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43891200" cy="32918400"/>
  <p:notesSz cx="15087600" cy="96012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2194560" algn="l" rtl="0" fontAlgn="base">
      <a:spcBef>
        <a:spcPct val="0"/>
      </a:spcBef>
      <a:spcAft>
        <a:spcPct val="0"/>
      </a:spcAft>
      <a:defRPr kern="1200">
        <a:solidFill>
          <a:schemeClr val="tx1"/>
        </a:solidFill>
        <a:latin typeface="Arial" charset="0"/>
        <a:ea typeface="宋体"/>
        <a:cs typeface="宋体"/>
      </a:defRPr>
    </a:lvl2pPr>
    <a:lvl3pPr marL="4389120" algn="l" rtl="0" fontAlgn="base">
      <a:spcBef>
        <a:spcPct val="0"/>
      </a:spcBef>
      <a:spcAft>
        <a:spcPct val="0"/>
      </a:spcAft>
      <a:defRPr kern="1200">
        <a:solidFill>
          <a:schemeClr val="tx1"/>
        </a:solidFill>
        <a:latin typeface="Arial" charset="0"/>
        <a:ea typeface="宋体"/>
        <a:cs typeface="宋体"/>
      </a:defRPr>
    </a:lvl3pPr>
    <a:lvl4pPr marL="6583680" algn="l" rtl="0" fontAlgn="base">
      <a:spcBef>
        <a:spcPct val="0"/>
      </a:spcBef>
      <a:spcAft>
        <a:spcPct val="0"/>
      </a:spcAft>
      <a:defRPr kern="1200">
        <a:solidFill>
          <a:schemeClr val="tx1"/>
        </a:solidFill>
        <a:latin typeface="Arial" charset="0"/>
        <a:ea typeface="宋体"/>
        <a:cs typeface="宋体"/>
      </a:defRPr>
    </a:lvl4pPr>
    <a:lvl5pPr marL="8778240" algn="l" rtl="0" fontAlgn="base">
      <a:spcBef>
        <a:spcPct val="0"/>
      </a:spcBef>
      <a:spcAft>
        <a:spcPct val="0"/>
      </a:spcAft>
      <a:defRPr kern="1200">
        <a:solidFill>
          <a:schemeClr val="tx1"/>
        </a:solidFill>
        <a:latin typeface="Arial" charset="0"/>
        <a:ea typeface="宋体"/>
        <a:cs typeface="宋体"/>
      </a:defRPr>
    </a:lvl5pPr>
    <a:lvl6pPr marL="10972800" algn="l" defTabSz="4389120" rtl="0" eaLnBrk="1" latinLnBrk="0" hangingPunct="1">
      <a:defRPr kern="1200">
        <a:solidFill>
          <a:schemeClr val="tx1"/>
        </a:solidFill>
        <a:latin typeface="Arial" charset="0"/>
        <a:ea typeface="宋体"/>
        <a:cs typeface="宋体"/>
      </a:defRPr>
    </a:lvl6pPr>
    <a:lvl7pPr marL="13167360" algn="l" defTabSz="4389120" rtl="0" eaLnBrk="1" latinLnBrk="0" hangingPunct="1">
      <a:defRPr kern="1200">
        <a:solidFill>
          <a:schemeClr val="tx1"/>
        </a:solidFill>
        <a:latin typeface="Arial" charset="0"/>
        <a:ea typeface="宋体"/>
        <a:cs typeface="宋体"/>
      </a:defRPr>
    </a:lvl7pPr>
    <a:lvl8pPr marL="15361920" algn="l" defTabSz="4389120" rtl="0" eaLnBrk="1" latinLnBrk="0" hangingPunct="1">
      <a:defRPr kern="1200">
        <a:solidFill>
          <a:schemeClr val="tx1"/>
        </a:solidFill>
        <a:latin typeface="Arial" charset="0"/>
        <a:ea typeface="宋体"/>
        <a:cs typeface="宋体"/>
      </a:defRPr>
    </a:lvl8pPr>
    <a:lvl9pPr marL="17556480" algn="l" defTabSz="438912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20" d="100"/>
          <a:sy n="20" d="100"/>
        </p:scale>
        <p:origin x="-1242" y="-1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538460" cy="479858"/>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dirty="0"/>
          </a:p>
        </p:txBody>
      </p:sp>
      <p:sp>
        <p:nvSpPr>
          <p:cNvPr id="3" name="Date Placeholder 2"/>
          <p:cNvSpPr>
            <a:spLocks noGrp="1"/>
          </p:cNvSpPr>
          <p:nvPr>
            <p:ph type="dt" idx="1"/>
          </p:nvPr>
        </p:nvSpPr>
        <p:spPr>
          <a:xfrm>
            <a:off x="8546646" y="0"/>
            <a:ext cx="6538460" cy="479858"/>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8/3/2010</a:t>
            </a:fld>
            <a:endParaRPr lang="en-US" dirty="0"/>
          </a:p>
        </p:txBody>
      </p:sp>
      <p:sp>
        <p:nvSpPr>
          <p:cNvPr id="4" name="Slide Image Placeholder 3"/>
          <p:cNvSpPr>
            <a:spLocks noGrp="1" noRot="1" noChangeAspect="1"/>
          </p:cNvSpPr>
          <p:nvPr>
            <p:ph type="sldImg" idx="2"/>
          </p:nvPr>
        </p:nvSpPr>
        <p:spPr>
          <a:xfrm>
            <a:off x="5143500" y="720725"/>
            <a:ext cx="4800600" cy="3600450"/>
          </a:xfrm>
          <a:prstGeom prst="rect">
            <a:avLst/>
          </a:prstGeom>
          <a:noFill/>
          <a:ln w="12700">
            <a:solidFill>
              <a:prstClr val="black"/>
            </a:solidFill>
          </a:ln>
        </p:spPr>
        <p:txBody>
          <a:bodyPr vert="horz" lIns="141063" tIns="70532" rIns="141063" bIns="70532" rtlCol="0" anchor="ctr"/>
          <a:lstStyle/>
          <a:p>
            <a:pPr lvl="0"/>
            <a:endParaRPr lang="en-US" noProof="0" dirty="0"/>
          </a:p>
        </p:txBody>
      </p:sp>
      <p:sp>
        <p:nvSpPr>
          <p:cNvPr id="5" name="Notes Placeholder 4"/>
          <p:cNvSpPr>
            <a:spLocks noGrp="1"/>
          </p:cNvSpPr>
          <p:nvPr>
            <p:ph type="body" sz="quarter" idx="3"/>
          </p:nvPr>
        </p:nvSpPr>
        <p:spPr>
          <a:xfrm>
            <a:off x="1509261" y="4561176"/>
            <a:ext cx="12069082" cy="4319732"/>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332"/>
            <a:ext cx="6538460" cy="478848"/>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dirty="0"/>
          </a:p>
        </p:txBody>
      </p:sp>
      <p:sp>
        <p:nvSpPr>
          <p:cNvPr id="7" name="Slide Number Placeholder 6"/>
          <p:cNvSpPr>
            <a:spLocks noGrp="1"/>
          </p:cNvSpPr>
          <p:nvPr>
            <p:ph type="sldNum" sz="quarter" idx="5"/>
          </p:nvPr>
        </p:nvSpPr>
        <p:spPr>
          <a:xfrm>
            <a:off x="8546646" y="9120332"/>
            <a:ext cx="6538460" cy="478848"/>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宋体"/>
      </a:defRPr>
    </a:lvl1pPr>
    <a:lvl2pPr marL="2194560" algn="l" rtl="0" eaLnBrk="0" fontAlgn="base" hangingPunct="0">
      <a:spcBef>
        <a:spcPct val="30000"/>
      </a:spcBef>
      <a:spcAft>
        <a:spcPct val="0"/>
      </a:spcAft>
      <a:defRPr sz="5800" kern="1200">
        <a:solidFill>
          <a:schemeClr val="tx1"/>
        </a:solidFill>
        <a:latin typeface="+mn-lt"/>
        <a:ea typeface="+mn-ea"/>
        <a:cs typeface="宋体"/>
      </a:defRPr>
    </a:lvl2pPr>
    <a:lvl3pPr marL="4389120" algn="l" rtl="0" eaLnBrk="0" fontAlgn="base" hangingPunct="0">
      <a:spcBef>
        <a:spcPct val="30000"/>
      </a:spcBef>
      <a:spcAft>
        <a:spcPct val="0"/>
      </a:spcAft>
      <a:defRPr sz="5800" kern="1200">
        <a:solidFill>
          <a:schemeClr val="tx1"/>
        </a:solidFill>
        <a:latin typeface="+mn-lt"/>
        <a:ea typeface="+mn-ea"/>
        <a:cs typeface="宋体"/>
      </a:defRPr>
    </a:lvl3pPr>
    <a:lvl4pPr marL="6583680" algn="l" rtl="0" eaLnBrk="0" fontAlgn="base" hangingPunct="0">
      <a:spcBef>
        <a:spcPct val="30000"/>
      </a:spcBef>
      <a:spcAft>
        <a:spcPct val="0"/>
      </a:spcAft>
      <a:defRPr sz="5800" kern="1200">
        <a:solidFill>
          <a:schemeClr val="tx1"/>
        </a:solidFill>
        <a:latin typeface="+mn-lt"/>
        <a:ea typeface="+mn-ea"/>
        <a:cs typeface="宋体"/>
      </a:defRPr>
    </a:lvl4pPr>
    <a:lvl5pPr marL="8778240" algn="l" rtl="0" eaLnBrk="0" fontAlgn="base" hangingPunct="0">
      <a:spcBef>
        <a:spcPct val="30000"/>
      </a:spcBef>
      <a:spcAft>
        <a:spcPct val="0"/>
      </a:spcAft>
      <a:defRPr sz="5800" kern="1200">
        <a:solidFill>
          <a:schemeClr val="tx1"/>
        </a:solidFill>
        <a:latin typeface="+mn-lt"/>
        <a:ea typeface="+mn-ea"/>
        <a:cs typeface="宋体"/>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dirty="0"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lvl1pPr>
            <a:lvl2pPr marL="2194560" indent="0" algn="ctr">
              <a:buNone/>
              <a:defRPr/>
            </a:lvl2pPr>
            <a:lvl3pPr marL="4389120" indent="0" algn="ctr">
              <a:buNone/>
              <a:defRPr/>
            </a:lvl3pPr>
            <a:lvl4pPr marL="6583680" indent="0" algn="ctr">
              <a:buNone/>
              <a:defRPr/>
            </a:lvl4pPr>
            <a:lvl5pPr marL="8778240" indent="0" algn="ctr">
              <a:buNone/>
              <a:defRPr/>
            </a:lvl5pPr>
            <a:lvl6pPr marL="10972800" indent="0" algn="ctr">
              <a:buNone/>
              <a:defRPr/>
            </a:lvl6pPr>
            <a:lvl7pPr marL="13167360" indent="0" algn="ctr">
              <a:buNone/>
              <a:defRPr/>
            </a:lvl7pPr>
            <a:lvl8pPr marL="15361920" indent="0" algn="ctr">
              <a:buNone/>
              <a:defRPr/>
            </a:lvl8pPr>
            <a:lvl9pPr marL="1755648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lvl1pPr>
            <a:lvl2pPr marL="2194560" indent="0">
              <a:buNone/>
              <a:defRPr sz="8600"/>
            </a:lvl2pPr>
            <a:lvl3pPr marL="4389120" indent="0">
              <a:buNone/>
              <a:defRPr sz="7700"/>
            </a:lvl3pPr>
            <a:lvl4pPr marL="6583680" indent="0">
              <a:buNone/>
              <a:defRPr sz="6700"/>
            </a:lvl4pPr>
            <a:lvl5pPr marL="8778240" indent="0">
              <a:buNone/>
              <a:defRPr sz="6700"/>
            </a:lvl5pPr>
            <a:lvl6pPr marL="10972800" indent="0">
              <a:buNone/>
              <a:defRPr sz="6700"/>
            </a:lvl6pPr>
            <a:lvl7pPr marL="13167360" indent="0">
              <a:buNone/>
              <a:defRPr sz="6700"/>
            </a:lvl7pPr>
            <a:lvl8pPr marL="15361920" indent="0">
              <a:buNone/>
              <a:defRPr sz="6700"/>
            </a:lvl8pPr>
            <a:lvl9pPr marL="17556480" indent="0">
              <a:buNone/>
              <a:defRPr sz="6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dirty="0"/>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21945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defRPr sz="6700">
                <a:ea typeface="宋体" charset="-122"/>
                <a:cs typeface="+mn-cs"/>
              </a:defRPr>
            </a:lvl1pPr>
          </a:lstStyle>
          <a:p>
            <a:pPr>
              <a:defRPr/>
            </a:pPr>
            <a:endParaRPr lang="en-US" altLang="zh-CN" dirty="0"/>
          </a:p>
        </p:txBody>
      </p:sp>
      <p:sp>
        <p:nvSpPr>
          <p:cNvPr id="1029" name="Rectangle 5"/>
          <p:cNvSpPr>
            <a:spLocks noGrp="1" noChangeArrowheads="1"/>
          </p:cNvSpPr>
          <p:nvPr>
            <p:ph type="ftr" sz="quarter" idx="3"/>
          </p:nvPr>
        </p:nvSpPr>
        <p:spPr bwMode="auto">
          <a:xfrm>
            <a:off x="14996160" y="29977080"/>
            <a:ext cx="138988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ctr">
              <a:defRPr sz="6700">
                <a:ea typeface="宋体" charset="-122"/>
                <a:cs typeface="+mn-cs"/>
              </a:defRPr>
            </a:lvl1pPr>
          </a:lstStyle>
          <a:p>
            <a:pPr>
              <a:defRPr/>
            </a:pPr>
            <a:endParaRPr lang="en-US" altLang="zh-CN" dirty="0"/>
          </a:p>
        </p:txBody>
      </p:sp>
      <p:sp>
        <p:nvSpPr>
          <p:cNvPr id="1030" name="Rectangle 6"/>
          <p:cNvSpPr>
            <a:spLocks noGrp="1" noChangeArrowheads="1"/>
          </p:cNvSpPr>
          <p:nvPr>
            <p:ph type="sldNum" sz="quarter" idx="4"/>
          </p:nvPr>
        </p:nvSpPr>
        <p:spPr bwMode="auto">
          <a:xfrm>
            <a:off x="314553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r">
              <a:defRPr sz="6700">
                <a:ea typeface="宋体" charset="-122"/>
                <a:cs typeface="+mn-cs"/>
              </a:defRPr>
            </a:lvl1pPr>
          </a:lstStyle>
          <a:p>
            <a:pPr>
              <a:defRPr/>
            </a:pPr>
            <a:fld id="{F2C1608A-4261-4036-B1F4-ECA51652A193}"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21100">
          <a:solidFill>
            <a:schemeClr val="tx2"/>
          </a:solidFill>
          <a:latin typeface="+mj-lt"/>
          <a:ea typeface="+mj-ea"/>
          <a:cs typeface="宋体"/>
        </a:defRPr>
      </a:lvl1pPr>
      <a:lvl2pPr algn="ctr" rtl="0" eaLnBrk="0" fontAlgn="base" hangingPunct="0">
        <a:spcBef>
          <a:spcPct val="0"/>
        </a:spcBef>
        <a:spcAft>
          <a:spcPct val="0"/>
        </a:spcAft>
        <a:defRPr sz="21100">
          <a:solidFill>
            <a:schemeClr val="tx2"/>
          </a:solidFill>
          <a:latin typeface="Arial" charset="0"/>
          <a:ea typeface="宋体" charset="-122"/>
          <a:cs typeface="宋体"/>
        </a:defRPr>
      </a:lvl2pPr>
      <a:lvl3pPr algn="ctr" rtl="0" eaLnBrk="0" fontAlgn="base" hangingPunct="0">
        <a:spcBef>
          <a:spcPct val="0"/>
        </a:spcBef>
        <a:spcAft>
          <a:spcPct val="0"/>
        </a:spcAft>
        <a:defRPr sz="21100">
          <a:solidFill>
            <a:schemeClr val="tx2"/>
          </a:solidFill>
          <a:latin typeface="Arial" charset="0"/>
          <a:ea typeface="宋体" charset="-122"/>
          <a:cs typeface="宋体"/>
        </a:defRPr>
      </a:lvl3pPr>
      <a:lvl4pPr algn="ctr" rtl="0" eaLnBrk="0" fontAlgn="base" hangingPunct="0">
        <a:spcBef>
          <a:spcPct val="0"/>
        </a:spcBef>
        <a:spcAft>
          <a:spcPct val="0"/>
        </a:spcAft>
        <a:defRPr sz="21100">
          <a:solidFill>
            <a:schemeClr val="tx2"/>
          </a:solidFill>
          <a:latin typeface="Arial" charset="0"/>
          <a:ea typeface="宋体" charset="-122"/>
          <a:cs typeface="宋体"/>
        </a:defRPr>
      </a:lvl4pPr>
      <a:lvl5pPr algn="ctr" rtl="0" eaLnBrk="0" fontAlgn="base" hangingPunct="0">
        <a:spcBef>
          <a:spcPct val="0"/>
        </a:spcBef>
        <a:spcAft>
          <a:spcPct val="0"/>
        </a:spcAft>
        <a:defRPr sz="21100">
          <a:solidFill>
            <a:schemeClr val="tx2"/>
          </a:solidFill>
          <a:latin typeface="Arial" charset="0"/>
          <a:ea typeface="宋体" charset="-122"/>
          <a:cs typeface="宋体"/>
        </a:defRPr>
      </a:lvl5pPr>
      <a:lvl6pPr marL="2194560" algn="ctr" rtl="0" fontAlgn="base">
        <a:spcBef>
          <a:spcPct val="0"/>
        </a:spcBef>
        <a:spcAft>
          <a:spcPct val="0"/>
        </a:spcAft>
        <a:defRPr sz="21100">
          <a:solidFill>
            <a:schemeClr val="tx2"/>
          </a:solidFill>
          <a:latin typeface="Arial" charset="0"/>
          <a:ea typeface="宋体" charset="-122"/>
        </a:defRPr>
      </a:lvl6pPr>
      <a:lvl7pPr marL="4389120" algn="ctr" rtl="0" fontAlgn="base">
        <a:spcBef>
          <a:spcPct val="0"/>
        </a:spcBef>
        <a:spcAft>
          <a:spcPct val="0"/>
        </a:spcAft>
        <a:defRPr sz="21100">
          <a:solidFill>
            <a:schemeClr val="tx2"/>
          </a:solidFill>
          <a:latin typeface="Arial" charset="0"/>
          <a:ea typeface="宋体" charset="-122"/>
        </a:defRPr>
      </a:lvl7pPr>
      <a:lvl8pPr marL="6583680" algn="ctr" rtl="0" fontAlgn="base">
        <a:spcBef>
          <a:spcPct val="0"/>
        </a:spcBef>
        <a:spcAft>
          <a:spcPct val="0"/>
        </a:spcAft>
        <a:defRPr sz="21100">
          <a:solidFill>
            <a:schemeClr val="tx2"/>
          </a:solidFill>
          <a:latin typeface="Arial" charset="0"/>
          <a:ea typeface="宋体" charset="-122"/>
        </a:defRPr>
      </a:lvl8pPr>
      <a:lvl9pPr marL="8778240" algn="ctr" rtl="0" fontAlgn="base">
        <a:spcBef>
          <a:spcPct val="0"/>
        </a:spcBef>
        <a:spcAft>
          <a:spcPct val="0"/>
        </a:spcAft>
        <a:defRPr sz="21100">
          <a:solidFill>
            <a:schemeClr val="tx2"/>
          </a:solidFill>
          <a:latin typeface="Arial" charset="0"/>
          <a:ea typeface="宋体" charset="-122"/>
        </a:defRPr>
      </a:lvl9pPr>
    </p:titleStyle>
    <p:bodyStyle>
      <a:lvl1pPr marL="1645920" indent="-1645920" algn="l" rtl="0" eaLnBrk="0" fontAlgn="base" hangingPunct="0">
        <a:spcBef>
          <a:spcPct val="20000"/>
        </a:spcBef>
        <a:spcAft>
          <a:spcPct val="0"/>
        </a:spcAft>
        <a:buChar char="•"/>
        <a:defRPr sz="15400">
          <a:solidFill>
            <a:schemeClr val="tx1"/>
          </a:solidFill>
          <a:latin typeface="+mn-lt"/>
          <a:ea typeface="+mn-ea"/>
          <a:cs typeface="宋体"/>
        </a:defRPr>
      </a:lvl1pPr>
      <a:lvl2pPr marL="3566160" indent="-1371600" algn="l" rtl="0" eaLnBrk="0" fontAlgn="base" hangingPunct="0">
        <a:spcBef>
          <a:spcPct val="20000"/>
        </a:spcBef>
        <a:spcAft>
          <a:spcPct val="0"/>
        </a:spcAft>
        <a:buChar char="–"/>
        <a:defRPr sz="13400">
          <a:solidFill>
            <a:schemeClr val="tx1"/>
          </a:solidFill>
          <a:latin typeface="+mn-lt"/>
          <a:ea typeface="+mn-ea"/>
          <a:cs typeface="宋体"/>
        </a:defRPr>
      </a:lvl2pPr>
      <a:lvl3pPr marL="5486400" indent="-1097280" algn="l" rtl="0" eaLnBrk="0" fontAlgn="base" hangingPunct="0">
        <a:spcBef>
          <a:spcPct val="20000"/>
        </a:spcBef>
        <a:spcAft>
          <a:spcPct val="0"/>
        </a:spcAft>
        <a:buChar char="•"/>
        <a:defRPr sz="11500">
          <a:solidFill>
            <a:schemeClr val="tx1"/>
          </a:solidFill>
          <a:latin typeface="+mn-lt"/>
          <a:ea typeface="+mn-ea"/>
          <a:cs typeface="宋体"/>
        </a:defRPr>
      </a:lvl3pPr>
      <a:lvl4pPr marL="7680960" indent="-1097280" algn="l" rtl="0" eaLnBrk="0" fontAlgn="base" hangingPunct="0">
        <a:spcBef>
          <a:spcPct val="20000"/>
        </a:spcBef>
        <a:spcAft>
          <a:spcPct val="0"/>
        </a:spcAft>
        <a:buChar char="–"/>
        <a:defRPr sz="9600">
          <a:solidFill>
            <a:schemeClr val="tx1"/>
          </a:solidFill>
          <a:latin typeface="+mn-lt"/>
          <a:ea typeface="+mn-ea"/>
          <a:cs typeface="宋体"/>
        </a:defRPr>
      </a:lvl4pPr>
      <a:lvl5pPr marL="9875520" indent="-1097280" algn="l" rtl="0" eaLnBrk="0" fontAlgn="base" hangingPunct="0">
        <a:spcBef>
          <a:spcPct val="20000"/>
        </a:spcBef>
        <a:spcAft>
          <a:spcPct val="0"/>
        </a:spcAft>
        <a:buChar char="»"/>
        <a:defRPr sz="9600">
          <a:solidFill>
            <a:schemeClr val="tx1"/>
          </a:solidFill>
          <a:latin typeface="+mn-lt"/>
          <a:ea typeface="+mn-ea"/>
          <a:cs typeface="宋体"/>
        </a:defRPr>
      </a:lvl5pPr>
      <a:lvl6pPr marL="12070080" indent="-1097280" algn="l" rtl="0" fontAlgn="base">
        <a:spcBef>
          <a:spcPct val="20000"/>
        </a:spcBef>
        <a:spcAft>
          <a:spcPct val="0"/>
        </a:spcAft>
        <a:buChar char="»"/>
        <a:defRPr sz="9600">
          <a:solidFill>
            <a:schemeClr val="tx1"/>
          </a:solidFill>
          <a:latin typeface="+mn-lt"/>
          <a:ea typeface="+mn-ea"/>
        </a:defRPr>
      </a:lvl6pPr>
      <a:lvl7pPr marL="14264640" indent="-1097280" algn="l" rtl="0" fontAlgn="base">
        <a:spcBef>
          <a:spcPct val="20000"/>
        </a:spcBef>
        <a:spcAft>
          <a:spcPct val="0"/>
        </a:spcAft>
        <a:buChar char="»"/>
        <a:defRPr sz="9600">
          <a:solidFill>
            <a:schemeClr val="tx1"/>
          </a:solidFill>
          <a:latin typeface="+mn-lt"/>
          <a:ea typeface="+mn-ea"/>
        </a:defRPr>
      </a:lvl7pPr>
      <a:lvl8pPr marL="16459200" indent="-1097280" algn="l" rtl="0" fontAlgn="base">
        <a:spcBef>
          <a:spcPct val="20000"/>
        </a:spcBef>
        <a:spcAft>
          <a:spcPct val="0"/>
        </a:spcAft>
        <a:buChar char="»"/>
        <a:defRPr sz="9600">
          <a:solidFill>
            <a:schemeClr val="tx1"/>
          </a:solidFill>
          <a:latin typeface="+mn-lt"/>
          <a:ea typeface="+mn-ea"/>
        </a:defRPr>
      </a:lvl8pPr>
      <a:lvl9pPr marL="18653760" indent="-1097280" algn="l"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609600" y="609600"/>
            <a:ext cx="42519600" cy="5105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smtClean="0"/>
          </a:p>
        </p:txBody>
      </p:sp>
      <p:sp>
        <p:nvSpPr>
          <p:cNvPr id="34" name="Rectangle 33"/>
          <p:cNvSpPr/>
          <p:nvPr/>
        </p:nvSpPr>
        <p:spPr>
          <a:xfrm>
            <a:off x="30937200" y="27584400"/>
            <a:ext cx="12115800" cy="4724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solidFill>
                <a:srgbClr val="FFC000"/>
              </a:solidFill>
            </a:endParaRPr>
          </a:p>
        </p:txBody>
      </p:sp>
      <p:sp>
        <p:nvSpPr>
          <p:cNvPr id="35" name="TextBox 48"/>
          <p:cNvSpPr txBox="1">
            <a:spLocks noChangeArrowheads="1"/>
          </p:cNvSpPr>
          <p:nvPr/>
        </p:nvSpPr>
        <p:spPr bwMode="auto">
          <a:xfrm>
            <a:off x="30937200" y="28117800"/>
            <a:ext cx="12298680" cy="3305520"/>
          </a:xfrm>
          <a:prstGeom prst="rect">
            <a:avLst/>
          </a:prstGeom>
          <a:noFill/>
          <a:ln w="9525">
            <a:noFill/>
            <a:miter lim="800000"/>
            <a:headEnd/>
            <a:tailEnd/>
          </a:ln>
        </p:spPr>
        <p:txBody>
          <a:bodyPr wrap="square" lIns="438912" tIns="219456" rIns="438912" bIns="219456">
            <a:spAutoFit/>
          </a:bodyPr>
          <a:lstStyle/>
          <a:p>
            <a:r>
              <a:rPr lang="en-US" sz="2400"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2400" dirty="0" smtClean="0"/>
              <a:t>Multiscale</a:t>
            </a:r>
            <a:r>
              <a:rPr lang="en-US" sz="2400" dirty="0" smtClean="0"/>
              <a:t> Modeling of Atmospheric Processes. In addition, I would like to thank my mentors Scott Sewell, Amy </a:t>
            </a:r>
            <a:r>
              <a:rPr lang="en-US" sz="2400" dirty="0" smtClean="0"/>
              <a:t>Stevermer</a:t>
            </a:r>
            <a:r>
              <a:rPr lang="en-US" sz="2400" dirty="0" smtClean="0"/>
              <a:t>, Lance Jones, and Theresa Aguilar for their support. </a:t>
            </a:r>
            <a:r>
              <a:rPr lang="en-US" dirty="0"/>
              <a:t/>
            </a:r>
            <a:br>
              <a:rPr lang="en-US" dirty="0"/>
            </a:b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1699200" y="30937200"/>
            <a:ext cx="1981200" cy="108389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4518600" y="31013400"/>
            <a:ext cx="990600" cy="990600"/>
          </a:xfrm>
          <a:prstGeom prst="rect">
            <a:avLst/>
          </a:prstGeom>
          <a:noFill/>
          <a:ln w="9525">
            <a:noFill/>
            <a:miter lim="800000"/>
            <a:headEnd/>
            <a:tailEnd/>
          </a:ln>
        </p:spPr>
      </p:pic>
      <p:sp>
        <p:nvSpPr>
          <p:cNvPr id="41" name="TextBox 40"/>
          <p:cNvSpPr txBox="1"/>
          <p:nvPr/>
        </p:nvSpPr>
        <p:spPr>
          <a:xfrm>
            <a:off x="2895600" y="838200"/>
            <a:ext cx="37414200" cy="3151632"/>
          </a:xfrm>
          <a:prstGeom prst="rect">
            <a:avLst/>
          </a:prstGeom>
          <a:noFill/>
        </p:spPr>
        <p:txBody>
          <a:bodyPr wrap="square" lIns="438912" tIns="219456" rIns="438912" bIns="219456" rtlCol="0">
            <a:spAutoFit/>
          </a:bodyPr>
          <a:lstStyle/>
          <a:p>
            <a:pPr algn="ctr"/>
            <a:r>
              <a:rPr lang="en-US" sz="8000" dirty="0" smtClean="0"/>
              <a:t>Image Processing Algorithms to Remove Aerosols from Solar Coronal Images</a:t>
            </a:r>
          </a:p>
          <a:p>
            <a:endParaRPr lang="en-US" sz="9600" dirty="0"/>
          </a:p>
        </p:txBody>
      </p:sp>
      <p:pic>
        <p:nvPicPr>
          <p:cNvPr id="1030" name="Picture 6"/>
          <p:cNvPicPr>
            <a:picLocks noChangeAspect="1" noChangeArrowheads="1"/>
          </p:cNvPicPr>
          <p:nvPr/>
        </p:nvPicPr>
        <p:blipFill>
          <a:blip r:embed="rId5" cstate="print"/>
          <a:srcRect/>
          <a:stretch>
            <a:fillRect/>
          </a:stretch>
        </p:blipFill>
        <p:spPr bwMode="auto">
          <a:xfrm>
            <a:off x="36271200" y="31013400"/>
            <a:ext cx="3627120" cy="954507"/>
          </a:xfrm>
          <a:prstGeom prst="rect">
            <a:avLst/>
          </a:prstGeom>
          <a:noFill/>
          <a:ln w="9525">
            <a:noFill/>
            <a:miter lim="800000"/>
            <a:headEnd/>
            <a:tailEnd/>
          </a:ln>
        </p:spPr>
      </p:pic>
      <p:sp>
        <p:nvSpPr>
          <p:cNvPr id="43" name="Rectangle 42"/>
          <p:cNvSpPr/>
          <p:nvPr/>
        </p:nvSpPr>
        <p:spPr>
          <a:xfrm>
            <a:off x="609600" y="6096000"/>
            <a:ext cx="10591800" cy="10439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p>
        </p:txBody>
      </p:sp>
      <p:sp>
        <p:nvSpPr>
          <p:cNvPr id="44" name="TextBox 43"/>
          <p:cNvSpPr txBox="1"/>
          <p:nvPr/>
        </p:nvSpPr>
        <p:spPr>
          <a:xfrm>
            <a:off x="2362200" y="6172200"/>
            <a:ext cx="69342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Abstract</a:t>
            </a:r>
            <a:endParaRPr lang="en-US" sz="3600" dirty="0">
              <a:solidFill>
                <a:srgbClr val="C00000"/>
              </a:solidFill>
            </a:endParaRPr>
          </a:p>
        </p:txBody>
      </p:sp>
      <p:sp>
        <p:nvSpPr>
          <p:cNvPr id="45" name="TextBox 44"/>
          <p:cNvSpPr txBox="1"/>
          <p:nvPr/>
        </p:nvSpPr>
        <p:spPr>
          <a:xfrm>
            <a:off x="685800" y="7010400"/>
            <a:ext cx="10317480" cy="9584162"/>
          </a:xfrm>
          <a:prstGeom prst="rect">
            <a:avLst/>
          </a:prstGeom>
          <a:noFill/>
        </p:spPr>
        <p:txBody>
          <a:bodyPr wrap="square" lIns="438912" tIns="219456" rIns="438912" bIns="219456" rtlCol="0">
            <a:spAutoFit/>
          </a:bodyPr>
          <a:lstStyle/>
          <a:p>
            <a:r>
              <a:rPr lang="en-US" sz="2400" dirty="0" smtClean="0"/>
              <a:t>	Coronal mass ejections, which are explosions of solar material and energy into space, pose a potential threat to satellite and electrical grid infrastructures, 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Earth’s atmosphere and the presence of aerosols limit the usefulness of images obtained from ground-based coronagraphs compared to satellite observations. </a:t>
            </a:r>
          </a:p>
          <a:p>
            <a:r>
              <a:rPr lang="en-US" sz="2400" dirty="0" smtClean="0"/>
              <a:t>	We have developed image processing algorithms to remove aerosols from a new high-speed detector in real time. Two images were first generated from a time series of images containing real aerosols; a mean and a median image. Then a thresholding algorithm was applied to all of the images within the time series. If the pixel values exceeded the mean and/or median image value, they were replaced with the value in that mean or median image. Both techniques were successful in removing aerosols from imagery. Due to signal-to-noise advantages gained by utilizing the mean image instead of the median image, the mean is the preferred method. Processing ~1 second of imagery (150 frames per second) required ~180 seconds on a dual-core 2.33 GHz CPU. Further optimization will promote real-time aerosol removal in solar observation.</a:t>
            </a:r>
          </a:p>
          <a:p>
            <a:endParaRPr lang="en-US" dirty="0"/>
          </a:p>
        </p:txBody>
      </p:sp>
      <p:sp>
        <p:nvSpPr>
          <p:cNvPr id="46" name="TextBox 45"/>
          <p:cNvSpPr txBox="1"/>
          <p:nvPr/>
        </p:nvSpPr>
        <p:spPr>
          <a:xfrm>
            <a:off x="5181600" y="2286000"/>
            <a:ext cx="34442400" cy="2651495"/>
          </a:xfrm>
          <a:prstGeom prst="rect">
            <a:avLst/>
          </a:prstGeom>
          <a:noFill/>
        </p:spPr>
        <p:txBody>
          <a:bodyPr wrap="square" lIns="438912" tIns="219456" rIns="438912" bIns="219456" rtlCol="0">
            <a:spAutoFit/>
          </a:bodyPr>
          <a:lstStyle/>
          <a:p>
            <a:pPr algn="ctr"/>
            <a:r>
              <a:rPr lang="en-US" sz="5550" b="1" dirty="0" smtClean="0"/>
              <a:t>Curtis L. Walker (1,2), Scott Sewell (3), Steve Tomczyk (3)</a:t>
            </a:r>
          </a:p>
          <a:p>
            <a:pPr algn="ctr"/>
            <a:r>
              <a:rPr lang="en-US" sz="4400" dirty="0" smtClean="0"/>
              <a:t>1: Significant Opportunities in Atmospheric Research and Science, University Corporation for Atmospheric Research,</a:t>
            </a:r>
          </a:p>
          <a:p>
            <a:pPr algn="ctr"/>
            <a:r>
              <a:rPr lang="en-US" sz="4400" dirty="0" smtClean="0"/>
              <a:t> 2: State University of New York College at Oneonta, 3: High Altitude Observatory, National Center for Atmospheric Research</a:t>
            </a:r>
          </a:p>
        </p:txBody>
      </p:sp>
      <p:sp>
        <p:nvSpPr>
          <p:cNvPr id="16" name="Rectangle 15"/>
          <p:cNvSpPr/>
          <p:nvPr/>
        </p:nvSpPr>
        <p:spPr>
          <a:xfrm>
            <a:off x="609600" y="25603200"/>
            <a:ext cx="10591800" cy="670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7" name="TextBox 16"/>
          <p:cNvSpPr txBox="1"/>
          <p:nvPr/>
        </p:nvSpPr>
        <p:spPr>
          <a:xfrm>
            <a:off x="3429000" y="25984200"/>
            <a:ext cx="4724400" cy="646331"/>
          </a:xfrm>
          <a:prstGeom prst="rect">
            <a:avLst/>
          </a:prstGeom>
          <a:noFill/>
        </p:spPr>
        <p:txBody>
          <a:bodyPr wrap="square" rtlCol="0">
            <a:spAutoFit/>
          </a:bodyPr>
          <a:lstStyle/>
          <a:p>
            <a:pPr algn="ctr"/>
            <a:r>
              <a:rPr lang="en-US" sz="3600" dirty="0" smtClean="0">
                <a:solidFill>
                  <a:srgbClr val="C00000"/>
                </a:solidFill>
              </a:rPr>
              <a:t>Methods</a:t>
            </a:r>
            <a:endParaRPr lang="en-US" sz="3600" dirty="0">
              <a:solidFill>
                <a:srgbClr val="C00000"/>
              </a:solidFill>
            </a:endParaRPr>
          </a:p>
        </p:txBody>
      </p:sp>
      <p:sp>
        <p:nvSpPr>
          <p:cNvPr id="20" name="Rectangle 19"/>
          <p:cNvSpPr/>
          <p:nvPr/>
        </p:nvSpPr>
        <p:spPr>
          <a:xfrm>
            <a:off x="11353800" y="16687800"/>
            <a:ext cx="19431000" cy="1562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2" name="Rectangle 21"/>
          <p:cNvSpPr/>
          <p:nvPr/>
        </p:nvSpPr>
        <p:spPr>
          <a:xfrm>
            <a:off x="30937200" y="6096000"/>
            <a:ext cx="12115800" cy="1813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1026" name="Picture 2" descr="Initial Intensity Graph"/>
          <p:cNvPicPr>
            <a:picLocks noChangeAspect="1" noChangeArrowheads="1"/>
          </p:cNvPicPr>
          <p:nvPr/>
        </p:nvPicPr>
        <p:blipFill>
          <a:blip r:embed="rId6" cstate="print"/>
          <a:srcRect/>
          <a:stretch>
            <a:fillRect/>
          </a:stretch>
        </p:blipFill>
        <p:spPr bwMode="auto">
          <a:xfrm>
            <a:off x="11734800" y="18364200"/>
            <a:ext cx="4528585" cy="4191000"/>
          </a:xfrm>
          <a:prstGeom prst="rect">
            <a:avLst/>
          </a:prstGeom>
          <a:noFill/>
          <a:ln w="9525">
            <a:noFill/>
            <a:miter lim="800000"/>
            <a:headEnd/>
            <a:tailEnd/>
          </a:ln>
        </p:spPr>
      </p:pic>
      <p:pic>
        <p:nvPicPr>
          <p:cNvPr id="1027" name="Picture 3" descr="Initial Intensity Histogram"/>
          <p:cNvPicPr>
            <a:picLocks noChangeAspect="1" noChangeArrowheads="1"/>
          </p:cNvPicPr>
          <p:nvPr/>
        </p:nvPicPr>
        <p:blipFill>
          <a:blip r:embed="rId7" cstate="print"/>
          <a:srcRect/>
          <a:stretch>
            <a:fillRect/>
          </a:stretch>
        </p:blipFill>
        <p:spPr bwMode="auto">
          <a:xfrm>
            <a:off x="21107400" y="18364200"/>
            <a:ext cx="4529574" cy="4191000"/>
          </a:xfrm>
          <a:prstGeom prst="rect">
            <a:avLst/>
          </a:prstGeom>
          <a:noFill/>
          <a:ln w="9525">
            <a:noFill/>
            <a:miter lim="800000"/>
            <a:headEnd/>
            <a:tailEnd/>
          </a:ln>
        </p:spPr>
      </p:pic>
      <p:pic>
        <p:nvPicPr>
          <p:cNvPr id="2" name="Picture 4" descr="Initial Intensity Hot Pixel Histogram"/>
          <p:cNvPicPr>
            <a:picLocks noChangeAspect="1" noChangeArrowheads="1"/>
          </p:cNvPicPr>
          <p:nvPr/>
        </p:nvPicPr>
        <p:blipFill>
          <a:blip r:embed="rId8" cstate="print"/>
          <a:srcRect/>
          <a:stretch>
            <a:fillRect/>
          </a:stretch>
        </p:blipFill>
        <p:spPr bwMode="auto">
          <a:xfrm>
            <a:off x="25755600" y="18364200"/>
            <a:ext cx="4780486" cy="4191000"/>
          </a:xfrm>
          <a:prstGeom prst="rect">
            <a:avLst/>
          </a:prstGeom>
          <a:noFill/>
          <a:ln w="9525">
            <a:noFill/>
            <a:miter lim="800000"/>
            <a:headEnd/>
            <a:tailEnd/>
          </a:ln>
        </p:spPr>
      </p:pic>
      <p:pic>
        <p:nvPicPr>
          <p:cNvPr id="3" name="Picture 5" descr="Aerosol Trajectory Graph"/>
          <p:cNvPicPr>
            <a:picLocks noChangeAspect="1" noChangeArrowheads="1"/>
          </p:cNvPicPr>
          <p:nvPr/>
        </p:nvPicPr>
        <p:blipFill>
          <a:blip r:embed="rId9" cstate="print"/>
          <a:srcRect/>
          <a:stretch>
            <a:fillRect/>
          </a:stretch>
        </p:blipFill>
        <p:spPr bwMode="auto">
          <a:xfrm>
            <a:off x="16383000" y="18364200"/>
            <a:ext cx="4521651" cy="4191000"/>
          </a:xfrm>
          <a:prstGeom prst="rect">
            <a:avLst/>
          </a:prstGeom>
          <a:noFill/>
          <a:ln w="9525">
            <a:noFill/>
            <a:miter lim="800000"/>
            <a:headEnd/>
            <a:tailEnd/>
          </a:ln>
        </p:spPr>
      </p:pic>
      <p:sp>
        <p:nvSpPr>
          <p:cNvPr id="27" name="TextBox 26"/>
          <p:cNvSpPr txBox="1"/>
          <p:nvPr/>
        </p:nvSpPr>
        <p:spPr>
          <a:xfrm>
            <a:off x="11658600" y="22707600"/>
            <a:ext cx="4572000" cy="1477328"/>
          </a:xfrm>
          <a:prstGeom prst="rect">
            <a:avLst/>
          </a:prstGeom>
          <a:noFill/>
        </p:spPr>
        <p:txBody>
          <a:bodyPr wrap="square" rtlCol="0">
            <a:spAutoFit/>
          </a:bodyPr>
          <a:lstStyle/>
          <a:p>
            <a:r>
              <a:rPr lang="en-US" dirty="0" smtClean="0"/>
              <a:t>Fig. 4: Single frame shows aerosols as white dots. The primary aerosol distribution was cottonwood pollen. The diagonal structure was the building’s edge, our occulting disk.</a:t>
            </a:r>
            <a:endParaRPr lang="en-US" dirty="0"/>
          </a:p>
        </p:txBody>
      </p:sp>
      <p:sp>
        <p:nvSpPr>
          <p:cNvPr id="28" name="TextBox 27"/>
          <p:cNvSpPr txBox="1"/>
          <p:nvPr/>
        </p:nvSpPr>
        <p:spPr>
          <a:xfrm>
            <a:off x="16459200" y="22783800"/>
            <a:ext cx="4191000" cy="1200329"/>
          </a:xfrm>
          <a:prstGeom prst="rect">
            <a:avLst/>
          </a:prstGeom>
          <a:noFill/>
        </p:spPr>
        <p:txBody>
          <a:bodyPr wrap="square" rtlCol="0">
            <a:spAutoFit/>
          </a:bodyPr>
          <a:lstStyle/>
          <a:p>
            <a:r>
              <a:rPr lang="en-US" dirty="0" smtClean="0"/>
              <a:t>Fig. 5: Aerosol trajectories over approx. 1 sec. This image was obtained by taking the standard deviation of all 120 images in the time series.</a:t>
            </a:r>
            <a:endParaRPr lang="en-US" dirty="0"/>
          </a:p>
        </p:txBody>
      </p:sp>
      <p:sp>
        <p:nvSpPr>
          <p:cNvPr id="29" name="TextBox 28"/>
          <p:cNvSpPr txBox="1"/>
          <p:nvPr/>
        </p:nvSpPr>
        <p:spPr>
          <a:xfrm>
            <a:off x="21336000" y="22707600"/>
            <a:ext cx="4343400" cy="1477328"/>
          </a:xfrm>
          <a:prstGeom prst="rect">
            <a:avLst/>
          </a:prstGeom>
          <a:noFill/>
        </p:spPr>
        <p:txBody>
          <a:bodyPr wrap="square" rtlCol="0">
            <a:spAutoFit/>
          </a:bodyPr>
          <a:lstStyle/>
          <a:p>
            <a:r>
              <a:rPr lang="en-US" dirty="0" smtClean="0"/>
              <a:t>Fig. 6: Image histogram shows pixel brightness values measured in Analog-to-Digital Units (ADU). Peak at 500 ADU is due to building, peak at 2000 ADU is due to blue sky.</a:t>
            </a:r>
            <a:endParaRPr lang="en-US" dirty="0"/>
          </a:p>
        </p:txBody>
      </p:sp>
      <p:sp>
        <p:nvSpPr>
          <p:cNvPr id="30" name="TextBox 29"/>
          <p:cNvSpPr txBox="1"/>
          <p:nvPr/>
        </p:nvSpPr>
        <p:spPr>
          <a:xfrm>
            <a:off x="26136600" y="22707600"/>
            <a:ext cx="4114800" cy="923330"/>
          </a:xfrm>
          <a:prstGeom prst="rect">
            <a:avLst/>
          </a:prstGeom>
          <a:noFill/>
        </p:spPr>
        <p:txBody>
          <a:bodyPr wrap="square" rtlCol="0">
            <a:spAutoFit/>
          </a:bodyPr>
          <a:lstStyle/>
          <a:p>
            <a:r>
              <a:rPr lang="en-US" dirty="0" smtClean="0"/>
              <a:t>Fig. 7: Spike at 4000 ADU is due to aerosol contamination; aerosols appear as white, or saturated, pixels.</a:t>
            </a:r>
            <a:endParaRPr lang="en-US" dirty="0"/>
          </a:p>
        </p:txBody>
      </p:sp>
      <p:pic>
        <p:nvPicPr>
          <p:cNvPr id="1032" name="Picture 8" descr="Mean Intensity Graph"/>
          <p:cNvPicPr>
            <a:picLocks noChangeAspect="1" noChangeArrowheads="1"/>
          </p:cNvPicPr>
          <p:nvPr/>
        </p:nvPicPr>
        <p:blipFill>
          <a:blip r:embed="rId10" cstate="print"/>
          <a:srcRect/>
          <a:stretch>
            <a:fillRect/>
          </a:stretch>
        </p:blipFill>
        <p:spPr bwMode="auto">
          <a:xfrm>
            <a:off x="12801600" y="25679400"/>
            <a:ext cx="6166474" cy="5715000"/>
          </a:xfrm>
          <a:prstGeom prst="rect">
            <a:avLst/>
          </a:prstGeom>
          <a:noFill/>
          <a:ln w="9525">
            <a:noFill/>
            <a:miter lim="800000"/>
            <a:headEnd/>
            <a:tailEnd/>
          </a:ln>
        </p:spPr>
      </p:pic>
      <p:pic>
        <p:nvPicPr>
          <p:cNvPr id="1033" name="Picture 9" descr="Median Intensity Graph"/>
          <p:cNvPicPr>
            <a:picLocks noChangeAspect="1" noChangeArrowheads="1"/>
          </p:cNvPicPr>
          <p:nvPr/>
        </p:nvPicPr>
        <p:blipFill>
          <a:blip r:embed="rId11" cstate="print"/>
          <a:srcRect/>
          <a:stretch>
            <a:fillRect/>
          </a:stretch>
        </p:blipFill>
        <p:spPr bwMode="auto">
          <a:xfrm>
            <a:off x="22631400" y="25679400"/>
            <a:ext cx="6166474" cy="5715000"/>
          </a:xfrm>
          <a:prstGeom prst="rect">
            <a:avLst/>
          </a:prstGeom>
          <a:noFill/>
          <a:ln w="9525">
            <a:noFill/>
            <a:miter lim="800000"/>
            <a:headEnd/>
            <a:tailEnd/>
          </a:ln>
        </p:spPr>
      </p:pic>
      <p:pic>
        <p:nvPicPr>
          <p:cNvPr id="1034" name="Picture 10" descr="Aerosol Removal Mean Temporal 2-sigma Result Image"/>
          <p:cNvPicPr>
            <a:picLocks noChangeAspect="1" noChangeArrowheads="1"/>
          </p:cNvPicPr>
          <p:nvPr/>
        </p:nvPicPr>
        <p:blipFill>
          <a:blip r:embed="rId12" cstate="print"/>
          <a:srcRect/>
          <a:stretch>
            <a:fillRect/>
          </a:stretch>
        </p:blipFill>
        <p:spPr bwMode="auto">
          <a:xfrm>
            <a:off x="31165800" y="9677400"/>
            <a:ext cx="5644515" cy="5029200"/>
          </a:xfrm>
          <a:prstGeom prst="rect">
            <a:avLst/>
          </a:prstGeom>
          <a:noFill/>
          <a:ln w="9525">
            <a:noFill/>
            <a:miter lim="800000"/>
            <a:headEnd/>
            <a:tailEnd/>
          </a:ln>
        </p:spPr>
      </p:pic>
      <p:pic>
        <p:nvPicPr>
          <p:cNvPr id="1035" name="Picture 11" descr="Aerosol Removal Mean Temporal 2-sigma Result Histogram"/>
          <p:cNvPicPr>
            <a:picLocks noChangeAspect="1" noChangeArrowheads="1"/>
          </p:cNvPicPr>
          <p:nvPr/>
        </p:nvPicPr>
        <p:blipFill>
          <a:blip r:embed="rId13" cstate="print"/>
          <a:srcRect/>
          <a:stretch>
            <a:fillRect/>
          </a:stretch>
        </p:blipFill>
        <p:spPr bwMode="auto">
          <a:xfrm>
            <a:off x="37109400" y="9753600"/>
            <a:ext cx="5638800" cy="5029200"/>
          </a:xfrm>
          <a:prstGeom prst="rect">
            <a:avLst/>
          </a:prstGeom>
          <a:noFill/>
          <a:ln w="9525">
            <a:noFill/>
            <a:miter lim="800000"/>
            <a:headEnd/>
            <a:tailEnd/>
          </a:ln>
        </p:spPr>
      </p:pic>
      <p:pic>
        <p:nvPicPr>
          <p:cNvPr id="1037" name="Picture 13" descr="Aerosol Removal Median Temporal 2-sigma Result Image"/>
          <p:cNvPicPr>
            <a:picLocks noChangeAspect="1" noChangeArrowheads="1"/>
          </p:cNvPicPr>
          <p:nvPr/>
        </p:nvPicPr>
        <p:blipFill>
          <a:blip r:embed="rId14" cstate="print"/>
          <a:srcRect/>
          <a:stretch>
            <a:fillRect/>
          </a:stretch>
        </p:blipFill>
        <p:spPr bwMode="auto">
          <a:xfrm>
            <a:off x="31242000" y="18135600"/>
            <a:ext cx="5720715" cy="5029200"/>
          </a:xfrm>
          <a:prstGeom prst="rect">
            <a:avLst/>
          </a:prstGeom>
          <a:noFill/>
          <a:ln w="9525">
            <a:noFill/>
            <a:miter lim="800000"/>
            <a:headEnd/>
            <a:tailEnd/>
          </a:ln>
        </p:spPr>
      </p:pic>
      <p:pic>
        <p:nvPicPr>
          <p:cNvPr id="1038" name="Picture 14" descr="Aerosol Removal Median Temporal 2-sigma Result Histogram"/>
          <p:cNvPicPr>
            <a:picLocks noChangeAspect="1" noChangeArrowheads="1"/>
          </p:cNvPicPr>
          <p:nvPr/>
        </p:nvPicPr>
        <p:blipFill>
          <a:blip r:embed="rId15" cstate="print"/>
          <a:srcRect/>
          <a:stretch>
            <a:fillRect/>
          </a:stretch>
        </p:blipFill>
        <p:spPr bwMode="auto">
          <a:xfrm>
            <a:off x="37185600" y="18135600"/>
            <a:ext cx="5562599" cy="5029200"/>
          </a:xfrm>
          <a:prstGeom prst="rect">
            <a:avLst/>
          </a:prstGeom>
          <a:noFill/>
          <a:ln w="9525">
            <a:noFill/>
            <a:miter lim="800000"/>
            <a:headEnd/>
            <a:tailEnd/>
          </a:ln>
        </p:spPr>
      </p:pic>
      <p:sp>
        <p:nvSpPr>
          <p:cNvPr id="42" name="TextBox 41"/>
          <p:cNvSpPr txBox="1"/>
          <p:nvPr/>
        </p:nvSpPr>
        <p:spPr>
          <a:xfrm>
            <a:off x="32689800" y="27660600"/>
            <a:ext cx="8534400" cy="646331"/>
          </a:xfrm>
          <a:prstGeom prst="rect">
            <a:avLst/>
          </a:prstGeom>
          <a:noFill/>
        </p:spPr>
        <p:txBody>
          <a:bodyPr wrap="square" rtlCol="0">
            <a:spAutoFit/>
          </a:bodyPr>
          <a:lstStyle/>
          <a:p>
            <a:pPr algn="ctr"/>
            <a:r>
              <a:rPr lang="en-US" sz="3600" dirty="0" smtClean="0">
                <a:solidFill>
                  <a:srgbClr val="C00000"/>
                </a:solidFill>
              </a:rPr>
              <a:t>Acknowledgments</a:t>
            </a:r>
            <a:endParaRPr lang="en-US" sz="3600" dirty="0">
              <a:solidFill>
                <a:srgbClr val="C00000"/>
              </a:solidFill>
            </a:endParaRPr>
          </a:p>
        </p:txBody>
      </p:sp>
      <p:sp>
        <p:nvSpPr>
          <p:cNvPr id="50" name="TextBox 49"/>
          <p:cNvSpPr txBox="1"/>
          <p:nvPr/>
        </p:nvSpPr>
        <p:spPr>
          <a:xfrm>
            <a:off x="13182600" y="24765000"/>
            <a:ext cx="15697200" cy="904863"/>
          </a:xfrm>
          <a:prstGeom prst="rect">
            <a:avLst/>
          </a:prstGeom>
          <a:noFill/>
        </p:spPr>
        <p:txBody>
          <a:bodyPr wrap="square" lIns="438912" tIns="219456" rIns="438912" bIns="219456" rtlCol="0">
            <a:spAutoFit/>
          </a:bodyPr>
          <a:lstStyle/>
          <a:p>
            <a:pPr algn="ctr"/>
            <a:r>
              <a:rPr lang="en-US" sz="3000" dirty="0" smtClean="0"/>
              <a:t>Development of Time Series Algorithms to Remove Aerosols: Mean &amp; Median Images</a:t>
            </a:r>
            <a:endParaRPr lang="en-US" sz="3000" dirty="0"/>
          </a:p>
        </p:txBody>
      </p:sp>
      <p:sp>
        <p:nvSpPr>
          <p:cNvPr id="52" name="TextBox 51"/>
          <p:cNvSpPr txBox="1"/>
          <p:nvPr/>
        </p:nvSpPr>
        <p:spPr>
          <a:xfrm>
            <a:off x="14249400" y="31623000"/>
            <a:ext cx="3810000" cy="369332"/>
          </a:xfrm>
          <a:prstGeom prst="rect">
            <a:avLst/>
          </a:prstGeom>
          <a:noFill/>
        </p:spPr>
        <p:txBody>
          <a:bodyPr wrap="square" rtlCol="0">
            <a:spAutoFit/>
          </a:bodyPr>
          <a:lstStyle/>
          <a:p>
            <a:r>
              <a:rPr lang="en-US" dirty="0" smtClean="0"/>
              <a:t>Fig. 8: Mean Image</a:t>
            </a:r>
            <a:endParaRPr lang="en-US" dirty="0"/>
          </a:p>
        </p:txBody>
      </p:sp>
      <p:sp>
        <p:nvSpPr>
          <p:cNvPr id="53" name="TextBox 52"/>
          <p:cNvSpPr txBox="1"/>
          <p:nvPr/>
        </p:nvSpPr>
        <p:spPr>
          <a:xfrm>
            <a:off x="24231600" y="31623000"/>
            <a:ext cx="3810000" cy="369332"/>
          </a:xfrm>
          <a:prstGeom prst="rect">
            <a:avLst/>
          </a:prstGeom>
          <a:noFill/>
        </p:spPr>
        <p:txBody>
          <a:bodyPr wrap="square" rtlCol="0">
            <a:spAutoFit/>
          </a:bodyPr>
          <a:lstStyle/>
          <a:p>
            <a:r>
              <a:rPr lang="en-US" dirty="0" smtClean="0"/>
              <a:t>Fig. 9: Median Image</a:t>
            </a:r>
            <a:endParaRPr lang="en-US" dirty="0"/>
          </a:p>
        </p:txBody>
      </p:sp>
      <p:sp>
        <p:nvSpPr>
          <p:cNvPr id="54" name="TextBox 53"/>
          <p:cNvSpPr txBox="1"/>
          <p:nvPr/>
        </p:nvSpPr>
        <p:spPr>
          <a:xfrm>
            <a:off x="30175200" y="6934200"/>
            <a:ext cx="13716000" cy="997196"/>
          </a:xfrm>
          <a:prstGeom prst="rect">
            <a:avLst/>
          </a:prstGeom>
          <a:noFill/>
        </p:spPr>
        <p:txBody>
          <a:bodyPr wrap="square" lIns="438912" tIns="219456" rIns="438912" bIns="219456" rtlCol="0">
            <a:spAutoFit/>
          </a:bodyPr>
          <a:lstStyle/>
          <a:p>
            <a:pPr algn="ctr"/>
            <a:r>
              <a:rPr lang="en-US" sz="3600" dirty="0" smtClean="0"/>
              <a:t>Mean Time Series Algorithm</a:t>
            </a:r>
            <a:endParaRPr lang="en-US" sz="3600" dirty="0"/>
          </a:p>
        </p:txBody>
      </p:sp>
      <p:sp>
        <p:nvSpPr>
          <p:cNvPr id="55" name="TextBox 54"/>
          <p:cNvSpPr txBox="1"/>
          <p:nvPr/>
        </p:nvSpPr>
        <p:spPr>
          <a:xfrm>
            <a:off x="31546800" y="15621000"/>
            <a:ext cx="11125200" cy="997196"/>
          </a:xfrm>
          <a:prstGeom prst="rect">
            <a:avLst/>
          </a:prstGeom>
          <a:noFill/>
        </p:spPr>
        <p:txBody>
          <a:bodyPr wrap="square" lIns="438912" tIns="219456" rIns="438912" bIns="219456" rtlCol="0">
            <a:spAutoFit/>
          </a:bodyPr>
          <a:lstStyle/>
          <a:p>
            <a:pPr algn="ctr"/>
            <a:r>
              <a:rPr lang="en-US" sz="3600" dirty="0" smtClean="0"/>
              <a:t>Median Time Series Algorithm</a:t>
            </a:r>
            <a:endParaRPr lang="en-US" sz="3600" dirty="0"/>
          </a:p>
        </p:txBody>
      </p:sp>
      <p:sp>
        <p:nvSpPr>
          <p:cNvPr id="56" name="TextBox 55"/>
          <p:cNvSpPr txBox="1"/>
          <p:nvPr/>
        </p:nvSpPr>
        <p:spPr>
          <a:xfrm>
            <a:off x="31165800" y="7848600"/>
            <a:ext cx="11506200" cy="1569660"/>
          </a:xfrm>
          <a:prstGeom prst="rect">
            <a:avLst/>
          </a:prstGeom>
          <a:noFill/>
        </p:spPr>
        <p:txBody>
          <a:bodyPr wrap="square" rtlCol="0">
            <a:spAutoFit/>
          </a:bodyPr>
          <a:lstStyle/>
          <a:p>
            <a:r>
              <a:rPr lang="en-US" sz="2400" dirty="0" smtClean="0"/>
              <a:t>This algorithm utilized the mean image and analyzed our complete time series on an image-by-image basis comparing an individual image to this mean image. If a pixel was greater than two standard deviations above the mean value, it was replaced with the pixel element from the mean image. </a:t>
            </a:r>
            <a:endParaRPr lang="en-US" sz="2400" dirty="0"/>
          </a:p>
        </p:txBody>
      </p:sp>
      <p:sp>
        <p:nvSpPr>
          <p:cNvPr id="57" name="TextBox 56"/>
          <p:cNvSpPr txBox="1"/>
          <p:nvPr/>
        </p:nvSpPr>
        <p:spPr>
          <a:xfrm>
            <a:off x="31546800" y="16459200"/>
            <a:ext cx="11353800" cy="1569660"/>
          </a:xfrm>
          <a:prstGeom prst="rect">
            <a:avLst/>
          </a:prstGeom>
          <a:noFill/>
        </p:spPr>
        <p:txBody>
          <a:bodyPr wrap="square" rtlCol="0">
            <a:spAutoFit/>
          </a:bodyPr>
          <a:lstStyle/>
          <a:p>
            <a:r>
              <a:rPr lang="en-US" sz="2400" dirty="0" smtClean="0"/>
              <a:t>This algorithm utilized the median image and analyzed our complete time series on an image-by-image basis comparing an individual image to this median image. If a pixel was greater than two standard deviations above the median value, it was replaced with the pixel element from the median image. </a:t>
            </a:r>
            <a:endParaRPr lang="en-US" sz="2400" dirty="0"/>
          </a:p>
        </p:txBody>
      </p:sp>
      <p:sp>
        <p:nvSpPr>
          <p:cNvPr id="58" name="TextBox 57"/>
          <p:cNvSpPr txBox="1"/>
          <p:nvPr/>
        </p:nvSpPr>
        <p:spPr>
          <a:xfrm>
            <a:off x="31470600" y="23393400"/>
            <a:ext cx="5486400" cy="646331"/>
          </a:xfrm>
          <a:prstGeom prst="rect">
            <a:avLst/>
          </a:prstGeom>
          <a:noFill/>
        </p:spPr>
        <p:txBody>
          <a:bodyPr wrap="square" rtlCol="0">
            <a:spAutoFit/>
          </a:bodyPr>
          <a:lstStyle/>
          <a:p>
            <a:r>
              <a:rPr lang="en-US" dirty="0" smtClean="0"/>
              <a:t>Fig. 12: Median Time Series Algorithm. Aerosols were not present.</a:t>
            </a:r>
            <a:endParaRPr lang="en-US" dirty="0"/>
          </a:p>
        </p:txBody>
      </p:sp>
      <p:sp>
        <p:nvSpPr>
          <p:cNvPr id="59" name="TextBox 58"/>
          <p:cNvSpPr txBox="1"/>
          <p:nvPr/>
        </p:nvSpPr>
        <p:spPr>
          <a:xfrm>
            <a:off x="38100000" y="14859000"/>
            <a:ext cx="4191000" cy="677108"/>
          </a:xfrm>
          <a:prstGeom prst="rect">
            <a:avLst/>
          </a:prstGeom>
          <a:noFill/>
        </p:spPr>
        <p:txBody>
          <a:bodyPr wrap="square" rtlCol="0">
            <a:spAutoFit/>
          </a:bodyPr>
          <a:lstStyle/>
          <a:p>
            <a:r>
              <a:rPr lang="en-US" dirty="0" smtClean="0"/>
              <a:t>Fig. 11: No signal above 3000 ADU corresponds to aerosol removal.</a:t>
            </a:r>
            <a:endParaRPr lang="en-US" sz="2000" dirty="0"/>
          </a:p>
        </p:txBody>
      </p:sp>
      <p:sp>
        <p:nvSpPr>
          <p:cNvPr id="61" name="TextBox 60"/>
          <p:cNvSpPr txBox="1"/>
          <p:nvPr/>
        </p:nvSpPr>
        <p:spPr>
          <a:xfrm>
            <a:off x="31546800" y="14782800"/>
            <a:ext cx="4419600" cy="646331"/>
          </a:xfrm>
          <a:prstGeom prst="rect">
            <a:avLst/>
          </a:prstGeom>
          <a:noFill/>
        </p:spPr>
        <p:txBody>
          <a:bodyPr wrap="square" rtlCol="0">
            <a:spAutoFit/>
          </a:bodyPr>
          <a:lstStyle/>
          <a:p>
            <a:r>
              <a:rPr lang="en-US" dirty="0" smtClean="0"/>
              <a:t>Fig. 10: Mean Time Series Algorithm. Aerosols were not present.</a:t>
            </a:r>
            <a:endParaRPr lang="en-US" dirty="0"/>
          </a:p>
        </p:txBody>
      </p:sp>
      <p:sp>
        <p:nvSpPr>
          <p:cNvPr id="62" name="TextBox 61"/>
          <p:cNvSpPr txBox="1"/>
          <p:nvPr/>
        </p:nvSpPr>
        <p:spPr>
          <a:xfrm>
            <a:off x="38176200" y="23393400"/>
            <a:ext cx="4191000" cy="646331"/>
          </a:xfrm>
          <a:prstGeom prst="rect">
            <a:avLst/>
          </a:prstGeom>
          <a:noFill/>
        </p:spPr>
        <p:txBody>
          <a:bodyPr wrap="square" rtlCol="0">
            <a:spAutoFit/>
          </a:bodyPr>
          <a:lstStyle/>
          <a:p>
            <a:r>
              <a:rPr lang="en-US" dirty="0" smtClean="0"/>
              <a:t>Fig. 13: No signal above 3000 ADU corresponds to aerosol removal.</a:t>
            </a:r>
            <a:endParaRPr lang="en-US" dirty="0"/>
          </a:p>
        </p:txBody>
      </p:sp>
      <p:sp>
        <p:nvSpPr>
          <p:cNvPr id="65" name="TextBox 64"/>
          <p:cNvSpPr txBox="1"/>
          <p:nvPr/>
        </p:nvSpPr>
        <p:spPr>
          <a:xfrm>
            <a:off x="12039600" y="17449800"/>
            <a:ext cx="17983200" cy="904863"/>
          </a:xfrm>
          <a:prstGeom prst="rect">
            <a:avLst/>
          </a:prstGeom>
          <a:noFill/>
        </p:spPr>
        <p:txBody>
          <a:bodyPr wrap="square" lIns="438912" tIns="219456" rIns="438912" bIns="219456" rtlCol="0">
            <a:spAutoFit/>
          </a:bodyPr>
          <a:lstStyle/>
          <a:p>
            <a:pPr algn="ctr"/>
            <a:r>
              <a:rPr lang="en-US" sz="3000" dirty="0" smtClean="0"/>
              <a:t>Characteristics of Aerosol Distribution Time Series in Boulder, CO on June 16, 2010</a:t>
            </a:r>
            <a:endParaRPr lang="en-US" sz="3000" dirty="0"/>
          </a:p>
        </p:txBody>
      </p:sp>
      <p:sp>
        <p:nvSpPr>
          <p:cNvPr id="74" name="Rectangle 73"/>
          <p:cNvSpPr/>
          <p:nvPr/>
        </p:nvSpPr>
        <p:spPr>
          <a:xfrm>
            <a:off x="609600" y="16687800"/>
            <a:ext cx="10591800" cy="88392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5" name="TextBox 74"/>
          <p:cNvSpPr txBox="1"/>
          <p:nvPr/>
        </p:nvSpPr>
        <p:spPr>
          <a:xfrm>
            <a:off x="2819400" y="16992600"/>
            <a:ext cx="6248400" cy="646331"/>
          </a:xfrm>
          <a:prstGeom prst="rect">
            <a:avLst/>
          </a:prstGeom>
          <a:noFill/>
        </p:spPr>
        <p:txBody>
          <a:bodyPr wrap="square" rtlCol="0">
            <a:spAutoFit/>
          </a:bodyPr>
          <a:lstStyle/>
          <a:p>
            <a:pPr algn="ctr"/>
            <a:r>
              <a:rPr lang="en-US" sz="3600" dirty="0" smtClean="0">
                <a:solidFill>
                  <a:srgbClr val="C00000"/>
                </a:solidFill>
              </a:rPr>
              <a:t>Background</a:t>
            </a:r>
            <a:endParaRPr lang="en-US" sz="3600" dirty="0">
              <a:solidFill>
                <a:srgbClr val="C00000"/>
              </a:solidFill>
            </a:endParaRPr>
          </a:p>
        </p:txBody>
      </p:sp>
      <p:sp>
        <p:nvSpPr>
          <p:cNvPr id="76" name="TextBox 75"/>
          <p:cNvSpPr txBox="1"/>
          <p:nvPr/>
        </p:nvSpPr>
        <p:spPr>
          <a:xfrm>
            <a:off x="838200" y="17602200"/>
            <a:ext cx="9982200" cy="3416320"/>
          </a:xfrm>
          <a:prstGeom prst="rect">
            <a:avLst/>
          </a:prstGeom>
          <a:noFill/>
        </p:spPr>
        <p:txBody>
          <a:bodyPr wrap="square" rtlCol="0">
            <a:spAutoFit/>
          </a:bodyPr>
          <a:lstStyle/>
          <a:p>
            <a:r>
              <a:rPr lang="en-US" sz="2400" dirty="0" smtClean="0"/>
              <a:t>Here are some general facts about the Sun’s corona:</a:t>
            </a:r>
          </a:p>
          <a:p>
            <a:pPr>
              <a:buFont typeface="Arial" pitchFamily="34" charset="0"/>
              <a:buChar char="•"/>
            </a:pPr>
            <a:r>
              <a:rPr lang="en-US" sz="2400" dirty="0" smtClean="0"/>
              <a:t>Corona is Sun’s “Atmosphere” </a:t>
            </a:r>
          </a:p>
          <a:p>
            <a:pPr>
              <a:buFont typeface="Arial" pitchFamily="34" charset="0"/>
              <a:buChar char="•"/>
            </a:pPr>
            <a:r>
              <a:rPr lang="en-US" sz="2400" dirty="0" smtClean="0"/>
              <a:t>~10</a:t>
            </a:r>
            <a:r>
              <a:rPr lang="en-US" sz="2400" dirty="0" smtClean="0">
                <a:latin typeface="Calibri"/>
              </a:rPr>
              <a:t>⁶ </a:t>
            </a:r>
            <a:r>
              <a:rPr lang="en-US" sz="2400" dirty="0" smtClean="0">
                <a:latin typeface="+mj-lt"/>
              </a:rPr>
              <a:t>K plasma </a:t>
            </a:r>
          </a:p>
          <a:p>
            <a:pPr>
              <a:buFont typeface="Arial" pitchFamily="34" charset="0"/>
              <a:buChar char="•"/>
            </a:pPr>
            <a:r>
              <a:rPr lang="en-US" sz="2400" dirty="0" smtClean="0">
                <a:latin typeface="+mj-lt"/>
              </a:rPr>
              <a:t>Origin of the Solar Wind (constant energy radiation)</a:t>
            </a:r>
          </a:p>
          <a:p>
            <a:pPr>
              <a:buFont typeface="Arial" pitchFamily="34" charset="0"/>
              <a:buChar char="•"/>
            </a:pPr>
            <a:r>
              <a:rPr lang="en-US" sz="2400" dirty="0" smtClean="0">
                <a:latin typeface="+mj-lt"/>
              </a:rPr>
              <a:t>Coronal Mass Ejections (CMEs) disrupt satellite and electrical grid infrastructures, pose health risk to astronauts</a:t>
            </a:r>
          </a:p>
          <a:p>
            <a:pPr>
              <a:buFont typeface="Arial" pitchFamily="34" charset="0"/>
              <a:buChar char="•"/>
            </a:pPr>
            <a:r>
              <a:rPr lang="en-US" sz="2400" dirty="0" smtClean="0">
                <a:latin typeface="+mj-lt"/>
              </a:rPr>
              <a:t>Corona seen naturally during total solar eclipse</a:t>
            </a:r>
          </a:p>
          <a:p>
            <a:pPr>
              <a:buFont typeface="Arial" pitchFamily="34" charset="0"/>
              <a:buChar char="•"/>
            </a:pPr>
            <a:r>
              <a:rPr lang="en-US" sz="2400" dirty="0" smtClean="0">
                <a:latin typeface="+mj-lt"/>
              </a:rPr>
              <a:t>Coronagraphs: instruments that produce a false solar eclipse via an occulting disk (satellite and ground-based)</a:t>
            </a:r>
            <a:endParaRPr lang="en-US" sz="2400" dirty="0"/>
          </a:p>
        </p:txBody>
      </p:sp>
      <p:pic>
        <p:nvPicPr>
          <p:cNvPr id="77" name="Picture 3"/>
          <p:cNvPicPr>
            <a:picLocks noChangeAspect="1" noChangeArrowheads="1"/>
          </p:cNvPicPr>
          <p:nvPr/>
        </p:nvPicPr>
        <p:blipFill>
          <a:blip r:embed="rId16" cstate="print"/>
          <a:srcRect/>
          <a:stretch>
            <a:fillRect/>
          </a:stretch>
        </p:blipFill>
        <p:spPr bwMode="auto">
          <a:xfrm>
            <a:off x="6248400" y="20955000"/>
            <a:ext cx="4293012" cy="3217895"/>
          </a:xfrm>
          <a:prstGeom prst="rect">
            <a:avLst/>
          </a:prstGeom>
          <a:noFill/>
          <a:ln w="9525">
            <a:noFill/>
            <a:miter lim="800000"/>
            <a:headEnd/>
            <a:tailEnd/>
          </a:ln>
        </p:spPr>
      </p:pic>
      <p:pic>
        <p:nvPicPr>
          <p:cNvPr id="78" name="Picture 3"/>
          <p:cNvPicPr>
            <a:picLocks noChangeAspect="1" noChangeArrowheads="1"/>
          </p:cNvPicPr>
          <p:nvPr/>
        </p:nvPicPr>
        <p:blipFill>
          <a:blip r:embed="rId17" cstate="print"/>
          <a:srcRect/>
          <a:stretch>
            <a:fillRect/>
          </a:stretch>
        </p:blipFill>
        <p:spPr>
          <a:xfrm>
            <a:off x="1143000" y="20955000"/>
            <a:ext cx="4038600" cy="3230880"/>
          </a:xfrm>
          <a:prstGeom prst="rect">
            <a:avLst/>
          </a:prstGeom>
        </p:spPr>
      </p:pic>
      <p:sp>
        <p:nvSpPr>
          <p:cNvPr id="79" name="TextBox 4"/>
          <p:cNvSpPr txBox="1">
            <a:spLocks noChangeArrowheads="1"/>
          </p:cNvSpPr>
          <p:nvPr/>
        </p:nvSpPr>
        <p:spPr bwMode="auto">
          <a:xfrm>
            <a:off x="838200" y="24231600"/>
            <a:ext cx="4953000" cy="1200329"/>
          </a:xfrm>
          <a:prstGeom prst="rect">
            <a:avLst/>
          </a:prstGeom>
          <a:noFill/>
          <a:ln w="9525">
            <a:noFill/>
            <a:miter lim="800000"/>
            <a:headEnd/>
            <a:tailEnd/>
          </a:ln>
        </p:spPr>
        <p:txBody>
          <a:bodyPr wrap="square">
            <a:spAutoFit/>
          </a:bodyPr>
          <a:lstStyle/>
          <a:p>
            <a:r>
              <a:rPr lang="en-US" dirty="0" smtClean="0"/>
              <a:t>Fig. 1: Total </a:t>
            </a:r>
            <a:r>
              <a:rPr lang="en-US" dirty="0"/>
              <a:t>solar eclipse, July 11, 1991, observed at Hawaii.</a:t>
            </a:r>
          </a:p>
          <a:p>
            <a:r>
              <a:rPr lang="en-US" dirty="0"/>
              <a:t>Photo Credit: S. </a:t>
            </a:r>
            <a:r>
              <a:rPr lang="en-US" dirty="0"/>
              <a:t>Koutcmy</a:t>
            </a:r>
            <a:r>
              <a:rPr lang="en-US" dirty="0"/>
              <a:t>, IAP-CNRS (France)</a:t>
            </a:r>
          </a:p>
          <a:p>
            <a:endParaRPr lang="en-US" dirty="0"/>
          </a:p>
        </p:txBody>
      </p:sp>
      <p:sp>
        <p:nvSpPr>
          <p:cNvPr id="80" name="TextBox 6"/>
          <p:cNvSpPr txBox="1">
            <a:spLocks noChangeArrowheads="1"/>
          </p:cNvSpPr>
          <p:nvPr/>
        </p:nvSpPr>
        <p:spPr bwMode="auto">
          <a:xfrm>
            <a:off x="6324600" y="24155400"/>
            <a:ext cx="4648200" cy="1200329"/>
          </a:xfrm>
          <a:prstGeom prst="rect">
            <a:avLst/>
          </a:prstGeom>
          <a:noFill/>
          <a:ln w="9525">
            <a:noFill/>
            <a:miter lim="800000"/>
            <a:headEnd/>
            <a:tailEnd/>
          </a:ln>
        </p:spPr>
        <p:txBody>
          <a:bodyPr wrap="square">
            <a:spAutoFit/>
          </a:bodyPr>
          <a:lstStyle/>
          <a:p>
            <a:r>
              <a:rPr lang="en-US" dirty="0" smtClean="0"/>
              <a:t>Fig.2: Zeiss </a:t>
            </a:r>
            <a:r>
              <a:rPr lang="en-US" dirty="0"/>
              <a:t>Coronagraph at Lomnicky Peak Observatory in Slovakia</a:t>
            </a:r>
          </a:p>
          <a:p>
            <a:r>
              <a:rPr lang="en-US" dirty="0"/>
              <a:t>Photo Credit: Steve Tomczyk</a:t>
            </a:r>
          </a:p>
          <a:p>
            <a:endParaRPr lang="en-US" dirty="0"/>
          </a:p>
        </p:txBody>
      </p:sp>
      <p:sp>
        <p:nvSpPr>
          <p:cNvPr id="66" name="TextBox 65"/>
          <p:cNvSpPr txBox="1"/>
          <p:nvPr/>
        </p:nvSpPr>
        <p:spPr>
          <a:xfrm>
            <a:off x="838200" y="26593800"/>
            <a:ext cx="9982200" cy="5262979"/>
          </a:xfrm>
          <a:prstGeom prst="rect">
            <a:avLst/>
          </a:prstGeom>
          <a:noFill/>
        </p:spPr>
        <p:txBody>
          <a:bodyPr wrap="square" rtlCol="0">
            <a:spAutoFit/>
          </a:bodyPr>
          <a:lstStyle/>
          <a:p>
            <a:pPr marL="457200" indent="-457200"/>
            <a:endParaRPr lang="en-US" sz="2400" dirty="0" smtClean="0"/>
          </a:p>
          <a:p>
            <a:pPr marL="457200" indent="-457200">
              <a:buFont typeface="+mj-lt"/>
              <a:buAutoNum type="arabicPeriod"/>
            </a:pPr>
            <a:r>
              <a:rPr lang="en-US" sz="2400" dirty="0" smtClean="0"/>
              <a:t>Calculate a mean and median image from the time series on a pixel-by-pixel basis. Each pixel is evaluated 120 times and a mean/median brightness value was calculated. The calculated mean/median brightness values were converted into an image.</a:t>
            </a:r>
          </a:p>
          <a:p>
            <a:pPr marL="457200" indent="-457200">
              <a:buFont typeface="+mj-lt"/>
              <a:buAutoNum type="arabicPeriod"/>
            </a:pPr>
            <a:r>
              <a:rPr lang="en-US" sz="2400" dirty="0" smtClean="0"/>
              <a:t>Analyze each pixel in the time series to determine if its brightness value exceeded two standard deviations above the mean brightness value. Each pixel was evaluated 120 times to account for aerosol motion over the time series.</a:t>
            </a:r>
          </a:p>
          <a:p>
            <a:pPr marL="457200" indent="-457200">
              <a:buFont typeface="+mj-lt"/>
              <a:buAutoNum type="arabicPeriod"/>
            </a:pPr>
            <a:r>
              <a:rPr lang="en-US" sz="2400" dirty="0" smtClean="0"/>
              <a:t>If no, leave pixel alone.</a:t>
            </a:r>
          </a:p>
          <a:p>
            <a:pPr marL="457200" indent="-457200">
              <a:buFont typeface="+mj-lt"/>
              <a:buAutoNum type="arabicPeriod"/>
            </a:pPr>
            <a:r>
              <a:rPr lang="en-US" sz="2400" dirty="0" smtClean="0"/>
              <a:t>If yes, replace that pixel with the same pixel element from mean/median image. Pixel replacement scheme using the mean/median image and a threshold of two standard deviations above the mean (2-sigma).</a:t>
            </a:r>
            <a:endParaRPr lang="en-US" sz="2400" dirty="0"/>
          </a:p>
        </p:txBody>
      </p:sp>
      <p:sp>
        <p:nvSpPr>
          <p:cNvPr id="67" name="TextBox 66"/>
          <p:cNvSpPr txBox="1"/>
          <p:nvPr/>
        </p:nvSpPr>
        <p:spPr>
          <a:xfrm>
            <a:off x="16154400" y="4953000"/>
            <a:ext cx="13030200" cy="646331"/>
          </a:xfrm>
          <a:prstGeom prst="rect">
            <a:avLst/>
          </a:prstGeom>
          <a:noFill/>
        </p:spPr>
        <p:txBody>
          <a:bodyPr wrap="square" rtlCol="0">
            <a:spAutoFit/>
          </a:bodyPr>
          <a:lstStyle/>
          <a:p>
            <a:r>
              <a:rPr lang="en-US" sz="3600" dirty="0" smtClean="0">
                <a:solidFill>
                  <a:schemeClr val="tx2"/>
                </a:solidFill>
              </a:rPr>
              <a:t>Contact: Curtis Walker, walkcl50@suny.oneonta.edu</a:t>
            </a:r>
            <a:endParaRPr lang="en-US" sz="3600" dirty="0">
              <a:solidFill>
                <a:schemeClr val="tx2"/>
              </a:solidFill>
            </a:endParaRPr>
          </a:p>
        </p:txBody>
      </p:sp>
      <p:sp>
        <p:nvSpPr>
          <p:cNvPr id="69" name="TextBox 68"/>
          <p:cNvSpPr txBox="1"/>
          <p:nvPr/>
        </p:nvSpPr>
        <p:spPr>
          <a:xfrm>
            <a:off x="33528000" y="6096000"/>
            <a:ext cx="67818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Results</a:t>
            </a:r>
            <a:endParaRPr lang="en-US" sz="3600" dirty="0">
              <a:solidFill>
                <a:srgbClr val="C00000"/>
              </a:solidFill>
            </a:endParaRPr>
          </a:p>
        </p:txBody>
      </p:sp>
      <p:sp>
        <p:nvSpPr>
          <p:cNvPr id="70" name="Rectangle 69"/>
          <p:cNvSpPr/>
          <p:nvPr/>
        </p:nvSpPr>
        <p:spPr>
          <a:xfrm>
            <a:off x="30937200" y="24384000"/>
            <a:ext cx="12115800" cy="3048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1" name="TextBox 70"/>
          <p:cNvSpPr txBox="1"/>
          <p:nvPr/>
        </p:nvSpPr>
        <p:spPr>
          <a:xfrm>
            <a:off x="32461200" y="24460200"/>
            <a:ext cx="9144000" cy="646331"/>
          </a:xfrm>
          <a:prstGeom prst="rect">
            <a:avLst/>
          </a:prstGeom>
          <a:noFill/>
        </p:spPr>
        <p:txBody>
          <a:bodyPr wrap="square" rtlCol="0">
            <a:spAutoFit/>
          </a:bodyPr>
          <a:lstStyle/>
          <a:p>
            <a:pPr algn="ctr"/>
            <a:r>
              <a:rPr lang="en-US" sz="3600" dirty="0" smtClean="0">
                <a:solidFill>
                  <a:srgbClr val="C00000"/>
                </a:solidFill>
              </a:rPr>
              <a:t>Conclusions &amp; Future Work</a:t>
            </a:r>
            <a:endParaRPr lang="en-US" sz="3600" dirty="0">
              <a:solidFill>
                <a:srgbClr val="C00000"/>
              </a:solidFill>
            </a:endParaRPr>
          </a:p>
        </p:txBody>
      </p:sp>
      <p:sp>
        <p:nvSpPr>
          <p:cNvPr id="72" name="TextBox 71"/>
          <p:cNvSpPr txBox="1"/>
          <p:nvPr/>
        </p:nvSpPr>
        <p:spPr>
          <a:xfrm>
            <a:off x="31013400" y="25069800"/>
            <a:ext cx="11887200" cy="2308324"/>
          </a:xfrm>
          <a:prstGeom prst="rect">
            <a:avLst/>
          </a:prstGeom>
          <a:noFill/>
        </p:spPr>
        <p:txBody>
          <a:bodyPr wrap="square" rtlCol="0">
            <a:spAutoFit/>
          </a:bodyPr>
          <a:lstStyle/>
          <a:p>
            <a:r>
              <a:rPr lang="en-US" sz="2400" dirty="0" smtClean="0"/>
              <a:t>The algorithms removed aerosols from the time series efficiently; however, future evaluation will determine subtle deviations between the mean and median methods. In addition, future work hopes to optimize these algorithms for real-time performance (1 sec. of data takes 1 sec. to process). This objective was not successful during this evaluation (1 sec. of data took 180 sec.); although, the evolution of high-performance computers with adequate memory capabilities may provide a solution.</a:t>
            </a:r>
            <a:endParaRPr lang="en-US" sz="2400" dirty="0"/>
          </a:p>
        </p:txBody>
      </p:sp>
      <p:sp>
        <p:nvSpPr>
          <p:cNvPr id="73" name="Rectangle 72"/>
          <p:cNvSpPr/>
          <p:nvPr/>
        </p:nvSpPr>
        <p:spPr>
          <a:xfrm>
            <a:off x="11353800" y="6096000"/>
            <a:ext cx="19431000" cy="10439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3" name="TextBox 82"/>
          <p:cNvSpPr txBox="1"/>
          <p:nvPr/>
        </p:nvSpPr>
        <p:spPr>
          <a:xfrm>
            <a:off x="18440400" y="6477000"/>
            <a:ext cx="6629400" cy="646331"/>
          </a:xfrm>
          <a:prstGeom prst="rect">
            <a:avLst/>
          </a:prstGeom>
          <a:noFill/>
        </p:spPr>
        <p:txBody>
          <a:bodyPr wrap="square" rtlCol="0">
            <a:spAutoFit/>
          </a:bodyPr>
          <a:lstStyle/>
          <a:p>
            <a:pPr algn="ctr"/>
            <a:r>
              <a:rPr lang="en-US" sz="3600" dirty="0" smtClean="0">
                <a:solidFill>
                  <a:srgbClr val="C00000"/>
                </a:solidFill>
              </a:rPr>
              <a:t>Time Series Acquisition</a:t>
            </a:r>
            <a:endParaRPr lang="en-US" sz="3600" dirty="0">
              <a:solidFill>
                <a:srgbClr val="C00000"/>
              </a:solidFill>
            </a:endParaRPr>
          </a:p>
        </p:txBody>
      </p:sp>
      <p:sp>
        <p:nvSpPr>
          <p:cNvPr id="84" name="TextBox 83"/>
          <p:cNvSpPr txBox="1"/>
          <p:nvPr/>
        </p:nvSpPr>
        <p:spPr>
          <a:xfrm>
            <a:off x="22783800" y="9448800"/>
            <a:ext cx="7467600" cy="3785652"/>
          </a:xfrm>
          <a:prstGeom prst="rect">
            <a:avLst/>
          </a:prstGeom>
          <a:noFill/>
        </p:spPr>
        <p:txBody>
          <a:bodyPr wrap="square" rtlCol="0">
            <a:spAutoFit/>
          </a:bodyPr>
          <a:lstStyle/>
          <a:p>
            <a:r>
              <a:rPr lang="en-US" sz="2400" dirty="0" smtClean="0"/>
              <a:t>To create algorithms that would  remove aerosols, a time series of images containing aerosols was obtained. A time series of 120 images was obtained in Boulder, CO on June 16, 2010 at 150 frames per second. This was accomplished by pointing the camera towards the sky, with the Sun obscured just behind the edge of a building like an occulting disk, and capturing the signal of aerosols illuminated by the Sun. This data set was analyzed visually and quantitatively prior to algorithm development.</a:t>
            </a:r>
            <a:endParaRPr lang="en-US" sz="2400" dirty="0"/>
          </a:p>
        </p:txBody>
      </p:sp>
      <p:sp>
        <p:nvSpPr>
          <p:cNvPr id="85" name="TextBox 84"/>
          <p:cNvSpPr txBox="1"/>
          <p:nvPr/>
        </p:nvSpPr>
        <p:spPr>
          <a:xfrm>
            <a:off x="12115800" y="14859000"/>
            <a:ext cx="10515600" cy="923330"/>
          </a:xfrm>
          <a:prstGeom prst="rect">
            <a:avLst/>
          </a:prstGeom>
          <a:noFill/>
        </p:spPr>
        <p:txBody>
          <a:bodyPr wrap="square" rtlCol="0">
            <a:spAutoFit/>
          </a:bodyPr>
          <a:lstStyle/>
          <a:p>
            <a:r>
              <a:rPr lang="en-US" dirty="0" smtClean="0"/>
              <a:t>Fig. 3: This diagram shows the necessary setup to acquire the data set. The lines represent the camera’s field of view incorporating the aerosols and the building’s edge, but just missing the bright disk of the Sun. </a:t>
            </a:r>
            <a:endParaRPr lang="en-US" dirty="0"/>
          </a:p>
        </p:txBody>
      </p:sp>
      <p:sp>
        <p:nvSpPr>
          <p:cNvPr id="86" name="TextBox 85"/>
          <p:cNvSpPr txBox="1"/>
          <p:nvPr/>
        </p:nvSpPr>
        <p:spPr>
          <a:xfrm>
            <a:off x="12039600" y="16687800"/>
            <a:ext cx="179832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Image Processing &amp; Analysis</a:t>
            </a:r>
            <a:endParaRPr lang="en-US" sz="3600" dirty="0">
              <a:solidFill>
                <a:srgbClr val="C00000"/>
              </a:solidFill>
            </a:endParaRPr>
          </a:p>
        </p:txBody>
      </p:sp>
      <p:sp>
        <p:nvSpPr>
          <p:cNvPr id="3094" name="Oval 22"/>
          <p:cNvSpPr>
            <a:spLocks noChangeArrowheads="1"/>
          </p:cNvSpPr>
          <p:nvPr/>
        </p:nvSpPr>
        <p:spPr bwMode="auto">
          <a:xfrm>
            <a:off x="13716000" y="6400800"/>
            <a:ext cx="2295525" cy="2190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93" name="Text Box 21"/>
          <p:cNvSpPr txBox="1">
            <a:spLocks noChangeArrowheads="1"/>
          </p:cNvSpPr>
          <p:nvPr/>
        </p:nvSpPr>
        <p:spPr bwMode="auto">
          <a:xfrm>
            <a:off x="14401800" y="7315200"/>
            <a:ext cx="774700"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SUN</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74" name="Rectangle 2"/>
          <p:cNvSpPr>
            <a:spLocks noChangeArrowheads="1"/>
          </p:cNvSpPr>
          <p:nvPr/>
        </p:nvSpPr>
        <p:spPr bwMode="auto">
          <a:xfrm>
            <a:off x="11734800" y="8915400"/>
            <a:ext cx="4333875" cy="3095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3" name="Text Box 1"/>
          <p:cNvSpPr txBox="1">
            <a:spLocks noChangeArrowheads="1"/>
          </p:cNvSpPr>
          <p:nvPr/>
        </p:nvSpPr>
        <p:spPr bwMode="auto">
          <a:xfrm>
            <a:off x="13868400" y="9982200"/>
            <a:ext cx="1600200" cy="552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Building Edge</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7" name="Rectangle 15"/>
          <p:cNvSpPr>
            <a:spLocks noChangeArrowheads="1"/>
          </p:cNvSpPr>
          <p:nvPr/>
        </p:nvSpPr>
        <p:spPr bwMode="auto">
          <a:xfrm>
            <a:off x="15240000" y="13411200"/>
            <a:ext cx="2981325" cy="10953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6" name="Text Box 14"/>
          <p:cNvSpPr txBox="1">
            <a:spLocks noChangeArrowheads="1"/>
          </p:cNvSpPr>
          <p:nvPr/>
        </p:nvSpPr>
        <p:spPr bwMode="auto">
          <a:xfrm>
            <a:off x="15621000" y="13639800"/>
            <a:ext cx="2152650" cy="638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Table for computer and camera mount</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5" name="Rectangle 13"/>
          <p:cNvSpPr>
            <a:spLocks noChangeArrowheads="1"/>
          </p:cNvSpPr>
          <p:nvPr/>
        </p:nvSpPr>
        <p:spPr bwMode="auto">
          <a:xfrm>
            <a:off x="16078200" y="13030200"/>
            <a:ext cx="762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4" name="AutoShape 12"/>
          <p:cNvSpPr>
            <a:spLocks noChangeArrowheads="1"/>
          </p:cNvSpPr>
          <p:nvPr/>
        </p:nvSpPr>
        <p:spPr bwMode="auto">
          <a:xfrm>
            <a:off x="16002000" y="12344400"/>
            <a:ext cx="304800" cy="381000"/>
          </a:xfrm>
          <a:prstGeom prst="can">
            <a:avLst>
              <a:gd name="adj" fmla="val 3437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3" name="AutoShape 11"/>
          <p:cNvSpPr>
            <a:spLocks noChangeArrowheads="1"/>
          </p:cNvSpPr>
          <p:nvPr/>
        </p:nvSpPr>
        <p:spPr bwMode="auto">
          <a:xfrm>
            <a:off x="15925800" y="12725400"/>
            <a:ext cx="381000" cy="381000"/>
          </a:xfrm>
          <a:prstGeom prst="cube">
            <a:avLst>
              <a:gd name="adj" fmla="val 25000"/>
            </a:avLst>
          </a:prstGeom>
          <a:solidFill>
            <a:srgbClr val="E5B8B7"/>
          </a:solidFill>
          <a:ln w="12700">
            <a:solidFill>
              <a:srgbClr val="D99594"/>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3092" name="AutoShape 20"/>
          <p:cNvSpPr>
            <a:spLocks noChangeArrowheads="1"/>
          </p:cNvSpPr>
          <p:nvPr/>
        </p:nvSpPr>
        <p:spPr bwMode="auto">
          <a:xfrm>
            <a:off x="18059400" y="9677400"/>
            <a:ext cx="152400" cy="10477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5" name="AutoShape 3"/>
          <p:cNvSpPr>
            <a:spLocks noChangeArrowheads="1"/>
          </p:cNvSpPr>
          <p:nvPr/>
        </p:nvSpPr>
        <p:spPr bwMode="auto">
          <a:xfrm>
            <a:off x="16459200" y="8915400"/>
            <a:ext cx="152400" cy="2000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91" name="AutoShape 19"/>
          <p:cNvSpPr>
            <a:spLocks noChangeArrowheads="1"/>
          </p:cNvSpPr>
          <p:nvPr/>
        </p:nvSpPr>
        <p:spPr bwMode="auto">
          <a:xfrm>
            <a:off x="16611600" y="7848600"/>
            <a:ext cx="171450" cy="1905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6" name="AutoShape 4"/>
          <p:cNvSpPr>
            <a:spLocks noChangeArrowheads="1"/>
          </p:cNvSpPr>
          <p:nvPr/>
        </p:nvSpPr>
        <p:spPr bwMode="auto">
          <a:xfrm>
            <a:off x="17754600" y="7162800"/>
            <a:ext cx="152400" cy="152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90" name="AutoShape 18"/>
          <p:cNvSpPr>
            <a:spLocks noChangeArrowheads="1"/>
          </p:cNvSpPr>
          <p:nvPr/>
        </p:nvSpPr>
        <p:spPr bwMode="auto">
          <a:xfrm>
            <a:off x="17221200" y="86868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7" name="AutoShape 5"/>
          <p:cNvSpPr>
            <a:spLocks noChangeArrowheads="1"/>
          </p:cNvSpPr>
          <p:nvPr/>
        </p:nvSpPr>
        <p:spPr bwMode="auto">
          <a:xfrm>
            <a:off x="16764000" y="8458200"/>
            <a:ext cx="142875" cy="2000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8" name="AutoShape 6"/>
          <p:cNvSpPr>
            <a:spLocks noChangeArrowheads="1"/>
          </p:cNvSpPr>
          <p:nvPr/>
        </p:nvSpPr>
        <p:spPr bwMode="auto">
          <a:xfrm>
            <a:off x="17983200" y="76962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0" name="AutoShape 8"/>
          <p:cNvSpPr>
            <a:spLocks noChangeArrowheads="1"/>
          </p:cNvSpPr>
          <p:nvPr/>
        </p:nvSpPr>
        <p:spPr bwMode="auto">
          <a:xfrm>
            <a:off x="18592800" y="97536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8" name="AutoShape 16"/>
          <p:cNvSpPr>
            <a:spLocks noChangeArrowheads="1"/>
          </p:cNvSpPr>
          <p:nvPr/>
        </p:nvSpPr>
        <p:spPr bwMode="auto">
          <a:xfrm>
            <a:off x="16764000" y="96774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079" name="Text Box 7"/>
          <p:cNvSpPr txBox="1">
            <a:spLocks noChangeArrowheads="1"/>
          </p:cNvSpPr>
          <p:nvPr/>
        </p:nvSpPr>
        <p:spPr bwMode="auto">
          <a:xfrm>
            <a:off x="16916400" y="9144000"/>
            <a:ext cx="121920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Aerosols</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2" name="Text Box 10"/>
          <p:cNvSpPr txBox="1">
            <a:spLocks noChangeArrowheads="1"/>
          </p:cNvSpPr>
          <p:nvPr/>
        </p:nvSpPr>
        <p:spPr bwMode="auto">
          <a:xfrm>
            <a:off x="12725400" y="12573000"/>
            <a:ext cx="2743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Photon Focus CMOS Camera</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1" name="Text Box 9"/>
          <p:cNvSpPr txBox="1">
            <a:spLocks noChangeArrowheads="1"/>
          </p:cNvSpPr>
          <p:nvPr/>
        </p:nvSpPr>
        <p:spPr bwMode="auto">
          <a:xfrm>
            <a:off x="17068800" y="11811000"/>
            <a:ext cx="4343400" cy="1295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Lens pointed </a:t>
            </a:r>
            <a:r>
              <a:rPr lang="en-US" dirty="0" smtClean="0">
                <a:latin typeface="+mj-lt"/>
                <a:ea typeface="Calibri" pitchFamily="34" charset="0"/>
                <a:cs typeface="Times New Roman" pitchFamily="18" charset="0"/>
              </a:rPr>
              <a:t>towards</a:t>
            </a: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 sky using the building edge to obstruct sun </a:t>
            </a:r>
            <a:r>
              <a:rPr lang="en-US" dirty="0" smtClean="0">
                <a:latin typeface="+mj-lt"/>
                <a:ea typeface="Calibri" pitchFamily="34" charset="0"/>
                <a:cs typeface="Times New Roman" pitchFamily="18" charset="0"/>
              </a:rPr>
              <a:t>(similar to occulting disk)</a:t>
            </a: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 but allow enough sunlight to  illuminate aerosols</a:t>
            </a:r>
            <a:r>
              <a:rPr lang="en-US" dirty="0" smtClean="0">
                <a:latin typeface="+mj-l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95" name="Rectangle 23"/>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89" name="AutoShape 16"/>
          <p:cNvSpPr>
            <a:spLocks noChangeArrowheads="1"/>
          </p:cNvSpPr>
          <p:nvPr/>
        </p:nvSpPr>
        <p:spPr bwMode="auto">
          <a:xfrm>
            <a:off x="17068800" y="7315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AutoShape 16"/>
          <p:cNvSpPr>
            <a:spLocks noChangeArrowheads="1"/>
          </p:cNvSpPr>
          <p:nvPr/>
        </p:nvSpPr>
        <p:spPr bwMode="auto">
          <a:xfrm>
            <a:off x="16992600" y="77724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AutoShape 16"/>
          <p:cNvSpPr>
            <a:spLocks noChangeArrowheads="1"/>
          </p:cNvSpPr>
          <p:nvPr/>
        </p:nvSpPr>
        <p:spPr bwMode="auto">
          <a:xfrm>
            <a:off x="18211800" y="101346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AutoShape 16"/>
          <p:cNvSpPr>
            <a:spLocks noChangeArrowheads="1"/>
          </p:cNvSpPr>
          <p:nvPr/>
        </p:nvSpPr>
        <p:spPr bwMode="auto">
          <a:xfrm>
            <a:off x="17754600" y="8458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AutoShape 16"/>
          <p:cNvSpPr>
            <a:spLocks noChangeArrowheads="1"/>
          </p:cNvSpPr>
          <p:nvPr/>
        </p:nvSpPr>
        <p:spPr bwMode="auto">
          <a:xfrm>
            <a:off x="17297400" y="9601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AutoShape 16"/>
          <p:cNvSpPr>
            <a:spLocks noChangeArrowheads="1"/>
          </p:cNvSpPr>
          <p:nvPr/>
        </p:nvSpPr>
        <p:spPr bwMode="auto">
          <a:xfrm>
            <a:off x="18211800" y="8839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5" name="AutoShape 6"/>
          <p:cNvSpPr>
            <a:spLocks noChangeArrowheads="1"/>
          </p:cNvSpPr>
          <p:nvPr/>
        </p:nvSpPr>
        <p:spPr bwMode="auto">
          <a:xfrm>
            <a:off x="18592800" y="86106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6" name="AutoShape 6"/>
          <p:cNvSpPr>
            <a:spLocks noChangeArrowheads="1"/>
          </p:cNvSpPr>
          <p:nvPr/>
        </p:nvSpPr>
        <p:spPr bwMode="auto">
          <a:xfrm>
            <a:off x="16916400" y="67056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AutoShape 6"/>
          <p:cNvSpPr>
            <a:spLocks noChangeArrowheads="1"/>
          </p:cNvSpPr>
          <p:nvPr/>
        </p:nvSpPr>
        <p:spPr bwMode="auto">
          <a:xfrm>
            <a:off x="17373600" y="99822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cxnSp>
        <p:nvCxnSpPr>
          <p:cNvPr id="99" name="Straight Arrow Connector 98"/>
          <p:cNvCxnSpPr/>
          <p:nvPr/>
        </p:nvCxnSpPr>
        <p:spPr>
          <a:xfrm rot="10800000">
            <a:off x="15697200" y="12115800"/>
            <a:ext cx="304006" cy="229394"/>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rot="5400000" flipH="1" flipV="1">
            <a:off x="16383000" y="8229600"/>
            <a:ext cx="4191000" cy="419100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rot="5400000" flipH="1" flipV="1">
            <a:off x="13335794" y="9448006"/>
            <a:ext cx="54864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pic>
        <p:nvPicPr>
          <p:cNvPr id="4" name="Picture 2"/>
          <p:cNvPicPr>
            <a:picLocks noChangeAspect="1" noChangeArrowheads="1"/>
          </p:cNvPicPr>
          <p:nvPr/>
        </p:nvPicPr>
        <p:blipFill>
          <a:blip r:embed="rId18" cstate="print"/>
          <a:srcRect/>
          <a:stretch>
            <a:fillRect/>
          </a:stretch>
        </p:blipFill>
        <p:spPr bwMode="auto">
          <a:xfrm>
            <a:off x="40538400" y="31013400"/>
            <a:ext cx="2159643" cy="947843"/>
          </a:xfrm>
          <a:prstGeom prst="rect">
            <a:avLst/>
          </a:prstGeom>
          <a:noFill/>
          <a:ln w="9525">
            <a:noFill/>
            <a:miter lim="800000"/>
            <a:headEnd/>
            <a:tailEnd/>
          </a:ln>
        </p:spPr>
      </p:pic>
      <p:pic>
        <p:nvPicPr>
          <p:cNvPr id="5" name="Picture 2"/>
          <p:cNvPicPr>
            <a:picLocks noChangeAspect="1" noChangeArrowheads="1"/>
          </p:cNvPicPr>
          <p:nvPr/>
        </p:nvPicPr>
        <p:blipFill>
          <a:blip r:embed="rId19" cstate="print"/>
          <a:srcRect/>
          <a:stretch>
            <a:fillRect/>
          </a:stretch>
        </p:blipFill>
        <p:spPr bwMode="auto">
          <a:xfrm>
            <a:off x="39928800" y="2362200"/>
            <a:ext cx="2143125" cy="2143125"/>
          </a:xfrm>
          <a:prstGeom prst="rect">
            <a:avLst/>
          </a:prstGeom>
          <a:noFill/>
          <a:ln w="9525">
            <a:noFill/>
            <a:miter lim="800000"/>
            <a:headEnd/>
            <a:tailEnd/>
          </a:ln>
        </p:spPr>
      </p:pic>
      <p:pic>
        <p:nvPicPr>
          <p:cNvPr id="6" name="Picture 3"/>
          <p:cNvPicPr>
            <a:picLocks noChangeAspect="1" noChangeArrowheads="1"/>
          </p:cNvPicPr>
          <p:nvPr/>
        </p:nvPicPr>
        <p:blipFill>
          <a:blip r:embed="rId20" cstate="print"/>
          <a:srcRect/>
          <a:stretch>
            <a:fillRect/>
          </a:stretch>
        </p:blipFill>
        <p:spPr bwMode="auto">
          <a:xfrm>
            <a:off x="2438400" y="2819400"/>
            <a:ext cx="2895600" cy="158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2502</TotalTime>
  <Words>1003</Words>
  <Application>Microsoft Office PowerPoint</Application>
  <PresentationFormat>Custom</PresentationFormat>
  <Paragraphs>58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138</cp:revision>
  <cp:lastPrinted>1601-01-01T00:00:00Z</cp:lastPrinted>
  <dcterms:created xsi:type="dcterms:W3CDTF">1601-01-01T00:00:00Z</dcterms:created>
  <dcterms:modified xsi:type="dcterms:W3CDTF">2010-08-03T14:29:58Z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