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43891200" cy="32918400"/>
  <p:notesSz cx="15087600" cy="96012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2194560" algn="l" rtl="0" fontAlgn="base">
      <a:spcBef>
        <a:spcPct val="0"/>
      </a:spcBef>
      <a:spcAft>
        <a:spcPct val="0"/>
      </a:spcAft>
      <a:defRPr kern="1200">
        <a:solidFill>
          <a:schemeClr val="tx1"/>
        </a:solidFill>
        <a:latin typeface="Arial" charset="0"/>
        <a:ea typeface="宋体"/>
        <a:cs typeface="宋体"/>
      </a:defRPr>
    </a:lvl2pPr>
    <a:lvl3pPr marL="4389120" algn="l" rtl="0" fontAlgn="base">
      <a:spcBef>
        <a:spcPct val="0"/>
      </a:spcBef>
      <a:spcAft>
        <a:spcPct val="0"/>
      </a:spcAft>
      <a:defRPr kern="1200">
        <a:solidFill>
          <a:schemeClr val="tx1"/>
        </a:solidFill>
        <a:latin typeface="Arial" charset="0"/>
        <a:ea typeface="宋体"/>
        <a:cs typeface="宋体"/>
      </a:defRPr>
    </a:lvl3pPr>
    <a:lvl4pPr marL="6583680" algn="l" rtl="0" fontAlgn="base">
      <a:spcBef>
        <a:spcPct val="0"/>
      </a:spcBef>
      <a:spcAft>
        <a:spcPct val="0"/>
      </a:spcAft>
      <a:defRPr kern="1200">
        <a:solidFill>
          <a:schemeClr val="tx1"/>
        </a:solidFill>
        <a:latin typeface="Arial" charset="0"/>
        <a:ea typeface="宋体"/>
        <a:cs typeface="宋体"/>
      </a:defRPr>
    </a:lvl4pPr>
    <a:lvl5pPr marL="8778240" algn="l" rtl="0" fontAlgn="base">
      <a:spcBef>
        <a:spcPct val="0"/>
      </a:spcBef>
      <a:spcAft>
        <a:spcPct val="0"/>
      </a:spcAft>
      <a:defRPr kern="1200">
        <a:solidFill>
          <a:schemeClr val="tx1"/>
        </a:solidFill>
        <a:latin typeface="Arial" charset="0"/>
        <a:ea typeface="宋体"/>
        <a:cs typeface="宋体"/>
      </a:defRPr>
    </a:lvl5pPr>
    <a:lvl6pPr marL="10972800" algn="l" defTabSz="4389120" rtl="0" eaLnBrk="1" latinLnBrk="0" hangingPunct="1">
      <a:defRPr kern="1200">
        <a:solidFill>
          <a:schemeClr val="tx1"/>
        </a:solidFill>
        <a:latin typeface="Arial" charset="0"/>
        <a:ea typeface="宋体"/>
        <a:cs typeface="宋体"/>
      </a:defRPr>
    </a:lvl6pPr>
    <a:lvl7pPr marL="13167360" algn="l" defTabSz="4389120" rtl="0" eaLnBrk="1" latinLnBrk="0" hangingPunct="1">
      <a:defRPr kern="1200">
        <a:solidFill>
          <a:schemeClr val="tx1"/>
        </a:solidFill>
        <a:latin typeface="Arial" charset="0"/>
        <a:ea typeface="宋体"/>
        <a:cs typeface="宋体"/>
      </a:defRPr>
    </a:lvl7pPr>
    <a:lvl8pPr marL="15361920" algn="l" defTabSz="4389120" rtl="0" eaLnBrk="1" latinLnBrk="0" hangingPunct="1">
      <a:defRPr kern="1200">
        <a:solidFill>
          <a:schemeClr val="tx1"/>
        </a:solidFill>
        <a:latin typeface="Arial" charset="0"/>
        <a:ea typeface="宋体"/>
        <a:cs typeface="宋体"/>
      </a:defRPr>
    </a:lvl8pPr>
    <a:lvl9pPr marL="17556480" algn="l" defTabSz="438912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100" d="100"/>
          <a:sy n="100" d="100"/>
        </p:scale>
        <p:origin x="-282" y="1573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538460" cy="479858"/>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8546646" y="0"/>
            <a:ext cx="6538460" cy="479858"/>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7/28/2010</a:t>
            </a:fld>
            <a:endParaRPr lang="en-US"/>
          </a:p>
        </p:txBody>
      </p:sp>
      <p:sp>
        <p:nvSpPr>
          <p:cNvPr id="4" name="Slide Image Placeholder 3"/>
          <p:cNvSpPr>
            <a:spLocks noGrp="1" noRot="1" noChangeAspect="1"/>
          </p:cNvSpPr>
          <p:nvPr>
            <p:ph type="sldImg" idx="2"/>
          </p:nvPr>
        </p:nvSpPr>
        <p:spPr>
          <a:xfrm>
            <a:off x="5143500" y="720725"/>
            <a:ext cx="4800600" cy="36004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1509261" y="4561176"/>
            <a:ext cx="12069082" cy="4319732"/>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332"/>
            <a:ext cx="6538460" cy="478848"/>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8546646" y="9120332"/>
            <a:ext cx="6538460" cy="478848"/>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宋体"/>
      </a:defRPr>
    </a:lvl1pPr>
    <a:lvl2pPr marL="2194560" algn="l" rtl="0" eaLnBrk="0" fontAlgn="base" hangingPunct="0">
      <a:spcBef>
        <a:spcPct val="30000"/>
      </a:spcBef>
      <a:spcAft>
        <a:spcPct val="0"/>
      </a:spcAft>
      <a:defRPr sz="5800" kern="1200">
        <a:solidFill>
          <a:schemeClr val="tx1"/>
        </a:solidFill>
        <a:latin typeface="+mn-lt"/>
        <a:ea typeface="+mn-ea"/>
        <a:cs typeface="宋体"/>
      </a:defRPr>
    </a:lvl2pPr>
    <a:lvl3pPr marL="4389120" algn="l" rtl="0" eaLnBrk="0" fontAlgn="base" hangingPunct="0">
      <a:spcBef>
        <a:spcPct val="30000"/>
      </a:spcBef>
      <a:spcAft>
        <a:spcPct val="0"/>
      </a:spcAft>
      <a:defRPr sz="5800" kern="1200">
        <a:solidFill>
          <a:schemeClr val="tx1"/>
        </a:solidFill>
        <a:latin typeface="+mn-lt"/>
        <a:ea typeface="+mn-ea"/>
        <a:cs typeface="宋体"/>
      </a:defRPr>
    </a:lvl3pPr>
    <a:lvl4pPr marL="6583680" algn="l" rtl="0" eaLnBrk="0" fontAlgn="base" hangingPunct="0">
      <a:spcBef>
        <a:spcPct val="30000"/>
      </a:spcBef>
      <a:spcAft>
        <a:spcPct val="0"/>
      </a:spcAft>
      <a:defRPr sz="5800" kern="1200">
        <a:solidFill>
          <a:schemeClr val="tx1"/>
        </a:solidFill>
        <a:latin typeface="+mn-lt"/>
        <a:ea typeface="+mn-ea"/>
        <a:cs typeface="宋体"/>
      </a:defRPr>
    </a:lvl4pPr>
    <a:lvl5pPr marL="8778240" algn="l" rtl="0" eaLnBrk="0" fontAlgn="base" hangingPunct="0">
      <a:spcBef>
        <a:spcPct val="30000"/>
      </a:spcBef>
      <a:spcAft>
        <a:spcPct val="0"/>
      </a:spcAft>
      <a:defRPr sz="5800" kern="1200">
        <a:solidFill>
          <a:schemeClr val="tx1"/>
        </a:solidFill>
        <a:latin typeface="+mn-lt"/>
        <a:ea typeface="+mn-ea"/>
        <a:cs typeface="宋体"/>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lvl1pPr>
            <a:lvl2pPr marL="2194560" indent="0" algn="ctr">
              <a:buNone/>
              <a:defRPr/>
            </a:lvl2pPr>
            <a:lvl3pPr marL="4389120" indent="0" algn="ctr">
              <a:buNone/>
              <a:defRPr/>
            </a:lvl3pPr>
            <a:lvl4pPr marL="6583680" indent="0" algn="ctr">
              <a:buNone/>
              <a:defRPr/>
            </a:lvl4pPr>
            <a:lvl5pPr marL="8778240" indent="0" algn="ctr">
              <a:buNone/>
              <a:defRPr/>
            </a:lvl5pPr>
            <a:lvl6pPr marL="10972800" indent="0" algn="ctr">
              <a:buNone/>
              <a:defRPr/>
            </a:lvl6pPr>
            <a:lvl7pPr marL="13167360" indent="0" algn="ctr">
              <a:buNone/>
              <a:defRPr/>
            </a:lvl7pPr>
            <a:lvl8pPr marL="15361920" indent="0" algn="ctr">
              <a:buNone/>
              <a:defRPr/>
            </a:lvl8pPr>
            <a:lvl9pPr marL="1755648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lvl1pPr>
            <a:lvl2pPr marL="2194560" indent="0">
              <a:buNone/>
              <a:defRPr sz="8600"/>
            </a:lvl2pPr>
            <a:lvl3pPr marL="4389120" indent="0">
              <a:buNone/>
              <a:defRPr sz="7700"/>
            </a:lvl3pPr>
            <a:lvl4pPr marL="6583680" indent="0">
              <a:buNone/>
              <a:defRPr sz="6700"/>
            </a:lvl4pPr>
            <a:lvl5pPr marL="8778240" indent="0">
              <a:buNone/>
              <a:defRPr sz="6700"/>
            </a:lvl5pPr>
            <a:lvl6pPr marL="10972800" indent="0">
              <a:buNone/>
              <a:defRPr sz="6700"/>
            </a:lvl6pPr>
            <a:lvl7pPr marL="13167360" indent="0">
              <a:buNone/>
              <a:defRPr sz="6700"/>
            </a:lvl7pPr>
            <a:lvl8pPr marL="15361920" indent="0">
              <a:buNone/>
              <a:defRPr sz="6700"/>
            </a:lvl8pPr>
            <a:lvl9pPr marL="17556480" indent="0">
              <a:buNone/>
              <a:defRPr sz="6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21945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defRPr sz="67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14996160" y="29977080"/>
            <a:ext cx="138988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ctr">
              <a:defRPr sz="67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314553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r">
              <a:defRPr sz="67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21100">
          <a:solidFill>
            <a:schemeClr val="tx2"/>
          </a:solidFill>
          <a:latin typeface="+mj-lt"/>
          <a:ea typeface="+mj-ea"/>
          <a:cs typeface="宋体"/>
        </a:defRPr>
      </a:lvl1pPr>
      <a:lvl2pPr algn="ctr" rtl="0" eaLnBrk="0" fontAlgn="base" hangingPunct="0">
        <a:spcBef>
          <a:spcPct val="0"/>
        </a:spcBef>
        <a:spcAft>
          <a:spcPct val="0"/>
        </a:spcAft>
        <a:defRPr sz="21100">
          <a:solidFill>
            <a:schemeClr val="tx2"/>
          </a:solidFill>
          <a:latin typeface="Arial" charset="0"/>
          <a:ea typeface="宋体" charset="-122"/>
          <a:cs typeface="宋体"/>
        </a:defRPr>
      </a:lvl2pPr>
      <a:lvl3pPr algn="ctr" rtl="0" eaLnBrk="0" fontAlgn="base" hangingPunct="0">
        <a:spcBef>
          <a:spcPct val="0"/>
        </a:spcBef>
        <a:spcAft>
          <a:spcPct val="0"/>
        </a:spcAft>
        <a:defRPr sz="21100">
          <a:solidFill>
            <a:schemeClr val="tx2"/>
          </a:solidFill>
          <a:latin typeface="Arial" charset="0"/>
          <a:ea typeface="宋体" charset="-122"/>
          <a:cs typeface="宋体"/>
        </a:defRPr>
      </a:lvl3pPr>
      <a:lvl4pPr algn="ctr" rtl="0" eaLnBrk="0" fontAlgn="base" hangingPunct="0">
        <a:spcBef>
          <a:spcPct val="0"/>
        </a:spcBef>
        <a:spcAft>
          <a:spcPct val="0"/>
        </a:spcAft>
        <a:defRPr sz="21100">
          <a:solidFill>
            <a:schemeClr val="tx2"/>
          </a:solidFill>
          <a:latin typeface="Arial" charset="0"/>
          <a:ea typeface="宋体" charset="-122"/>
          <a:cs typeface="宋体"/>
        </a:defRPr>
      </a:lvl4pPr>
      <a:lvl5pPr algn="ctr" rtl="0" eaLnBrk="0" fontAlgn="base" hangingPunct="0">
        <a:spcBef>
          <a:spcPct val="0"/>
        </a:spcBef>
        <a:spcAft>
          <a:spcPct val="0"/>
        </a:spcAft>
        <a:defRPr sz="21100">
          <a:solidFill>
            <a:schemeClr val="tx2"/>
          </a:solidFill>
          <a:latin typeface="Arial" charset="0"/>
          <a:ea typeface="宋体" charset="-122"/>
          <a:cs typeface="宋体"/>
        </a:defRPr>
      </a:lvl5pPr>
      <a:lvl6pPr marL="2194560" algn="ctr" rtl="0" fontAlgn="base">
        <a:spcBef>
          <a:spcPct val="0"/>
        </a:spcBef>
        <a:spcAft>
          <a:spcPct val="0"/>
        </a:spcAft>
        <a:defRPr sz="21100">
          <a:solidFill>
            <a:schemeClr val="tx2"/>
          </a:solidFill>
          <a:latin typeface="Arial" charset="0"/>
          <a:ea typeface="宋体" charset="-122"/>
        </a:defRPr>
      </a:lvl6pPr>
      <a:lvl7pPr marL="4389120" algn="ctr" rtl="0" fontAlgn="base">
        <a:spcBef>
          <a:spcPct val="0"/>
        </a:spcBef>
        <a:spcAft>
          <a:spcPct val="0"/>
        </a:spcAft>
        <a:defRPr sz="21100">
          <a:solidFill>
            <a:schemeClr val="tx2"/>
          </a:solidFill>
          <a:latin typeface="Arial" charset="0"/>
          <a:ea typeface="宋体" charset="-122"/>
        </a:defRPr>
      </a:lvl7pPr>
      <a:lvl8pPr marL="6583680" algn="ctr" rtl="0" fontAlgn="base">
        <a:spcBef>
          <a:spcPct val="0"/>
        </a:spcBef>
        <a:spcAft>
          <a:spcPct val="0"/>
        </a:spcAft>
        <a:defRPr sz="21100">
          <a:solidFill>
            <a:schemeClr val="tx2"/>
          </a:solidFill>
          <a:latin typeface="Arial" charset="0"/>
          <a:ea typeface="宋体" charset="-122"/>
        </a:defRPr>
      </a:lvl8pPr>
      <a:lvl9pPr marL="8778240" algn="ctr" rtl="0" fontAlgn="base">
        <a:spcBef>
          <a:spcPct val="0"/>
        </a:spcBef>
        <a:spcAft>
          <a:spcPct val="0"/>
        </a:spcAft>
        <a:defRPr sz="21100">
          <a:solidFill>
            <a:schemeClr val="tx2"/>
          </a:solidFill>
          <a:latin typeface="Arial" charset="0"/>
          <a:ea typeface="宋体" charset="-122"/>
        </a:defRPr>
      </a:lvl9pPr>
    </p:titleStyle>
    <p:bodyStyle>
      <a:lvl1pPr marL="1645920" indent="-1645920" algn="l" rtl="0" eaLnBrk="0" fontAlgn="base" hangingPunct="0">
        <a:spcBef>
          <a:spcPct val="20000"/>
        </a:spcBef>
        <a:spcAft>
          <a:spcPct val="0"/>
        </a:spcAft>
        <a:buChar char="•"/>
        <a:defRPr sz="15400">
          <a:solidFill>
            <a:schemeClr val="tx1"/>
          </a:solidFill>
          <a:latin typeface="+mn-lt"/>
          <a:ea typeface="+mn-ea"/>
          <a:cs typeface="宋体"/>
        </a:defRPr>
      </a:lvl1pPr>
      <a:lvl2pPr marL="3566160" indent="-1371600" algn="l" rtl="0" eaLnBrk="0" fontAlgn="base" hangingPunct="0">
        <a:spcBef>
          <a:spcPct val="20000"/>
        </a:spcBef>
        <a:spcAft>
          <a:spcPct val="0"/>
        </a:spcAft>
        <a:buChar char="–"/>
        <a:defRPr sz="13400">
          <a:solidFill>
            <a:schemeClr val="tx1"/>
          </a:solidFill>
          <a:latin typeface="+mn-lt"/>
          <a:ea typeface="+mn-ea"/>
          <a:cs typeface="宋体"/>
        </a:defRPr>
      </a:lvl2pPr>
      <a:lvl3pPr marL="5486400" indent="-1097280" algn="l" rtl="0" eaLnBrk="0" fontAlgn="base" hangingPunct="0">
        <a:spcBef>
          <a:spcPct val="20000"/>
        </a:spcBef>
        <a:spcAft>
          <a:spcPct val="0"/>
        </a:spcAft>
        <a:buChar char="•"/>
        <a:defRPr sz="11500">
          <a:solidFill>
            <a:schemeClr val="tx1"/>
          </a:solidFill>
          <a:latin typeface="+mn-lt"/>
          <a:ea typeface="+mn-ea"/>
          <a:cs typeface="宋体"/>
        </a:defRPr>
      </a:lvl3pPr>
      <a:lvl4pPr marL="7680960" indent="-1097280" algn="l" rtl="0" eaLnBrk="0" fontAlgn="base" hangingPunct="0">
        <a:spcBef>
          <a:spcPct val="20000"/>
        </a:spcBef>
        <a:spcAft>
          <a:spcPct val="0"/>
        </a:spcAft>
        <a:buChar char="–"/>
        <a:defRPr sz="9600">
          <a:solidFill>
            <a:schemeClr val="tx1"/>
          </a:solidFill>
          <a:latin typeface="+mn-lt"/>
          <a:ea typeface="+mn-ea"/>
          <a:cs typeface="宋体"/>
        </a:defRPr>
      </a:lvl4pPr>
      <a:lvl5pPr marL="9875520" indent="-1097280" algn="l" rtl="0" eaLnBrk="0" fontAlgn="base" hangingPunct="0">
        <a:spcBef>
          <a:spcPct val="20000"/>
        </a:spcBef>
        <a:spcAft>
          <a:spcPct val="0"/>
        </a:spcAft>
        <a:buChar char="»"/>
        <a:defRPr sz="9600">
          <a:solidFill>
            <a:schemeClr val="tx1"/>
          </a:solidFill>
          <a:latin typeface="+mn-lt"/>
          <a:ea typeface="+mn-ea"/>
          <a:cs typeface="宋体"/>
        </a:defRPr>
      </a:lvl5pPr>
      <a:lvl6pPr marL="12070080" indent="-1097280" algn="l" rtl="0" fontAlgn="base">
        <a:spcBef>
          <a:spcPct val="20000"/>
        </a:spcBef>
        <a:spcAft>
          <a:spcPct val="0"/>
        </a:spcAft>
        <a:buChar char="»"/>
        <a:defRPr sz="9600">
          <a:solidFill>
            <a:schemeClr val="tx1"/>
          </a:solidFill>
          <a:latin typeface="+mn-lt"/>
          <a:ea typeface="+mn-ea"/>
        </a:defRPr>
      </a:lvl6pPr>
      <a:lvl7pPr marL="14264640" indent="-1097280" algn="l" rtl="0" fontAlgn="base">
        <a:spcBef>
          <a:spcPct val="20000"/>
        </a:spcBef>
        <a:spcAft>
          <a:spcPct val="0"/>
        </a:spcAft>
        <a:buChar char="»"/>
        <a:defRPr sz="9600">
          <a:solidFill>
            <a:schemeClr val="tx1"/>
          </a:solidFill>
          <a:latin typeface="+mn-lt"/>
          <a:ea typeface="+mn-ea"/>
        </a:defRPr>
      </a:lvl7pPr>
      <a:lvl8pPr marL="16459200" indent="-1097280" algn="l" rtl="0" fontAlgn="base">
        <a:spcBef>
          <a:spcPct val="20000"/>
        </a:spcBef>
        <a:spcAft>
          <a:spcPct val="0"/>
        </a:spcAft>
        <a:buChar char="»"/>
        <a:defRPr sz="9600">
          <a:solidFill>
            <a:schemeClr val="tx1"/>
          </a:solidFill>
          <a:latin typeface="+mn-lt"/>
          <a:ea typeface="+mn-ea"/>
        </a:defRPr>
      </a:lvl8pPr>
      <a:lvl9pPr marL="18653760" indent="-1097280" algn="l"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609600"/>
            <a:ext cx="43891200" cy="633984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smtClean="0"/>
          </a:p>
        </p:txBody>
      </p:sp>
      <p:sp>
        <p:nvSpPr>
          <p:cNvPr id="34" name="Rectangle 33"/>
          <p:cNvSpPr/>
          <p:nvPr/>
        </p:nvSpPr>
        <p:spPr>
          <a:xfrm>
            <a:off x="31089600" y="27432000"/>
            <a:ext cx="12070080" cy="490728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solidFill>
                <a:srgbClr val="FFC000"/>
              </a:solidFill>
            </a:endParaRPr>
          </a:p>
        </p:txBody>
      </p:sp>
      <p:sp>
        <p:nvSpPr>
          <p:cNvPr id="35" name="TextBox 48"/>
          <p:cNvSpPr txBox="1">
            <a:spLocks noChangeArrowheads="1"/>
          </p:cNvSpPr>
          <p:nvPr/>
        </p:nvSpPr>
        <p:spPr bwMode="auto">
          <a:xfrm>
            <a:off x="30937200" y="27889200"/>
            <a:ext cx="12298680" cy="2936188"/>
          </a:xfrm>
          <a:prstGeom prst="rect">
            <a:avLst/>
          </a:prstGeom>
          <a:noFill/>
          <a:ln w="9525">
            <a:noFill/>
            <a:miter lim="800000"/>
            <a:headEnd/>
            <a:tailEnd/>
          </a:ln>
        </p:spPr>
        <p:txBody>
          <a:bodyPr wrap="square" lIns="438912" tIns="219456" rIns="438912" bIns="219456">
            <a:spAutoFit/>
          </a:bodyPr>
          <a:lstStyle/>
          <a:p>
            <a:r>
              <a:rPr lang="en-US" sz="2400"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2400" dirty="0" err="1" smtClean="0"/>
              <a:t>Multiscale</a:t>
            </a:r>
            <a:r>
              <a:rPr lang="en-US" sz="2400" dirty="0" smtClean="0"/>
              <a:t> Modeling of Atmospheric Processes. </a:t>
            </a:r>
            <a:r>
              <a:rPr lang="en-US" dirty="0"/>
              <a:t/>
            </a:r>
            <a:br>
              <a:rPr lang="en-US" dirty="0"/>
            </a:b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1318200" y="30327600"/>
            <a:ext cx="3405268" cy="1862981"/>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5052000" y="30327600"/>
            <a:ext cx="1874520" cy="1874520"/>
          </a:xfrm>
          <a:prstGeom prst="rect">
            <a:avLst/>
          </a:prstGeom>
          <a:noFill/>
          <a:ln w="9525">
            <a:noFill/>
            <a:miter lim="800000"/>
            <a:headEnd/>
            <a:tailEnd/>
          </a:ln>
        </p:spPr>
      </p:pic>
      <p:sp>
        <p:nvSpPr>
          <p:cNvPr id="41" name="TextBox 40"/>
          <p:cNvSpPr txBox="1"/>
          <p:nvPr/>
        </p:nvSpPr>
        <p:spPr>
          <a:xfrm>
            <a:off x="0" y="685800"/>
            <a:ext cx="45339000" cy="3459409"/>
          </a:xfrm>
          <a:prstGeom prst="rect">
            <a:avLst/>
          </a:prstGeom>
          <a:noFill/>
        </p:spPr>
        <p:txBody>
          <a:bodyPr wrap="square" lIns="438912" tIns="219456" rIns="438912" bIns="219456" rtlCol="0">
            <a:spAutoFit/>
          </a:bodyPr>
          <a:lstStyle/>
          <a:p>
            <a:r>
              <a:rPr lang="en-US" sz="9950" dirty="0" smtClean="0"/>
              <a:t>Image Processing Algorithms to Remove Aerosols from Solar Coronal Images</a:t>
            </a:r>
          </a:p>
          <a:p>
            <a:endParaRPr lang="en-US" sz="9600" dirty="0"/>
          </a:p>
        </p:txBody>
      </p:sp>
      <p:pic>
        <p:nvPicPr>
          <p:cNvPr id="1030" name="Picture 6"/>
          <p:cNvPicPr>
            <a:picLocks noChangeAspect="1" noChangeArrowheads="1"/>
          </p:cNvPicPr>
          <p:nvPr/>
        </p:nvPicPr>
        <p:blipFill>
          <a:blip r:embed="rId5" cstate="print"/>
          <a:srcRect/>
          <a:stretch>
            <a:fillRect/>
          </a:stretch>
        </p:blipFill>
        <p:spPr bwMode="auto">
          <a:xfrm>
            <a:off x="37109400" y="30556200"/>
            <a:ext cx="5836920" cy="1536034"/>
          </a:xfrm>
          <a:prstGeom prst="rect">
            <a:avLst/>
          </a:prstGeom>
          <a:noFill/>
          <a:ln w="9525">
            <a:noFill/>
            <a:miter lim="800000"/>
            <a:headEnd/>
            <a:tailEnd/>
          </a:ln>
        </p:spPr>
      </p:pic>
      <p:sp>
        <p:nvSpPr>
          <p:cNvPr id="43" name="Rectangle 42"/>
          <p:cNvSpPr/>
          <p:nvPr/>
        </p:nvSpPr>
        <p:spPr>
          <a:xfrm>
            <a:off x="609600" y="7315200"/>
            <a:ext cx="10591800" cy="101346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a:p>
        </p:txBody>
      </p:sp>
      <p:sp>
        <p:nvSpPr>
          <p:cNvPr id="44" name="TextBox 43"/>
          <p:cNvSpPr txBox="1"/>
          <p:nvPr/>
        </p:nvSpPr>
        <p:spPr>
          <a:xfrm>
            <a:off x="2362200" y="7543800"/>
            <a:ext cx="6934200" cy="997196"/>
          </a:xfrm>
          <a:prstGeom prst="rect">
            <a:avLst/>
          </a:prstGeom>
          <a:noFill/>
        </p:spPr>
        <p:txBody>
          <a:bodyPr wrap="square" lIns="438912" tIns="219456" rIns="438912" bIns="219456" rtlCol="0">
            <a:spAutoFit/>
          </a:bodyPr>
          <a:lstStyle/>
          <a:p>
            <a:pPr algn="ctr"/>
            <a:r>
              <a:rPr lang="en-US" sz="3600" dirty="0" smtClean="0"/>
              <a:t>Abstract</a:t>
            </a:r>
            <a:endParaRPr lang="en-US" sz="3600" dirty="0"/>
          </a:p>
        </p:txBody>
      </p:sp>
      <p:sp>
        <p:nvSpPr>
          <p:cNvPr id="45" name="TextBox 44"/>
          <p:cNvSpPr txBox="1"/>
          <p:nvPr/>
        </p:nvSpPr>
        <p:spPr>
          <a:xfrm>
            <a:off x="685800" y="8077200"/>
            <a:ext cx="10317480" cy="9584162"/>
          </a:xfrm>
          <a:prstGeom prst="rect">
            <a:avLst/>
          </a:prstGeom>
          <a:noFill/>
        </p:spPr>
        <p:txBody>
          <a:bodyPr wrap="square" lIns="438912" tIns="219456" rIns="438912" bIns="219456" rtlCol="0">
            <a:spAutoFit/>
          </a:bodyPr>
          <a:lstStyle/>
          <a:p>
            <a:r>
              <a:rPr lang="en-US" sz="2400" dirty="0" smtClean="0"/>
              <a:t>Coronal mass ejections, which are explosions of solar material and energy into space, pose a potential threat to satellite and electrical grid infrastructures, 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Earth’s atmosphere and the presence of aerosols limit the usefulness of images obtained from ground-based coronagraphs compared to satellite observations. We have developed image processing algorithms to remove aerosols from a new high-speed detector in real-time. Two images were first generated from a time series of images containing real aerosols; a mean and a median image. Then a thresholding algorithm was applied to all of the images within the time series. If the pixel values exceeded the mean and/or median image value, they were replaced with the value in that mean or median image. Both techniques were successful in removing aerosols from imagery. Due to signal-to-noise advantages gained by utilizing the mean image instead of the median image, the mean is the preferred method. Processing ~1 second of imagery (150 frames per second) required ~180 seconds on a dual-core 2.33 GHz CPU. Further optimization will promote real-time aerosol removal in solar observation.</a:t>
            </a:r>
          </a:p>
          <a:p>
            <a:endParaRPr lang="en-US" dirty="0"/>
          </a:p>
        </p:txBody>
      </p:sp>
      <p:sp>
        <p:nvSpPr>
          <p:cNvPr id="46" name="TextBox 45"/>
          <p:cNvSpPr txBox="1"/>
          <p:nvPr/>
        </p:nvSpPr>
        <p:spPr>
          <a:xfrm>
            <a:off x="5562600" y="2971800"/>
            <a:ext cx="35585400" cy="3890296"/>
          </a:xfrm>
          <a:prstGeom prst="rect">
            <a:avLst/>
          </a:prstGeom>
          <a:noFill/>
        </p:spPr>
        <p:txBody>
          <a:bodyPr wrap="square" lIns="438912" tIns="219456" rIns="438912" bIns="219456" rtlCol="0">
            <a:spAutoFit/>
          </a:bodyPr>
          <a:lstStyle/>
          <a:p>
            <a:r>
              <a:rPr lang="en-US" sz="5550" dirty="0" smtClean="0"/>
              <a:t>Curtis L. Walker, State University of New York College at Oneonta, Oneonta, NY, 13820</a:t>
            </a:r>
          </a:p>
          <a:p>
            <a:r>
              <a:rPr lang="en-US" sz="5550" dirty="0" smtClean="0"/>
              <a:t>                            Significant Opportunities in Atmospheric Research and Science, UCAR, Boulder, CO, 80305</a:t>
            </a:r>
          </a:p>
          <a:p>
            <a:r>
              <a:rPr lang="en-US" sz="5550" dirty="0" smtClean="0"/>
              <a:t>Scott Sewell, High Altitude Observatory, National Center for Atmospheric Research, Boulder, CO, 80301</a:t>
            </a:r>
          </a:p>
          <a:p>
            <a:r>
              <a:rPr lang="en-US" sz="5550" dirty="0" smtClean="0"/>
              <a:t>Steve Tomczyk, High Altitude Observatory, National Center for Atmospheric Research, Boulder, CO, 80301</a:t>
            </a:r>
            <a:endParaRPr lang="en-US" sz="5550" dirty="0"/>
          </a:p>
        </p:txBody>
      </p:sp>
      <p:pic>
        <p:nvPicPr>
          <p:cNvPr id="1031" name="Picture 7"/>
          <p:cNvPicPr>
            <a:picLocks noChangeAspect="1" noChangeArrowheads="1"/>
          </p:cNvPicPr>
          <p:nvPr/>
        </p:nvPicPr>
        <p:blipFill>
          <a:blip r:embed="rId6" cstate="print"/>
          <a:srcRect/>
          <a:stretch>
            <a:fillRect/>
          </a:stretch>
        </p:blipFill>
        <p:spPr bwMode="auto">
          <a:xfrm>
            <a:off x="40386000" y="3810000"/>
            <a:ext cx="2926080" cy="292608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609600" y="3733800"/>
            <a:ext cx="5029200" cy="2751413"/>
          </a:xfrm>
          <a:prstGeom prst="rect">
            <a:avLst/>
          </a:prstGeom>
          <a:noFill/>
          <a:ln w="9525">
            <a:noFill/>
            <a:miter lim="800000"/>
            <a:headEnd/>
            <a:tailEnd/>
          </a:ln>
        </p:spPr>
      </p:pic>
      <p:sp>
        <p:nvSpPr>
          <p:cNvPr id="16" name="Rectangle 15"/>
          <p:cNvSpPr/>
          <p:nvPr/>
        </p:nvSpPr>
        <p:spPr>
          <a:xfrm>
            <a:off x="609600" y="25908000"/>
            <a:ext cx="10515600" cy="6400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TextBox 16"/>
          <p:cNvSpPr txBox="1"/>
          <p:nvPr/>
        </p:nvSpPr>
        <p:spPr>
          <a:xfrm>
            <a:off x="3200400" y="25908000"/>
            <a:ext cx="4724400" cy="646331"/>
          </a:xfrm>
          <a:prstGeom prst="rect">
            <a:avLst/>
          </a:prstGeom>
          <a:noFill/>
        </p:spPr>
        <p:txBody>
          <a:bodyPr wrap="square" rtlCol="0">
            <a:spAutoFit/>
          </a:bodyPr>
          <a:lstStyle/>
          <a:p>
            <a:pPr algn="ctr"/>
            <a:r>
              <a:rPr lang="en-US" sz="3600" dirty="0" smtClean="0"/>
              <a:t>Data Acquisition</a:t>
            </a:r>
            <a:endParaRPr lang="en-US" sz="3600" dirty="0"/>
          </a:p>
        </p:txBody>
      </p:sp>
      <p:sp>
        <p:nvSpPr>
          <p:cNvPr id="20" name="Rectangle 19"/>
          <p:cNvSpPr/>
          <p:nvPr/>
        </p:nvSpPr>
        <p:spPr>
          <a:xfrm>
            <a:off x="11582400" y="7315200"/>
            <a:ext cx="19050000" cy="24993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2" name="Rectangle 21"/>
          <p:cNvSpPr/>
          <p:nvPr/>
        </p:nvSpPr>
        <p:spPr>
          <a:xfrm>
            <a:off x="31013400" y="7315200"/>
            <a:ext cx="12115800" cy="19964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026" name="Picture 2" descr="Initial Intensity Graph"/>
          <p:cNvPicPr>
            <a:picLocks noChangeAspect="1" noChangeArrowheads="1"/>
          </p:cNvPicPr>
          <p:nvPr/>
        </p:nvPicPr>
        <p:blipFill>
          <a:blip r:embed="rId7" cstate="print"/>
          <a:srcRect/>
          <a:stretch>
            <a:fillRect/>
          </a:stretch>
        </p:blipFill>
        <p:spPr bwMode="auto">
          <a:xfrm>
            <a:off x="11734800" y="8458200"/>
            <a:ext cx="4267200" cy="3949100"/>
          </a:xfrm>
          <a:prstGeom prst="rect">
            <a:avLst/>
          </a:prstGeom>
          <a:noFill/>
          <a:ln w="9525">
            <a:noFill/>
            <a:miter lim="800000"/>
            <a:headEnd/>
            <a:tailEnd/>
          </a:ln>
        </p:spPr>
      </p:pic>
      <p:pic>
        <p:nvPicPr>
          <p:cNvPr id="1027" name="Picture 3" descr="Initial Intensity Histogram"/>
          <p:cNvPicPr>
            <a:picLocks noChangeAspect="1" noChangeArrowheads="1"/>
          </p:cNvPicPr>
          <p:nvPr/>
        </p:nvPicPr>
        <p:blipFill>
          <a:blip r:embed="rId8" cstate="print"/>
          <a:srcRect/>
          <a:stretch>
            <a:fillRect/>
          </a:stretch>
        </p:blipFill>
        <p:spPr bwMode="auto">
          <a:xfrm>
            <a:off x="21259800" y="8458200"/>
            <a:ext cx="4267200" cy="3948238"/>
          </a:xfrm>
          <a:prstGeom prst="rect">
            <a:avLst/>
          </a:prstGeom>
          <a:noFill/>
          <a:ln w="9525">
            <a:noFill/>
            <a:miter lim="800000"/>
            <a:headEnd/>
            <a:tailEnd/>
          </a:ln>
        </p:spPr>
      </p:pic>
      <p:pic>
        <p:nvPicPr>
          <p:cNvPr id="2" name="Picture 4" descr="Initial Intensity Hot Pixel Histogram"/>
          <p:cNvPicPr>
            <a:picLocks noChangeAspect="1" noChangeArrowheads="1"/>
          </p:cNvPicPr>
          <p:nvPr/>
        </p:nvPicPr>
        <p:blipFill>
          <a:blip r:embed="rId9" cstate="print"/>
          <a:srcRect/>
          <a:stretch>
            <a:fillRect/>
          </a:stretch>
        </p:blipFill>
        <p:spPr bwMode="auto">
          <a:xfrm>
            <a:off x="25831800" y="8458199"/>
            <a:ext cx="4495800" cy="3941419"/>
          </a:xfrm>
          <a:prstGeom prst="rect">
            <a:avLst/>
          </a:prstGeom>
          <a:noFill/>
          <a:ln w="9525">
            <a:noFill/>
            <a:miter lim="800000"/>
            <a:headEnd/>
            <a:tailEnd/>
          </a:ln>
        </p:spPr>
      </p:pic>
      <p:pic>
        <p:nvPicPr>
          <p:cNvPr id="3" name="Picture 5" descr="Aerosol Trajectory Graph"/>
          <p:cNvPicPr>
            <a:picLocks noChangeAspect="1" noChangeArrowheads="1"/>
          </p:cNvPicPr>
          <p:nvPr/>
        </p:nvPicPr>
        <p:blipFill>
          <a:blip r:embed="rId10" cstate="print"/>
          <a:srcRect/>
          <a:stretch>
            <a:fillRect/>
          </a:stretch>
        </p:blipFill>
        <p:spPr bwMode="auto">
          <a:xfrm>
            <a:off x="16383000" y="8458200"/>
            <a:ext cx="4267200" cy="3955156"/>
          </a:xfrm>
          <a:prstGeom prst="rect">
            <a:avLst/>
          </a:prstGeom>
          <a:noFill/>
          <a:ln w="9525">
            <a:noFill/>
            <a:miter lim="800000"/>
            <a:headEnd/>
            <a:tailEnd/>
          </a:ln>
        </p:spPr>
      </p:pic>
      <p:sp>
        <p:nvSpPr>
          <p:cNvPr id="27" name="TextBox 26"/>
          <p:cNvSpPr txBox="1"/>
          <p:nvPr/>
        </p:nvSpPr>
        <p:spPr>
          <a:xfrm>
            <a:off x="11734800" y="12573000"/>
            <a:ext cx="4572000" cy="1015663"/>
          </a:xfrm>
          <a:prstGeom prst="rect">
            <a:avLst/>
          </a:prstGeom>
          <a:noFill/>
        </p:spPr>
        <p:txBody>
          <a:bodyPr wrap="square" rtlCol="0">
            <a:spAutoFit/>
          </a:bodyPr>
          <a:lstStyle/>
          <a:p>
            <a:r>
              <a:rPr lang="en-US" sz="2000" dirty="0" smtClean="0"/>
              <a:t>Single frame shows aerosols as white dots. The primary aerosol constituent this day was cottonwood pollen.</a:t>
            </a:r>
            <a:endParaRPr lang="en-US" sz="2000" dirty="0"/>
          </a:p>
        </p:txBody>
      </p:sp>
      <p:sp>
        <p:nvSpPr>
          <p:cNvPr id="28" name="TextBox 27"/>
          <p:cNvSpPr txBox="1"/>
          <p:nvPr/>
        </p:nvSpPr>
        <p:spPr>
          <a:xfrm>
            <a:off x="16535400" y="12573000"/>
            <a:ext cx="4191000" cy="707886"/>
          </a:xfrm>
          <a:prstGeom prst="rect">
            <a:avLst/>
          </a:prstGeom>
          <a:noFill/>
        </p:spPr>
        <p:txBody>
          <a:bodyPr wrap="square" rtlCol="0">
            <a:spAutoFit/>
          </a:bodyPr>
          <a:lstStyle/>
          <a:p>
            <a:r>
              <a:rPr lang="en-US" sz="2000" dirty="0" smtClean="0"/>
              <a:t>Aerosol trajectories over a time series of approximately 1 second.</a:t>
            </a:r>
            <a:endParaRPr lang="en-US" sz="2000" dirty="0"/>
          </a:p>
        </p:txBody>
      </p:sp>
      <p:sp>
        <p:nvSpPr>
          <p:cNvPr id="29" name="TextBox 28"/>
          <p:cNvSpPr txBox="1"/>
          <p:nvPr/>
        </p:nvSpPr>
        <p:spPr>
          <a:xfrm>
            <a:off x="21183600" y="12573000"/>
            <a:ext cx="4343400" cy="1015663"/>
          </a:xfrm>
          <a:prstGeom prst="rect">
            <a:avLst/>
          </a:prstGeom>
          <a:noFill/>
        </p:spPr>
        <p:txBody>
          <a:bodyPr wrap="square" rtlCol="0">
            <a:spAutoFit/>
          </a:bodyPr>
          <a:lstStyle/>
          <a:p>
            <a:r>
              <a:rPr lang="en-US" sz="2000" dirty="0" smtClean="0"/>
              <a:t>Image histogram shows pixel brightness values measure in Analog-to-Digital Units (ADU).</a:t>
            </a:r>
            <a:endParaRPr lang="en-US" sz="2000" dirty="0"/>
          </a:p>
        </p:txBody>
      </p:sp>
      <p:sp>
        <p:nvSpPr>
          <p:cNvPr id="30" name="TextBox 29"/>
          <p:cNvSpPr txBox="1"/>
          <p:nvPr/>
        </p:nvSpPr>
        <p:spPr>
          <a:xfrm>
            <a:off x="26060400" y="12649200"/>
            <a:ext cx="4114800" cy="707886"/>
          </a:xfrm>
          <a:prstGeom prst="rect">
            <a:avLst/>
          </a:prstGeom>
          <a:noFill/>
        </p:spPr>
        <p:txBody>
          <a:bodyPr wrap="square" rtlCol="0">
            <a:spAutoFit/>
          </a:bodyPr>
          <a:lstStyle/>
          <a:p>
            <a:r>
              <a:rPr lang="en-US" sz="2000" dirty="0" smtClean="0"/>
              <a:t>Histogram spike at 4000 ADU due to aerosol contamination of image.</a:t>
            </a:r>
            <a:endParaRPr lang="en-US" sz="2000" dirty="0"/>
          </a:p>
        </p:txBody>
      </p:sp>
      <p:pic>
        <p:nvPicPr>
          <p:cNvPr id="5" name="Picture 7" descr="Setup Diagrams"/>
          <p:cNvPicPr>
            <a:picLocks noChangeAspect="1" noChangeArrowheads="1"/>
          </p:cNvPicPr>
          <p:nvPr/>
        </p:nvPicPr>
        <p:blipFill>
          <a:blip r:embed="rId11" cstate="print"/>
          <a:srcRect/>
          <a:stretch>
            <a:fillRect/>
          </a:stretch>
        </p:blipFill>
        <p:spPr bwMode="auto">
          <a:xfrm>
            <a:off x="609600" y="26746200"/>
            <a:ext cx="5334000" cy="3976655"/>
          </a:xfrm>
          <a:prstGeom prst="rect">
            <a:avLst/>
          </a:prstGeom>
          <a:noFill/>
          <a:ln w="9525">
            <a:noFill/>
            <a:miter lim="800000"/>
            <a:headEnd/>
            <a:tailEnd/>
          </a:ln>
        </p:spPr>
      </p:pic>
      <p:pic>
        <p:nvPicPr>
          <p:cNvPr id="1032" name="Picture 8" descr="Mean Intensity Graph"/>
          <p:cNvPicPr>
            <a:picLocks noChangeAspect="1" noChangeArrowheads="1"/>
          </p:cNvPicPr>
          <p:nvPr/>
        </p:nvPicPr>
        <p:blipFill>
          <a:blip r:embed="rId12" cstate="print"/>
          <a:srcRect/>
          <a:stretch>
            <a:fillRect/>
          </a:stretch>
        </p:blipFill>
        <p:spPr bwMode="auto">
          <a:xfrm>
            <a:off x="18669000" y="15163800"/>
            <a:ext cx="5334000" cy="4943475"/>
          </a:xfrm>
          <a:prstGeom prst="rect">
            <a:avLst/>
          </a:prstGeom>
          <a:noFill/>
          <a:ln w="9525">
            <a:noFill/>
            <a:miter lim="800000"/>
            <a:headEnd/>
            <a:tailEnd/>
          </a:ln>
        </p:spPr>
      </p:pic>
      <p:pic>
        <p:nvPicPr>
          <p:cNvPr id="1033" name="Picture 9" descr="Median Intensity Graph"/>
          <p:cNvPicPr>
            <a:picLocks noChangeAspect="1" noChangeArrowheads="1"/>
          </p:cNvPicPr>
          <p:nvPr/>
        </p:nvPicPr>
        <p:blipFill>
          <a:blip r:embed="rId13" cstate="print"/>
          <a:srcRect/>
          <a:stretch>
            <a:fillRect/>
          </a:stretch>
        </p:blipFill>
        <p:spPr bwMode="auto">
          <a:xfrm>
            <a:off x="24765000" y="15316200"/>
            <a:ext cx="5334000" cy="4943475"/>
          </a:xfrm>
          <a:prstGeom prst="rect">
            <a:avLst/>
          </a:prstGeom>
          <a:noFill/>
          <a:ln w="9525">
            <a:noFill/>
            <a:miter lim="800000"/>
            <a:headEnd/>
            <a:tailEnd/>
          </a:ln>
        </p:spPr>
      </p:pic>
      <p:pic>
        <p:nvPicPr>
          <p:cNvPr id="1034" name="Picture 10" descr="Aerosol Removal Mean Temporal 2-sigma Result Image"/>
          <p:cNvPicPr>
            <a:picLocks noChangeAspect="1" noChangeArrowheads="1"/>
          </p:cNvPicPr>
          <p:nvPr/>
        </p:nvPicPr>
        <p:blipFill>
          <a:blip r:embed="rId14" cstate="print"/>
          <a:srcRect/>
          <a:stretch>
            <a:fillRect/>
          </a:stretch>
        </p:blipFill>
        <p:spPr bwMode="auto">
          <a:xfrm>
            <a:off x="12954000" y="25679400"/>
            <a:ext cx="5200650" cy="4572000"/>
          </a:xfrm>
          <a:prstGeom prst="rect">
            <a:avLst/>
          </a:prstGeom>
          <a:noFill/>
          <a:ln w="9525">
            <a:noFill/>
            <a:miter lim="800000"/>
            <a:headEnd/>
            <a:tailEnd/>
          </a:ln>
        </p:spPr>
      </p:pic>
      <p:pic>
        <p:nvPicPr>
          <p:cNvPr id="1035" name="Picture 11" descr="Aerosol Removal Mean Temporal 2-sigma Result Histogram"/>
          <p:cNvPicPr>
            <a:picLocks noChangeAspect="1" noChangeArrowheads="1"/>
          </p:cNvPicPr>
          <p:nvPr/>
        </p:nvPicPr>
        <p:blipFill>
          <a:blip r:embed="rId15" cstate="print"/>
          <a:srcRect/>
          <a:stretch>
            <a:fillRect/>
          </a:stretch>
        </p:blipFill>
        <p:spPr bwMode="auto">
          <a:xfrm>
            <a:off x="19126200" y="25908000"/>
            <a:ext cx="5286375" cy="4572000"/>
          </a:xfrm>
          <a:prstGeom prst="rect">
            <a:avLst/>
          </a:prstGeom>
          <a:noFill/>
          <a:ln w="9525">
            <a:noFill/>
            <a:miter lim="800000"/>
            <a:headEnd/>
            <a:tailEnd/>
          </a:ln>
        </p:spPr>
      </p:pic>
      <p:pic>
        <p:nvPicPr>
          <p:cNvPr id="1037" name="Picture 13" descr="Aerosol Removal Median Temporal 2-sigma Result Image"/>
          <p:cNvPicPr>
            <a:picLocks noChangeAspect="1" noChangeArrowheads="1"/>
          </p:cNvPicPr>
          <p:nvPr/>
        </p:nvPicPr>
        <p:blipFill>
          <a:blip r:embed="rId16" cstate="print"/>
          <a:srcRect/>
          <a:stretch>
            <a:fillRect/>
          </a:stretch>
        </p:blipFill>
        <p:spPr bwMode="auto">
          <a:xfrm>
            <a:off x="31089600" y="11277600"/>
            <a:ext cx="5200650" cy="4572000"/>
          </a:xfrm>
          <a:prstGeom prst="rect">
            <a:avLst/>
          </a:prstGeom>
          <a:noFill/>
          <a:ln w="9525">
            <a:noFill/>
            <a:miter lim="800000"/>
            <a:headEnd/>
            <a:tailEnd/>
          </a:ln>
        </p:spPr>
      </p:pic>
      <p:pic>
        <p:nvPicPr>
          <p:cNvPr id="1038" name="Picture 14" descr="Aerosol Removal Median Temporal 2-sigma Result Histogram"/>
          <p:cNvPicPr>
            <a:picLocks noChangeAspect="1" noChangeArrowheads="1"/>
          </p:cNvPicPr>
          <p:nvPr/>
        </p:nvPicPr>
        <p:blipFill>
          <a:blip r:embed="rId17" cstate="print"/>
          <a:srcRect/>
          <a:stretch>
            <a:fillRect/>
          </a:stretch>
        </p:blipFill>
        <p:spPr bwMode="auto">
          <a:xfrm>
            <a:off x="37185600" y="11353800"/>
            <a:ext cx="5286375" cy="4572000"/>
          </a:xfrm>
          <a:prstGeom prst="rect">
            <a:avLst/>
          </a:prstGeom>
          <a:noFill/>
          <a:ln w="9525">
            <a:noFill/>
            <a:miter lim="800000"/>
            <a:headEnd/>
            <a:tailEnd/>
          </a:ln>
        </p:spPr>
      </p:pic>
      <p:sp>
        <p:nvSpPr>
          <p:cNvPr id="42" name="TextBox 41"/>
          <p:cNvSpPr txBox="1"/>
          <p:nvPr/>
        </p:nvSpPr>
        <p:spPr>
          <a:xfrm>
            <a:off x="32689800" y="27508200"/>
            <a:ext cx="8534400" cy="553998"/>
          </a:xfrm>
          <a:prstGeom prst="rect">
            <a:avLst/>
          </a:prstGeom>
          <a:noFill/>
        </p:spPr>
        <p:txBody>
          <a:bodyPr wrap="square" rtlCol="0">
            <a:spAutoFit/>
          </a:bodyPr>
          <a:lstStyle/>
          <a:p>
            <a:pPr algn="ctr"/>
            <a:r>
              <a:rPr lang="en-US" sz="3000" dirty="0" smtClean="0"/>
              <a:t>Acknowledgments</a:t>
            </a:r>
            <a:endParaRPr lang="en-US" sz="3000" dirty="0"/>
          </a:p>
        </p:txBody>
      </p:sp>
      <p:sp>
        <p:nvSpPr>
          <p:cNvPr id="47" name="TextBox 46"/>
          <p:cNvSpPr txBox="1"/>
          <p:nvPr/>
        </p:nvSpPr>
        <p:spPr>
          <a:xfrm>
            <a:off x="685800" y="31013400"/>
            <a:ext cx="5334000" cy="400110"/>
          </a:xfrm>
          <a:prstGeom prst="rect">
            <a:avLst/>
          </a:prstGeom>
          <a:noFill/>
        </p:spPr>
        <p:txBody>
          <a:bodyPr wrap="square" rtlCol="0">
            <a:spAutoFit/>
          </a:bodyPr>
          <a:lstStyle/>
          <a:p>
            <a:r>
              <a:rPr lang="en-US" sz="2000" dirty="0" smtClean="0"/>
              <a:t>This diagram shows the necessary setup.</a:t>
            </a:r>
            <a:endParaRPr lang="en-US" sz="2000" dirty="0"/>
          </a:p>
        </p:txBody>
      </p:sp>
      <p:sp>
        <p:nvSpPr>
          <p:cNvPr id="49" name="TextBox 48"/>
          <p:cNvSpPr txBox="1"/>
          <p:nvPr/>
        </p:nvSpPr>
        <p:spPr>
          <a:xfrm>
            <a:off x="6019800" y="26822400"/>
            <a:ext cx="5105400" cy="5262979"/>
          </a:xfrm>
          <a:prstGeom prst="rect">
            <a:avLst/>
          </a:prstGeom>
          <a:noFill/>
        </p:spPr>
        <p:txBody>
          <a:bodyPr wrap="square" rtlCol="0">
            <a:spAutoFit/>
          </a:bodyPr>
          <a:lstStyle/>
          <a:p>
            <a:r>
              <a:rPr lang="en-US" sz="2400" dirty="0" smtClean="0"/>
              <a:t>To create algorithms that would  remove aerosols, a time series of images containing aerosols was obtained. A time series of 120 images was obtained in Boulder, CO on June 16, 2010 at 150 frames per second. This was accomplished by pointing the camera towards the Sun, obscured behind the edge of a building like an occulting disk, and capturing the signal of aerosols illuminated by the Sun. This data set was analyzed prior to algorithm development.</a:t>
            </a:r>
            <a:endParaRPr lang="en-US" sz="2400" dirty="0"/>
          </a:p>
        </p:txBody>
      </p:sp>
      <p:sp>
        <p:nvSpPr>
          <p:cNvPr id="50" name="TextBox 49"/>
          <p:cNvSpPr txBox="1"/>
          <p:nvPr/>
        </p:nvSpPr>
        <p:spPr>
          <a:xfrm>
            <a:off x="13792200" y="13944600"/>
            <a:ext cx="15697200" cy="997196"/>
          </a:xfrm>
          <a:prstGeom prst="rect">
            <a:avLst/>
          </a:prstGeom>
          <a:noFill/>
        </p:spPr>
        <p:txBody>
          <a:bodyPr wrap="square" lIns="438912" tIns="219456" rIns="438912" bIns="219456" rtlCol="0">
            <a:spAutoFit/>
          </a:bodyPr>
          <a:lstStyle/>
          <a:p>
            <a:pPr algn="ctr"/>
            <a:r>
              <a:rPr lang="en-US" sz="3600" dirty="0" smtClean="0"/>
              <a:t>Development of Time Series Based Algorithms to Remove Aerosols</a:t>
            </a:r>
            <a:endParaRPr lang="en-US" sz="3600" dirty="0"/>
          </a:p>
        </p:txBody>
      </p:sp>
      <p:sp>
        <p:nvSpPr>
          <p:cNvPr id="51" name="TextBox 50"/>
          <p:cNvSpPr txBox="1"/>
          <p:nvPr/>
        </p:nvSpPr>
        <p:spPr>
          <a:xfrm>
            <a:off x="11887200" y="16078200"/>
            <a:ext cx="5562600" cy="3046988"/>
          </a:xfrm>
          <a:prstGeom prst="rect">
            <a:avLst/>
          </a:prstGeom>
          <a:noFill/>
        </p:spPr>
        <p:txBody>
          <a:bodyPr wrap="square" rtlCol="0">
            <a:spAutoFit/>
          </a:bodyPr>
          <a:lstStyle/>
          <a:p>
            <a:r>
              <a:rPr lang="en-US" sz="2400" dirty="0" smtClean="0"/>
              <a:t>From the data set, a mean and median image were calculated on a pixel-by-pixel basis. Each pixel element was evaluated 120 times and a mean/median value was calculated. All of these values were then recreated into a unique image that would serve as the basis for pixel replacement.</a:t>
            </a:r>
            <a:endParaRPr lang="en-US" sz="2400" dirty="0"/>
          </a:p>
        </p:txBody>
      </p:sp>
      <p:sp>
        <p:nvSpPr>
          <p:cNvPr id="52" name="TextBox 51"/>
          <p:cNvSpPr txBox="1"/>
          <p:nvPr/>
        </p:nvSpPr>
        <p:spPr>
          <a:xfrm>
            <a:off x="19507200" y="20574000"/>
            <a:ext cx="3810000" cy="400110"/>
          </a:xfrm>
          <a:prstGeom prst="rect">
            <a:avLst/>
          </a:prstGeom>
          <a:noFill/>
        </p:spPr>
        <p:txBody>
          <a:bodyPr wrap="square" rtlCol="0">
            <a:spAutoFit/>
          </a:bodyPr>
          <a:lstStyle/>
          <a:p>
            <a:r>
              <a:rPr lang="en-US" sz="2000" dirty="0" smtClean="0"/>
              <a:t>Mean Image</a:t>
            </a:r>
            <a:endParaRPr lang="en-US" sz="2000" dirty="0"/>
          </a:p>
        </p:txBody>
      </p:sp>
      <p:sp>
        <p:nvSpPr>
          <p:cNvPr id="53" name="TextBox 52"/>
          <p:cNvSpPr txBox="1"/>
          <p:nvPr/>
        </p:nvSpPr>
        <p:spPr>
          <a:xfrm>
            <a:off x="25679400" y="20574000"/>
            <a:ext cx="3810000" cy="400110"/>
          </a:xfrm>
          <a:prstGeom prst="rect">
            <a:avLst/>
          </a:prstGeom>
          <a:noFill/>
        </p:spPr>
        <p:txBody>
          <a:bodyPr wrap="square" rtlCol="0">
            <a:spAutoFit/>
          </a:bodyPr>
          <a:lstStyle/>
          <a:p>
            <a:r>
              <a:rPr lang="en-US" sz="2000" dirty="0" smtClean="0"/>
              <a:t>Median Image</a:t>
            </a:r>
            <a:endParaRPr lang="en-US" sz="2000" dirty="0"/>
          </a:p>
        </p:txBody>
      </p:sp>
      <p:sp>
        <p:nvSpPr>
          <p:cNvPr id="54" name="TextBox 53"/>
          <p:cNvSpPr txBox="1"/>
          <p:nvPr/>
        </p:nvSpPr>
        <p:spPr>
          <a:xfrm>
            <a:off x="13792200" y="22098000"/>
            <a:ext cx="13716000" cy="997196"/>
          </a:xfrm>
          <a:prstGeom prst="rect">
            <a:avLst/>
          </a:prstGeom>
          <a:noFill/>
        </p:spPr>
        <p:txBody>
          <a:bodyPr wrap="square" lIns="438912" tIns="219456" rIns="438912" bIns="219456" rtlCol="0">
            <a:spAutoFit/>
          </a:bodyPr>
          <a:lstStyle/>
          <a:p>
            <a:pPr algn="ctr"/>
            <a:r>
              <a:rPr lang="en-US" sz="3600" dirty="0" smtClean="0"/>
              <a:t>Mean Time Series Algorithm</a:t>
            </a:r>
            <a:endParaRPr lang="en-US" sz="3600" dirty="0"/>
          </a:p>
        </p:txBody>
      </p:sp>
      <p:sp>
        <p:nvSpPr>
          <p:cNvPr id="55" name="TextBox 54"/>
          <p:cNvSpPr txBox="1"/>
          <p:nvPr/>
        </p:nvSpPr>
        <p:spPr>
          <a:xfrm>
            <a:off x="31623000" y="7848600"/>
            <a:ext cx="11125200" cy="997196"/>
          </a:xfrm>
          <a:prstGeom prst="rect">
            <a:avLst/>
          </a:prstGeom>
          <a:noFill/>
        </p:spPr>
        <p:txBody>
          <a:bodyPr wrap="square" lIns="438912" tIns="219456" rIns="438912" bIns="219456" rtlCol="0">
            <a:spAutoFit/>
          </a:bodyPr>
          <a:lstStyle/>
          <a:p>
            <a:pPr algn="ctr"/>
            <a:r>
              <a:rPr lang="en-US" sz="3600" dirty="0" smtClean="0"/>
              <a:t>Median Time Series Algorithm</a:t>
            </a:r>
            <a:endParaRPr lang="en-US" sz="3600" dirty="0"/>
          </a:p>
        </p:txBody>
      </p:sp>
      <p:sp>
        <p:nvSpPr>
          <p:cNvPr id="56" name="TextBox 55"/>
          <p:cNvSpPr txBox="1"/>
          <p:nvPr/>
        </p:nvSpPr>
        <p:spPr>
          <a:xfrm>
            <a:off x="13563600" y="23850600"/>
            <a:ext cx="14249400" cy="1200329"/>
          </a:xfrm>
          <a:prstGeom prst="rect">
            <a:avLst/>
          </a:prstGeom>
          <a:noFill/>
        </p:spPr>
        <p:txBody>
          <a:bodyPr wrap="square" rtlCol="0">
            <a:spAutoFit/>
          </a:bodyPr>
          <a:lstStyle/>
          <a:p>
            <a:r>
              <a:rPr lang="en-US" sz="2400" dirty="0" smtClean="0"/>
              <a:t>This algorithm utilized the mean </a:t>
            </a:r>
            <a:r>
              <a:rPr lang="en-US" sz="2400" dirty="0" smtClean="0"/>
              <a:t>image and analyzed </a:t>
            </a:r>
            <a:r>
              <a:rPr lang="en-US" sz="2400" dirty="0" smtClean="0"/>
              <a:t>our complete time series on an image-by-image basis comparing an individual image to this mean image. If a pixel was greater than two standard deviations above the mean value, it was replaced with the pixel element from the mean image. </a:t>
            </a:r>
            <a:endParaRPr lang="en-US" sz="2400" dirty="0"/>
          </a:p>
        </p:txBody>
      </p:sp>
      <p:sp>
        <p:nvSpPr>
          <p:cNvPr id="57" name="TextBox 56"/>
          <p:cNvSpPr txBox="1"/>
          <p:nvPr/>
        </p:nvSpPr>
        <p:spPr>
          <a:xfrm>
            <a:off x="31318200" y="9067800"/>
            <a:ext cx="11353800" cy="1569660"/>
          </a:xfrm>
          <a:prstGeom prst="rect">
            <a:avLst/>
          </a:prstGeom>
          <a:noFill/>
        </p:spPr>
        <p:txBody>
          <a:bodyPr wrap="square" rtlCol="0">
            <a:spAutoFit/>
          </a:bodyPr>
          <a:lstStyle/>
          <a:p>
            <a:r>
              <a:rPr lang="en-US" sz="2400" dirty="0" smtClean="0"/>
              <a:t>This algorithm utilized the </a:t>
            </a:r>
            <a:r>
              <a:rPr lang="en-US" sz="2400" dirty="0" smtClean="0"/>
              <a:t>median </a:t>
            </a:r>
            <a:r>
              <a:rPr lang="en-US" sz="2400" dirty="0" smtClean="0"/>
              <a:t>image and analyzed our complete time series on an image-by-image basis comparing an individual image to this mean image. If a pixel was greater than two standard deviations above the mean value, it was replaced with the pixel element from the </a:t>
            </a:r>
            <a:r>
              <a:rPr lang="en-US" sz="2400" dirty="0" smtClean="0"/>
              <a:t>median </a:t>
            </a:r>
            <a:r>
              <a:rPr lang="en-US" sz="2400" dirty="0" smtClean="0"/>
              <a:t>image. </a:t>
            </a:r>
            <a:endParaRPr lang="en-US" sz="2400" dirty="0"/>
          </a:p>
        </p:txBody>
      </p:sp>
      <p:sp>
        <p:nvSpPr>
          <p:cNvPr id="58" name="TextBox 57"/>
          <p:cNvSpPr txBox="1"/>
          <p:nvPr/>
        </p:nvSpPr>
        <p:spPr>
          <a:xfrm>
            <a:off x="31546800" y="16383000"/>
            <a:ext cx="4495800" cy="707886"/>
          </a:xfrm>
          <a:prstGeom prst="rect">
            <a:avLst/>
          </a:prstGeom>
          <a:noFill/>
        </p:spPr>
        <p:txBody>
          <a:bodyPr wrap="square" rtlCol="0">
            <a:spAutoFit/>
          </a:bodyPr>
          <a:lstStyle/>
          <a:p>
            <a:r>
              <a:rPr lang="en-US" sz="2000" dirty="0" smtClean="0"/>
              <a:t>Image result from Median Time Series Algorithm. Aerosols were not present.</a:t>
            </a:r>
            <a:endParaRPr lang="en-US" sz="2000" dirty="0"/>
          </a:p>
        </p:txBody>
      </p:sp>
      <p:sp>
        <p:nvSpPr>
          <p:cNvPr id="59" name="TextBox 58"/>
          <p:cNvSpPr txBox="1"/>
          <p:nvPr/>
        </p:nvSpPr>
        <p:spPr>
          <a:xfrm>
            <a:off x="19888200" y="30708600"/>
            <a:ext cx="4191000" cy="707886"/>
          </a:xfrm>
          <a:prstGeom prst="rect">
            <a:avLst/>
          </a:prstGeom>
          <a:noFill/>
        </p:spPr>
        <p:txBody>
          <a:bodyPr wrap="square" rtlCol="0">
            <a:spAutoFit/>
          </a:bodyPr>
          <a:lstStyle/>
          <a:p>
            <a:r>
              <a:rPr lang="en-US" sz="2000" dirty="0" smtClean="0"/>
              <a:t>Image histogram shows similar structure to initial histogram.</a:t>
            </a:r>
            <a:endParaRPr lang="en-US" sz="2000" dirty="0"/>
          </a:p>
        </p:txBody>
      </p:sp>
      <p:sp>
        <p:nvSpPr>
          <p:cNvPr id="61" name="TextBox 60"/>
          <p:cNvSpPr txBox="1"/>
          <p:nvPr/>
        </p:nvSpPr>
        <p:spPr>
          <a:xfrm>
            <a:off x="13487400" y="30403800"/>
            <a:ext cx="4419600" cy="707886"/>
          </a:xfrm>
          <a:prstGeom prst="rect">
            <a:avLst/>
          </a:prstGeom>
          <a:noFill/>
        </p:spPr>
        <p:txBody>
          <a:bodyPr wrap="square" rtlCol="0">
            <a:spAutoFit/>
          </a:bodyPr>
          <a:lstStyle/>
          <a:p>
            <a:r>
              <a:rPr lang="en-US" sz="2000" dirty="0" smtClean="0"/>
              <a:t>Image result from Mean Time Series Algorithm. Aerosols were not present.</a:t>
            </a:r>
            <a:endParaRPr lang="en-US" sz="2000" dirty="0"/>
          </a:p>
        </p:txBody>
      </p:sp>
      <p:sp>
        <p:nvSpPr>
          <p:cNvPr id="62" name="TextBox 61"/>
          <p:cNvSpPr txBox="1"/>
          <p:nvPr/>
        </p:nvSpPr>
        <p:spPr>
          <a:xfrm>
            <a:off x="38176200" y="16611600"/>
            <a:ext cx="4191000" cy="707886"/>
          </a:xfrm>
          <a:prstGeom prst="rect">
            <a:avLst/>
          </a:prstGeom>
          <a:noFill/>
        </p:spPr>
        <p:txBody>
          <a:bodyPr wrap="square" rtlCol="0">
            <a:spAutoFit/>
          </a:bodyPr>
          <a:lstStyle/>
          <a:p>
            <a:r>
              <a:rPr lang="en-US" sz="2000" dirty="0" smtClean="0"/>
              <a:t>Image histogram shows similar structure to initial histogram.</a:t>
            </a:r>
            <a:endParaRPr lang="en-US" sz="2000" dirty="0"/>
          </a:p>
        </p:txBody>
      </p:sp>
      <p:sp>
        <p:nvSpPr>
          <p:cNvPr id="64" name="TextBox 63"/>
          <p:cNvSpPr txBox="1"/>
          <p:nvPr/>
        </p:nvSpPr>
        <p:spPr>
          <a:xfrm>
            <a:off x="32461200" y="19202400"/>
            <a:ext cx="9144000" cy="646331"/>
          </a:xfrm>
          <a:prstGeom prst="rect">
            <a:avLst/>
          </a:prstGeom>
          <a:noFill/>
        </p:spPr>
        <p:txBody>
          <a:bodyPr wrap="square" rtlCol="0">
            <a:spAutoFit/>
          </a:bodyPr>
          <a:lstStyle/>
          <a:p>
            <a:pPr algn="ctr"/>
            <a:r>
              <a:rPr lang="en-US" sz="3600" dirty="0" smtClean="0"/>
              <a:t>Conclusions &amp; Future Work</a:t>
            </a:r>
            <a:endParaRPr lang="en-US" sz="3600" dirty="0"/>
          </a:p>
        </p:txBody>
      </p:sp>
      <p:sp>
        <p:nvSpPr>
          <p:cNvPr id="65" name="TextBox 64"/>
          <p:cNvSpPr txBox="1"/>
          <p:nvPr/>
        </p:nvSpPr>
        <p:spPr>
          <a:xfrm>
            <a:off x="12573000" y="7315200"/>
            <a:ext cx="15697200" cy="997196"/>
          </a:xfrm>
          <a:prstGeom prst="rect">
            <a:avLst/>
          </a:prstGeom>
          <a:noFill/>
        </p:spPr>
        <p:txBody>
          <a:bodyPr wrap="square" lIns="438912" tIns="219456" rIns="438912" bIns="219456" rtlCol="0">
            <a:spAutoFit/>
          </a:bodyPr>
          <a:lstStyle/>
          <a:p>
            <a:pPr algn="ctr"/>
            <a:r>
              <a:rPr lang="en-US" sz="3600" dirty="0" smtClean="0"/>
              <a:t>Aerosol Distribution in Boulder, CO on June 16, 2010</a:t>
            </a:r>
            <a:endParaRPr lang="en-US" sz="3600" dirty="0"/>
          </a:p>
        </p:txBody>
      </p:sp>
      <p:pic>
        <p:nvPicPr>
          <p:cNvPr id="67" name="Picture 66" descr="Aerosol Removal Mean Temporal 2-sigma Result Hot Pixel Histogram.bmp"/>
          <p:cNvPicPr>
            <a:picLocks noChangeAspect="1"/>
          </p:cNvPicPr>
          <p:nvPr/>
        </p:nvPicPr>
        <p:blipFill>
          <a:blip r:embed="rId18" cstate="print"/>
          <a:stretch>
            <a:fillRect/>
          </a:stretch>
        </p:blipFill>
        <p:spPr>
          <a:xfrm>
            <a:off x="24841200" y="25527000"/>
            <a:ext cx="5391150" cy="4572000"/>
          </a:xfrm>
          <a:prstGeom prst="rect">
            <a:avLst/>
          </a:prstGeom>
        </p:spPr>
      </p:pic>
      <p:sp>
        <p:nvSpPr>
          <p:cNvPr id="68" name="TextBox 67"/>
          <p:cNvSpPr txBox="1"/>
          <p:nvPr/>
        </p:nvSpPr>
        <p:spPr>
          <a:xfrm>
            <a:off x="25603200" y="30251400"/>
            <a:ext cx="4191000" cy="707886"/>
          </a:xfrm>
          <a:prstGeom prst="rect">
            <a:avLst/>
          </a:prstGeom>
          <a:noFill/>
        </p:spPr>
        <p:txBody>
          <a:bodyPr wrap="square" rtlCol="0">
            <a:spAutoFit/>
          </a:bodyPr>
          <a:lstStyle/>
          <a:p>
            <a:r>
              <a:rPr lang="en-US" sz="2000" dirty="0" smtClean="0"/>
              <a:t>Adjusted image histogram shows no signal at 4000 ADU. </a:t>
            </a:r>
            <a:endParaRPr lang="en-US" sz="2000" dirty="0"/>
          </a:p>
        </p:txBody>
      </p:sp>
      <p:sp>
        <p:nvSpPr>
          <p:cNvPr id="74" name="Rectangle 73"/>
          <p:cNvSpPr/>
          <p:nvPr/>
        </p:nvSpPr>
        <p:spPr>
          <a:xfrm>
            <a:off x="609600" y="17602200"/>
            <a:ext cx="10591800" cy="8153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TextBox 74"/>
          <p:cNvSpPr txBox="1"/>
          <p:nvPr/>
        </p:nvSpPr>
        <p:spPr>
          <a:xfrm>
            <a:off x="2819400" y="17678400"/>
            <a:ext cx="6248400" cy="646331"/>
          </a:xfrm>
          <a:prstGeom prst="rect">
            <a:avLst/>
          </a:prstGeom>
          <a:noFill/>
        </p:spPr>
        <p:txBody>
          <a:bodyPr wrap="square" rtlCol="0">
            <a:spAutoFit/>
          </a:bodyPr>
          <a:lstStyle/>
          <a:p>
            <a:pPr algn="ctr"/>
            <a:r>
              <a:rPr lang="en-US" sz="3600" dirty="0" smtClean="0"/>
              <a:t>Background</a:t>
            </a:r>
            <a:endParaRPr lang="en-US" sz="3600" dirty="0"/>
          </a:p>
        </p:txBody>
      </p:sp>
      <p:sp>
        <p:nvSpPr>
          <p:cNvPr id="76" name="TextBox 75"/>
          <p:cNvSpPr txBox="1"/>
          <p:nvPr/>
        </p:nvSpPr>
        <p:spPr>
          <a:xfrm>
            <a:off x="1219200" y="18211800"/>
            <a:ext cx="9601200" cy="3046988"/>
          </a:xfrm>
          <a:prstGeom prst="rect">
            <a:avLst/>
          </a:prstGeom>
          <a:noFill/>
        </p:spPr>
        <p:txBody>
          <a:bodyPr wrap="square" rtlCol="0">
            <a:spAutoFit/>
          </a:bodyPr>
          <a:lstStyle/>
          <a:p>
            <a:pPr>
              <a:buFont typeface="Arial" pitchFamily="34" charset="0"/>
              <a:buChar char="•"/>
            </a:pPr>
            <a:r>
              <a:rPr lang="en-US" sz="2400" dirty="0" smtClean="0"/>
              <a:t>Corona is Sun’s “Atmosphere” </a:t>
            </a:r>
          </a:p>
          <a:p>
            <a:pPr>
              <a:buFont typeface="Arial" pitchFamily="34" charset="0"/>
              <a:buChar char="•"/>
            </a:pPr>
            <a:r>
              <a:rPr lang="en-US" sz="2400" dirty="0" smtClean="0"/>
              <a:t>~10</a:t>
            </a:r>
            <a:r>
              <a:rPr lang="en-US" sz="2400" dirty="0" smtClean="0">
                <a:latin typeface="Calibri"/>
              </a:rPr>
              <a:t>⁶ </a:t>
            </a:r>
            <a:r>
              <a:rPr lang="en-US" sz="2400" dirty="0" smtClean="0">
                <a:latin typeface="+mj-lt"/>
              </a:rPr>
              <a:t>K plasma </a:t>
            </a:r>
          </a:p>
          <a:p>
            <a:pPr>
              <a:buFont typeface="Arial" pitchFamily="34" charset="0"/>
              <a:buChar char="•"/>
            </a:pPr>
            <a:r>
              <a:rPr lang="en-US" sz="2400" dirty="0" smtClean="0">
                <a:latin typeface="+mj-lt"/>
              </a:rPr>
              <a:t>Origin of the Solar Wind (constant energy radiation)</a:t>
            </a:r>
          </a:p>
          <a:p>
            <a:pPr>
              <a:buFont typeface="Arial" pitchFamily="34" charset="0"/>
              <a:buChar char="•"/>
            </a:pPr>
            <a:r>
              <a:rPr lang="en-US" sz="2400" dirty="0" smtClean="0">
                <a:latin typeface="+mj-lt"/>
              </a:rPr>
              <a:t>Coronal Mass Ejections (CMEs) can disrupt our satellite and electrical grid infrastructures</a:t>
            </a:r>
          </a:p>
          <a:p>
            <a:pPr>
              <a:buFont typeface="Arial" pitchFamily="34" charset="0"/>
              <a:buChar char="•"/>
            </a:pPr>
            <a:r>
              <a:rPr lang="en-US" sz="2400" dirty="0" smtClean="0">
                <a:latin typeface="+mj-lt"/>
              </a:rPr>
              <a:t>Corona can only be seen naturally during total solar eclipse</a:t>
            </a:r>
          </a:p>
          <a:p>
            <a:pPr>
              <a:buFont typeface="Arial" pitchFamily="34" charset="0"/>
              <a:buChar char="•"/>
            </a:pPr>
            <a:r>
              <a:rPr lang="en-US" sz="2400" dirty="0" smtClean="0">
                <a:latin typeface="+mj-lt"/>
              </a:rPr>
              <a:t>Coronagraphs are instruments that produce a false solar eclipse via an occulting disk, and come in satellite and ground-based varieties</a:t>
            </a:r>
            <a:endParaRPr lang="en-US" sz="2400" dirty="0"/>
          </a:p>
        </p:txBody>
      </p:sp>
      <p:pic>
        <p:nvPicPr>
          <p:cNvPr id="77" name="Picture 3"/>
          <p:cNvPicPr>
            <a:picLocks noChangeAspect="1" noChangeArrowheads="1"/>
          </p:cNvPicPr>
          <p:nvPr/>
        </p:nvPicPr>
        <p:blipFill>
          <a:blip r:embed="rId19" cstate="print"/>
          <a:srcRect/>
          <a:stretch>
            <a:fillRect/>
          </a:stretch>
        </p:blipFill>
        <p:spPr bwMode="auto">
          <a:xfrm>
            <a:off x="6324600" y="21183600"/>
            <a:ext cx="4369212" cy="3275012"/>
          </a:xfrm>
          <a:prstGeom prst="rect">
            <a:avLst/>
          </a:prstGeom>
          <a:noFill/>
          <a:ln w="9525">
            <a:noFill/>
            <a:miter lim="800000"/>
            <a:headEnd/>
            <a:tailEnd/>
          </a:ln>
        </p:spPr>
      </p:pic>
      <p:pic>
        <p:nvPicPr>
          <p:cNvPr id="78" name="Picture 3"/>
          <p:cNvPicPr>
            <a:picLocks noChangeAspect="1" noChangeArrowheads="1"/>
          </p:cNvPicPr>
          <p:nvPr/>
        </p:nvPicPr>
        <p:blipFill>
          <a:blip r:embed="rId20" cstate="print"/>
          <a:srcRect/>
          <a:stretch>
            <a:fillRect/>
          </a:stretch>
        </p:blipFill>
        <p:spPr>
          <a:xfrm>
            <a:off x="1219200" y="21259800"/>
            <a:ext cx="4038600" cy="3230880"/>
          </a:xfrm>
          <a:prstGeom prst="rect">
            <a:avLst/>
          </a:prstGeom>
        </p:spPr>
      </p:pic>
      <p:sp>
        <p:nvSpPr>
          <p:cNvPr id="79" name="TextBox 4"/>
          <p:cNvSpPr txBox="1">
            <a:spLocks noChangeArrowheads="1"/>
          </p:cNvSpPr>
          <p:nvPr/>
        </p:nvSpPr>
        <p:spPr bwMode="auto">
          <a:xfrm>
            <a:off x="762000" y="24460200"/>
            <a:ext cx="5791200" cy="1292662"/>
          </a:xfrm>
          <a:prstGeom prst="rect">
            <a:avLst/>
          </a:prstGeom>
          <a:noFill/>
          <a:ln w="9525">
            <a:noFill/>
            <a:miter lim="800000"/>
            <a:headEnd/>
            <a:tailEnd/>
          </a:ln>
        </p:spPr>
        <p:txBody>
          <a:bodyPr wrap="square">
            <a:spAutoFit/>
          </a:bodyPr>
          <a:lstStyle/>
          <a:p>
            <a:r>
              <a:rPr lang="en-US" sz="2000" dirty="0"/>
              <a:t>Total solar eclipse, July 11, 1991, observed at Hawaii.</a:t>
            </a:r>
          </a:p>
          <a:p>
            <a:r>
              <a:rPr lang="en-US" sz="2000" dirty="0"/>
              <a:t>Photo Credit: S. </a:t>
            </a:r>
            <a:r>
              <a:rPr lang="en-US" sz="2000" dirty="0" err="1"/>
              <a:t>Koutcmy</a:t>
            </a:r>
            <a:r>
              <a:rPr lang="en-US" sz="2000" dirty="0"/>
              <a:t>, IAP-CNRS (France)</a:t>
            </a:r>
          </a:p>
          <a:p>
            <a:endParaRPr lang="en-US" dirty="0"/>
          </a:p>
        </p:txBody>
      </p:sp>
      <p:sp>
        <p:nvSpPr>
          <p:cNvPr id="80" name="TextBox 6"/>
          <p:cNvSpPr txBox="1">
            <a:spLocks noChangeArrowheads="1"/>
          </p:cNvSpPr>
          <p:nvPr/>
        </p:nvSpPr>
        <p:spPr bwMode="auto">
          <a:xfrm>
            <a:off x="6324600" y="24536400"/>
            <a:ext cx="5334000" cy="1292662"/>
          </a:xfrm>
          <a:prstGeom prst="rect">
            <a:avLst/>
          </a:prstGeom>
          <a:noFill/>
          <a:ln w="9525">
            <a:noFill/>
            <a:miter lim="800000"/>
            <a:headEnd/>
            <a:tailEnd/>
          </a:ln>
        </p:spPr>
        <p:txBody>
          <a:bodyPr wrap="square">
            <a:spAutoFit/>
          </a:bodyPr>
          <a:lstStyle/>
          <a:p>
            <a:r>
              <a:rPr lang="en-US" sz="2000" dirty="0"/>
              <a:t>Zeiss Coronagraph at Lomnicky Peak Observatory in Slovakia</a:t>
            </a:r>
          </a:p>
          <a:p>
            <a:r>
              <a:rPr lang="en-US" sz="2000" dirty="0"/>
              <a:t>Photo Credit: Steve Tomczyk</a:t>
            </a:r>
          </a:p>
          <a:p>
            <a:endParaRPr lang="en-US" dirty="0"/>
          </a:p>
        </p:txBody>
      </p:sp>
      <p:sp>
        <p:nvSpPr>
          <p:cNvPr id="81" name="TextBox 80"/>
          <p:cNvSpPr txBox="1"/>
          <p:nvPr/>
        </p:nvSpPr>
        <p:spPr>
          <a:xfrm>
            <a:off x="32232600" y="20650200"/>
            <a:ext cx="8991600" cy="1938992"/>
          </a:xfrm>
          <a:prstGeom prst="rect">
            <a:avLst/>
          </a:prstGeom>
          <a:noFill/>
        </p:spPr>
        <p:txBody>
          <a:bodyPr wrap="square" rtlCol="0">
            <a:spAutoFit/>
          </a:bodyPr>
          <a:lstStyle/>
          <a:p>
            <a:pPr>
              <a:buFont typeface="Arial" pitchFamily="34" charset="0"/>
              <a:buChar char="•"/>
            </a:pPr>
            <a:r>
              <a:rPr lang="en-US" sz="2400" dirty="0" smtClean="0"/>
              <a:t>The algorithms removed aerosols from the time series efficiently</a:t>
            </a:r>
          </a:p>
          <a:p>
            <a:pPr>
              <a:buFont typeface="Arial" pitchFamily="34" charset="0"/>
              <a:buChar char="•"/>
            </a:pPr>
            <a:r>
              <a:rPr lang="en-US" sz="2400" dirty="0" smtClean="0"/>
              <a:t>Future evaluation will determine subtle deviations between the mean and median methods</a:t>
            </a:r>
          </a:p>
          <a:p>
            <a:pPr>
              <a:buFont typeface="Arial" pitchFamily="34" charset="0"/>
              <a:buChar char="•"/>
            </a:pPr>
            <a:r>
              <a:rPr lang="en-US" sz="2400" dirty="0" smtClean="0"/>
              <a:t>Future work hopes to optimize these algorithms for real time performance (One second of data take one second to process).</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1743</TotalTime>
  <Words>950</Words>
  <Application>Microsoft Office PowerPoint</Application>
  <PresentationFormat>Custom</PresentationFormat>
  <Paragraphs>46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90</cp:revision>
  <cp:lastPrinted>1601-01-01T00:00:00Z</cp:lastPrinted>
  <dcterms:created xsi:type="dcterms:W3CDTF">1601-01-01T00:00:00Z</dcterms:created>
  <dcterms:modified xsi:type="dcterms:W3CDTF">2010-07-28T21:42:59Z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