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4" r:id="rId5"/>
    <p:sldId id="260" r:id="rId6"/>
    <p:sldId id="262" r:id="rId7"/>
    <p:sldId id="261" r:id="rId8"/>
    <p:sldId id="263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AA28A-8436-4BA8-9A92-31DD178B6E72}" type="datetimeFigureOut">
              <a:rPr lang="en-US"/>
              <a:pPr>
                <a:defRPr/>
              </a:pPr>
              <a:t>7/1/2010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E2CB4-1779-4B20-8100-DD160257F1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D182D-5FFA-49B9-A3A0-E8F0DAECFF70}" type="datetimeFigureOut">
              <a:rPr lang="en-US"/>
              <a:pPr>
                <a:defRPr/>
              </a:pPr>
              <a:t>7/1/2010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AC70-4D45-4042-A7A6-22A466089B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78D36-580C-468A-A757-61D9782B6A13}" type="datetimeFigureOut">
              <a:rPr lang="en-US"/>
              <a:pPr>
                <a:defRPr/>
              </a:pPr>
              <a:t>7/1/2010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057CF-140B-404A-8BBD-2345C96020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0495C-76FF-4364-A6DC-50F5E4FF1F23}" type="datetimeFigureOut">
              <a:rPr lang="en-US"/>
              <a:pPr>
                <a:defRPr/>
              </a:pPr>
              <a:t>7/1/2010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EC774-D996-4EB0-9445-5D972AAFC8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5FF78-AC99-47A7-8EF2-F34716A5BAF5}" type="datetimeFigureOut">
              <a:rPr lang="en-US"/>
              <a:pPr>
                <a:defRPr/>
              </a:pPr>
              <a:t>7/1/2010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EF697-2941-47AE-87E9-28AFBD429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3D7E-E8B1-486E-B0E0-7216428218AC}" type="datetimeFigureOut">
              <a:rPr lang="en-US"/>
              <a:pPr>
                <a:defRPr/>
              </a:pPr>
              <a:t>7/1/2010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05E6C-D7D7-4017-86D6-CD767CD7C2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E948D-FD32-4229-BE21-F816D64F9E8B}" type="datetimeFigureOut">
              <a:rPr lang="en-US"/>
              <a:pPr>
                <a:defRPr/>
              </a:pPr>
              <a:t>7/1/2010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DE57C-49FA-48AB-953D-6FBEA03AF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D4566-3FFE-42E9-9469-13E11B2D16DF}" type="datetimeFigureOut">
              <a:rPr lang="en-US"/>
              <a:pPr>
                <a:defRPr/>
              </a:pPr>
              <a:t>7/1/2010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2EDBC-B180-43AC-A47A-51C6500698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C4CCF-BC46-40FC-A835-05378D3DFBDA}" type="datetimeFigureOut">
              <a:rPr lang="en-US"/>
              <a:pPr>
                <a:defRPr/>
              </a:pPr>
              <a:t>7/1/2010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93CC3-AA6D-470C-91F5-2BE26E8F4B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CE10C-76F2-4562-9AD6-28A5B21291D6}" type="datetimeFigureOut">
              <a:rPr lang="en-US"/>
              <a:pPr>
                <a:defRPr/>
              </a:pPr>
              <a:t>7/1/2010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D7353-D708-4251-A89D-6FDED4249E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68E3-0976-493A-8D93-B7583064D1D2}" type="datetimeFigureOut">
              <a:rPr lang="en-US"/>
              <a:pPr>
                <a:defRPr/>
              </a:pPr>
              <a:t>7/1/2010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D9DC8-7CA5-48BE-8BF0-C89CFE86E2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14D77ED-555E-49D2-9C9B-898F0DA6C6E8}" type="datetimeFigureOut">
              <a:rPr lang="en-US"/>
              <a:pPr>
                <a:defRPr/>
              </a:pPr>
              <a:t>7/1/2010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19A4BE4-058B-4E4F-A32C-A97373CDC6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72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Curtis\SUNY%20Oneonta\Summer%202010-UCAR%20SOARS\HAO\Research\Presentation\AVI2.avi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2438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Image Processing Algorithms for Aerosol Removal in Solar Coronal Images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pPr eaLnBrk="1" hangingPunct="1"/>
            <a:r>
              <a:rPr lang="en-US" sz="2400" smtClean="0"/>
              <a:t>Curtis Walker – UCAR/SUNY Oneonta</a:t>
            </a:r>
          </a:p>
          <a:p>
            <a:pPr eaLnBrk="1" hangingPunct="1"/>
            <a:r>
              <a:rPr lang="en-US" sz="2400" smtClean="0"/>
              <a:t>Scott Sewell – NCAR/HAO</a:t>
            </a:r>
          </a:p>
          <a:p>
            <a:pPr eaLnBrk="1" hangingPunct="1"/>
            <a:r>
              <a:rPr lang="en-US" sz="2400" smtClean="0"/>
              <a:t>Steve Tomczyk – NCAR/HAO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Conclusions &amp; Future Work</a:t>
            </a:r>
            <a:endParaRPr lang="en-US" dirty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 have successfully removed aerosols from an image utilizing the mean and median array thresholds</a:t>
            </a:r>
          </a:p>
          <a:p>
            <a:pPr eaLnBrk="1" hangingPunct="1"/>
            <a:r>
              <a:rPr lang="en-US" smtClean="0"/>
              <a:t>We will still attempt the minimum array threshold and other techniques for comparison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Solar Corona</a:t>
            </a:r>
            <a:endParaRPr lang="en-US" dirty="0"/>
          </a:p>
        </p:txBody>
      </p:sp>
      <p:pic>
        <p:nvPicPr>
          <p:cNvPr id="14338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1828800"/>
            <a:ext cx="4476750" cy="35814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Sun’s “Atmosphere”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~10</a:t>
            </a:r>
            <a:r>
              <a:rPr lang="en-US" dirty="0" smtClean="0">
                <a:latin typeface="Calibri"/>
              </a:rPr>
              <a:t>⁶ K plasma</a:t>
            </a:r>
            <a:endParaRPr lang="en-US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Origin of the Solar Wind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Emits massive quantities of energy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Can only be seen during total solar eclipse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May be viewed with coronagraphs outside of eclipse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/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304800" y="5380038"/>
            <a:ext cx="43434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Total solar eclipse, July 11, 1991, observed at Hawaii.</a:t>
            </a:r>
          </a:p>
          <a:p>
            <a:r>
              <a:rPr lang="en-US"/>
              <a:t>Photo Credit: S. Koutcmy, IAP-CNRS (France)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Solar Coronagraph </a:t>
            </a:r>
            <a:endParaRPr lang="en-US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10000" cy="4525963"/>
          </a:xfrm>
        </p:spPr>
        <p:txBody>
          <a:bodyPr/>
          <a:lstStyle/>
          <a:p>
            <a:pPr eaLnBrk="1" hangingPunct="1"/>
            <a:r>
              <a:rPr lang="en-US" smtClean="0"/>
              <a:t>Instrumentation that produces a false eclipse of the sun allowing coronal observation</a:t>
            </a:r>
          </a:p>
          <a:p>
            <a:pPr eaLnBrk="1" hangingPunct="1"/>
            <a:r>
              <a:rPr lang="en-US" smtClean="0"/>
              <a:t>Ground-based and satellite-based varieties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116388"/>
            <a:ext cx="3657600" cy="274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1600200" y="5657850"/>
            <a:ext cx="3810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Zeiss Coronagraph at Lomnicky Peak Observatory in Slovakia</a:t>
            </a:r>
          </a:p>
          <a:p>
            <a:r>
              <a:rPr lang="en-US"/>
              <a:t>Photo Credit: Steve Tomczyk</a:t>
            </a:r>
          </a:p>
          <a:p>
            <a:endParaRPr lang="en-US"/>
          </a:p>
        </p:txBody>
      </p:sp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143000"/>
            <a:ext cx="2133600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Box 7"/>
          <p:cNvSpPr txBox="1">
            <a:spLocks noChangeArrowheads="1"/>
          </p:cNvSpPr>
          <p:nvPr/>
        </p:nvSpPr>
        <p:spPr bwMode="auto">
          <a:xfrm>
            <a:off x="6934200" y="1524000"/>
            <a:ext cx="2209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LASCO Satellite</a:t>
            </a:r>
          </a:p>
          <a:p>
            <a:r>
              <a:rPr lang="en-US"/>
              <a:t>Photo Credit: NASA SOHO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Image Processing</a:t>
            </a:r>
            <a:endParaRPr lang="en-US" dirty="0"/>
          </a:p>
        </p:txBody>
      </p:sp>
      <p:sp>
        <p:nvSpPr>
          <p:cNvPr id="16386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Dark Frame Corrections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Flat Field Corrections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Aerosol Removal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What Do Aerosols Look Like?</a:t>
            </a:r>
            <a:endParaRPr lang="en-US" dirty="0"/>
          </a:p>
        </p:txBody>
      </p:sp>
      <p:pic>
        <p:nvPicPr>
          <p:cNvPr id="5" name="AVI2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52600" y="1219200"/>
            <a:ext cx="54864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3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400" dirty="0" smtClean="0"/>
              <a:t>Measurement of Aerosol Motion</a:t>
            </a:r>
            <a:endParaRPr lang="en-US" sz="3400" dirty="0"/>
          </a:p>
        </p:txBody>
      </p:sp>
      <p:pic>
        <p:nvPicPr>
          <p:cNvPr id="1945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0"/>
            <a:ext cx="41624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524000"/>
            <a:ext cx="37973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5029200" y="6096000"/>
            <a:ext cx="3276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The white tracks represent aerosol trajectories over ~1s.</a:t>
            </a:r>
            <a:endParaRPr lang="en-US" dirty="0"/>
          </a:p>
        </p:txBody>
      </p:sp>
      <p:sp>
        <p:nvSpPr>
          <p:cNvPr id="19461" name="TextBox 6"/>
          <p:cNvSpPr txBox="1">
            <a:spLocks noChangeArrowheads="1"/>
          </p:cNvSpPr>
          <p:nvPr/>
        </p:nvSpPr>
        <p:spPr bwMode="auto">
          <a:xfrm>
            <a:off x="228600" y="6172200"/>
            <a:ext cx="411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Final image processed of 120 images.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How Do We Correct For Aerosols?</a:t>
            </a:r>
            <a:endParaRPr lang="en-US" dirty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Three techniques for image thresholds</a:t>
            </a:r>
          </a:p>
          <a:p>
            <a:pPr lvl="1" eaLnBrk="1" hangingPunct="1"/>
            <a:r>
              <a:rPr lang="en-US" dirty="0" smtClean="0"/>
              <a:t>Mean Threshold</a:t>
            </a:r>
            <a:endParaRPr lang="en-US" dirty="0" smtClean="0"/>
          </a:p>
          <a:p>
            <a:pPr lvl="1" eaLnBrk="1" hangingPunct="1"/>
            <a:r>
              <a:rPr lang="en-US" dirty="0" smtClean="0"/>
              <a:t>Median Threshold</a:t>
            </a:r>
            <a:endParaRPr lang="en-US" dirty="0" smtClean="0"/>
          </a:p>
          <a:p>
            <a:pPr lvl="1" eaLnBrk="1" hangingPunct="1"/>
            <a:r>
              <a:rPr lang="en-US" dirty="0" smtClean="0"/>
              <a:t>Minimum Threshold</a:t>
            </a:r>
            <a:endParaRPr lang="en-US" dirty="0" smtClean="0"/>
          </a:p>
          <a:p>
            <a:pPr eaLnBrk="1" hangingPunct="1"/>
            <a:r>
              <a:rPr lang="en-US" dirty="0" smtClean="0"/>
              <a:t>A series of 120 images containing atmospheric aerosols were obtained in Boulder, CO on June 16, 2010 and were limited by the above thresholds.</a:t>
            </a:r>
          </a:p>
          <a:p>
            <a:pPr lvl="1" eaLnBrk="1" hangingPunct="1">
              <a:buFont typeface="Wingdings 2" pitchFamily="18" charset="2"/>
              <a:buNone/>
            </a:pPr>
            <a:endParaRPr lang="en-US" dirty="0" smtClean="0"/>
          </a:p>
          <a:p>
            <a:pPr lvl="1" eaLnBrk="1" hangingPunct="1">
              <a:buFont typeface="Wingdings 2" pitchFamily="18" charset="2"/>
              <a:buNone/>
            </a:pPr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>
              <a:buFont typeface="Wingdings 2" pitchFamily="18" charset="2"/>
              <a:buNone/>
            </a:pPr>
            <a:endParaRPr lang="en-US" dirty="0" smtClean="0"/>
          </a:p>
          <a:p>
            <a:pPr lvl="1"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Quality of Aerosol Removal Using Mean Threshold</a:t>
            </a:r>
            <a:endParaRPr lang="en-US" dirty="0"/>
          </a:p>
        </p:txBody>
      </p:sp>
      <p:pic>
        <p:nvPicPr>
          <p:cNvPr id="2048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47800"/>
            <a:ext cx="4191000" cy="452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447800"/>
            <a:ext cx="3962400" cy="450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5105400" y="5934075"/>
            <a:ext cx="3581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Mean threshold of all pixels in all 120 images. Note the aerosol streaks near the building and at left.</a:t>
            </a:r>
            <a:endParaRPr lang="en-US"/>
          </a:p>
        </p:txBody>
      </p:sp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152400" y="6096000"/>
            <a:ext cx="411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Final image processed of 120 images.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7800"/>
            <a:ext cx="4090988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47800"/>
            <a:ext cx="4191000" cy="440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Quality of Aerosol Removal Using </a:t>
            </a:r>
            <a:r>
              <a:rPr lang="en-US" dirty="0" smtClean="0"/>
              <a:t>Median </a:t>
            </a:r>
            <a:r>
              <a:rPr lang="en-US" dirty="0" smtClean="0"/>
              <a:t>Threshold</a:t>
            </a:r>
            <a:endParaRPr lang="en-US" dirty="0"/>
          </a:p>
        </p:txBody>
      </p:sp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152400" y="6096000"/>
            <a:ext cx="411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Final image processed of 120 images.</a:t>
            </a:r>
          </a:p>
        </p:txBody>
      </p:sp>
      <p:sp>
        <p:nvSpPr>
          <p:cNvPr id="21509" name="TextBox 6"/>
          <p:cNvSpPr txBox="1">
            <a:spLocks noChangeArrowheads="1"/>
          </p:cNvSpPr>
          <p:nvPr/>
        </p:nvSpPr>
        <p:spPr bwMode="auto">
          <a:xfrm>
            <a:off x="4572000" y="594360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Median threshold of all pixels in all 120 images. Note that this is the </a:t>
            </a:r>
            <a:r>
              <a:rPr lang="en-US" b="1" u="sng" dirty="0"/>
              <a:t>best result.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716</TotalTime>
  <Words>303</Words>
  <Application>Microsoft Office PowerPoint</Application>
  <PresentationFormat>On-screen Show (4:3)</PresentationFormat>
  <Paragraphs>50</Paragraphs>
  <Slides>10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Image Processing Algorithms for Aerosol Removal in Solar Coronal Images</vt:lpstr>
      <vt:lpstr>Solar Corona</vt:lpstr>
      <vt:lpstr>Solar Coronagraph </vt:lpstr>
      <vt:lpstr>Image Processing</vt:lpstr>
      <vt:lpstr>What Do Aerosols Look Like?</vt:lpstr>
      <vt:lpstr>Measurement of Aerosol Motion</vt:lpstr>
      <vt:lpstr>How Do We Correct For Aerosols?</vt:lpstr>
      <vt:lpstr>Quality of Aerosol Removal Using Mean Threshold</vt:lpstr>
      <vt:lpstr>Quality of Aerosol Removal Using Median Threshold</vt:lpstr>
      <vt:lpstr>Conclusions &amp; Future 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 Processing Algorithms for Aerosol Removal</dc:title>
  <dc:creator>Curtis Walker</dc:creator>
  <cp:lastModifiedBy>Curtis Walker</cp:lastModifiedBy>
  <cp:revision>53</cp:revision>
  <dcterms:created xsi:type="dcterms:W3CDTF">2010-06-28T15:13:01Z</dcterms:created>
  <dcterms:modified xsi:type="dcterms:W3CDTF">2010-07-01T14:53:17Z</dcterms:modified>
</cp:coreProperties>
</file>