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87" r:id="rId3"/>
    <p:sldId id="292" r:id="rId4"/>
    <p:sldId id="293" r:id="rId5"/>
    <p:sldId id="258" r:id="rId6"/>
    <p:sldId id="259" r:id="rId7"/>
    <p:sldId id="257" r:id="rId8"/>
    <p:sldId id="280" r:id="rId9"/>
    <p:sldId id="265" r:id="rId10"/>
    <p:sldId id="266" r:id="rId11"/>
    <p:sldId id="286" r:id="rId12"/>
    <p:sldId id="270" r:id="rId13"/>
    <p:sldId id="271" r:id="rId14"/>
    <p:sldId id="272" r:id="rId15"/>
    <p:sldId id="264" r:id="rId16"/>
    <p:sldId id="291" r:id="rId17"/>
    <p:sldId id="261" r:id="rId18"/>
    <p:sldId id="289" r:id="rId19"/>
    <p:sldId id="262" r:id="rId20"/>
    <p:sldId id="290" r:id="rId21"/>
    <p:sldId id="263" r:id="rId22"/>
    <p:sldId id="277" r:id="rId23"/>
    <p:sldId id="278" r:id="rId24"/>
    <p:sldId id="284" r:id="rId25"/>
    <p:sldId id="269" r:id="rId26"/>
    <p:sldId id="267" r:id="rId27"/>
    <p:sldId id="268" r:id="rId28"/>
    <p:sldId id="285"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FFE7E7"/>
    <a:srgbClr val="A5FFA5"/>
    <a:srgbClr val="A5A5FF"/>
    <a:srgbClr val="E7E7FF"/>
    <a:srgbClr val="00FFFF"/>
    <a:srgbClr val="800000"/>
    <a:srgbClr val="6600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90" autoAdjust="0"/>
    <p:restoredTop sz="72052" autoAdjust="0"/>
  </p:normalViewPr>
  <p:slideViewPr>
    <p:cSldViewPr>
      <p:cViewPr varScale="1">
        <p:scale>
          <a:sx n="52" d="100"/>
          <a:sy n="52" d="100"/>
        </p:scale>
        <p:origin x="-197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1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FD9584C-F2A7-447E-A39C-07F65374BED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4DB653-6790-4415-B330-66EF67D4EADC}" type="slidenum">
              <a:rPr lang="en-US"/>
              <a:pPr/>
              <a:t>1</a:t>
            </a:fld>
            <a:endParaRPr lang="en-US"/>
          </a:p>
        </p:txBody>
      </p:sp>
      <p:sp>
        <p:nvSpPr>
          <p:cNvPr id="51202" name="Rectangle 2"/>
          <p:cNvSpPr>
            <a:spLocks noRo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Grp="1" noChangeArrowheads="1"/>
          </p:cNvSpPr>
          <p:nvPr>
            <p:ph type="sldNum" sz="quarter" idx="5"/>
          </p:nvPr>
        </p:nvSpPr>
        <p:spPr>
          <a:ln/>
        </p:spPr>
        <p:txBody>
          <a:bodyPr/>
          <a:lstStyle/>
          <a:p>
            <a:fld id="{0F625350-BB7E-41BA-B217-6585D490BC90}" type="slidenum">
              <a:rPr lang="en-US"/>
              <a:pPr/>
              <a:t>12</a:t>
            </a:fld>
            <a:endParaRPr lang="en-US"/>
          </a:p>
        </p:txBody>
      </p:sp>
      <p:sp>
        <p:nvSpPr>
          <p:cNvPr id="29698"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17FD80AC-F36D-4423-8C88-F50761CC8584}" type="slidenum">
              <a:rPr lang="en-US" sz="1200">
                <a:latin typeface="Times" pitchFamily="-97" charset="0"/>
                <a:ea typeface="ＭＳ Ｐゴシック" pitchFamily="-97" charset="-128"/>
              </a:rPr>
              <a:pPr algn="r" eaLnBrk="0" hangingPunct="0"/>
              <a:t>12</a:t>
            </a:fld>
            <a:endParaRPr lang="en-US" sz="1200">
              <a:latin typeface="Times" pitchFamily="-97" charset="0"/>
              <a:ea typeface="ＭＳ Ｐゴシック" pitchFamily="-97" charset="-128"/>
            </a:endParaRPr>
          </a:p>
        </p:txBody>
      </p:sp>
      <p:sp>
        <p:nvSpPr>
          <p:cNvPr id="29699"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1423" tIns="45711" rIns="91423" bIns="45711" anchor="b"/>
          <a:lstStyle/>
          <a:p>
            <a:pPr algn="r" defTabSz="912813"/>
            <a:fld id="{83F9D035-D74F-4E7D-8664-E2A8492473ED}" type="slidenum">
              <a:rPr lang="en-US" sz="1200">
                <a:latin typeface="Times New Roman" pitchFamily="18" charset="0"/>
                <a:ea typeface="ＭＳ Ｐゴシック" pitchFamily="-97" charset="-128"/>
              </a:rPr>
              <a:pPr algn="r" defTabSz="912813"/>
              <a:t>12</a:t>
            </a:fld>
            <a:endParaRPr lang="en-US" sz="1200">
              <a:latin typeface="Times New Roman" pitchFamily="18" charset="0"/>
              <a:ea typeface="ＭＳ Ｐゴシック" pitchFamily="-97" charset="-128"/>
            </a:endParaRPr>
          </a:p>
        </p:txBody>
      </p:sp>
      <p:sp>
        <p:nvSpPr>
          <p:cNvPr id="29700" name="Rectangle 2"/>
          <p:cNvSpPr>
            <a:spLocks noGrp="1" noRot="1" noChangeAspect="1" noChangeArrowheads="1" noTextEdit="1"/>
          </p:cNvSpPr>
          <p:nvPr>
            <p:ph type="sldImg"/>
          </p:nvPr>
        </p:nvSpPr>
        <p:spPr>
          <a:ln/>
        </p:spPr>
      </p:sp>
      <p:sp>
        <p:nvSpPr>
          <p:cNvPr id="29701" name="Rectangle 3"/>
          <p:cNvSpPr>
            <a:spLocks noGrp="1" noChangeArrowheads="1"/>
          </p:cNvSpPr>
          <p:nvPr>
            <p:ph type="body" idx="1"/>
          </p:nvPr>
        </p:nvSpPr>
        <p:spPr/>
        <p:txBody>
          <a:bodyPr lIns="91425" tIns="45712" rIns="91425" bIns="45712"/>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Grp="1" noChangeArrowheads="1"/>
          </p:cNvSpPr>
          <p:nvPr>
            <p:ph type="sldNum" sz="quarter" idx="5"/>
          </p:nvPr>
        </p:nvSpPr>
        <p:spPr>
          <a:ln/>
        </p:spPr>
        <p:txBody>
          <a:bodyPr/>
          <a:lstStyle/>
          <a:p>
            <a:fld id="{CEB3ACC0-91E1-4779-B3D0-09D4B03D3D9E}" type="slidenum">
              <a:rPr lang="en-US"/>
              <a:pPr/>
              <a:t>13</a:t>
            </a:fld>
            <a:endParaRPr lang="en-US"/>
          </a:p>
        </p:txBody>
      </p:sp>
      <p:sp>
        <p:nvSpPr>
          <p:cNvPr id="3174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3C170CC2-9C85-4AF9-8A2C-7181C3C6E010}" type="slidenum">
              <a:rPr lang="en-US" sz="1200">
                <a:latin typeface="Times" pitchFamily="-97" charset="0"/>
                <a:ea typeface="ＭＳ Ｐゴシック" pitchFamily="-97" charset="-128"/>
              </a:rPr>
              <a:pPr algn="r" eaLnBrk="0" hangingPunct="0"/>
              <a:t>13</a:t>
            </a:fld>
            <a:endParaRPr lang="en-US" sz="1200">
              <a:latin typeface="Times" pitchFamily="-97" charset="0"/>
              <a:ea typeface="ＭＳ Ｐゴシック" pitchFamily="-97" charset="-128"/>
            </a:endParaRPr>
          </a:p>
        </p:txBody>
      </p:sp>
      <p:sp>
        <p:nvSpPr>
          <p:cNvPr id="31747"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1423" tIns="45711" rIns="91423" bIns="45711" anchor="b"/>
          <a:lstStyle/>
          <a:p>
            <a:pPr algn="r" defTabSz="912813"/>
            <a:fld id="{31D2B248-B73C-48E8-BA38-9B66FC1B8D8C}" type="slidenum">
              <a:rPr lang="en-US" sz="1200">
                <a:latin typeface="Times New Roman" pitchFamily="18" charset="0"/>
                <a:ea typeface="ＭＳ Ｐゴシック" pitchFamily="-97" charset="-128"/>
              </a:rPr>
              <a:pPr algn="r" defTabSz="912813"/>
              <a:t>13</a:t>
            </a:fld>
            <a:endParaRPr lang="en-US" sz="1200">
              <a:latin typeface="Times New Roman" pitchFamily="18" charset="0"/>
              <a:ea typeface="ＭＳ Ｐゴシック" pitchFamily="-97" charset="-128"/>
            </a:endParaRPr>
          </a:p>
        </p:txBody>
      </p:sp>
      <p:sp>
        <p:nvSpPr>
          <p:cNvPr id="31748" name="Rectangle 2"/>
          <p:cNvSpPr>
            <a:spLocks noGrp="1" noRot="1" noChangeAspect="1" noChangeArrowheads="1" noTextEdit="1"/>
          </p:cNvSpPr>
          <p:nvPr>
            <p:ph type="sldImg"/>
          </p:nvPr>
        </p:nvSpPr>
        <p:spPr>
          <a:ln/>
        </p:spPr>
      </p:sp>
      <p:sp>
        <p:nvSpPr>
          <p:cNvPr id="31749" name="Rectangle 3"/>
          <p:cNvSpPr>
            <a:spLocks noGrp="1" noChangeArrowheads="1"/>
          </p:cNvSpPr>
          <p:nvPr>
            <p:ph type="body" idx="1"/>
          </p:nvPr>
        </p:nvSpPr>
        <p:spPr>
          <a:xfrm>
            <a:off x="915988" y="4343400"/>
            <a:ext cx="5026025" cy="4114800"/>
          </a:xfrm>
        </p:spPr>
        <p:txBody>
          <a:bodyPr lIns="91423" tIns="45711" rIns="91423" bIns="45711"/>
          <a:lstStyle/>
          <a:p>
            <a:r>
              <a:rPr lang="en-US"/>
              <a:t>Shows a small sample of UCAR equipment. Machine shop, HAO observatory at Mauna Loa, Mobile Radar, Gulfstream V,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Grp="1" noChangeArrowheads="1"/>
          </p:cNvSpPr>
          <p:nvPr>
            <p:ph type="sldNum" sz="quarter" idx="5"/>
          </p:nvPr>
        </p:nvSpPr>
        <p:spPr>
          <a:ln/>
        </p:spPr>
        <p:txBody>
          <a:bodyPr/>
          <a:lstStyle/>
          <a:p>
            <a:fld id="{D0BF8902-7E9D-411F-A0FF-2C1505F3D7ED}" type="slidenum">
              <a:rPr lang="en-US"/>
              <a:pPr/>
              <a:t>14</a:t>
            </a:fld>
            <a:endParaRPr lang="en-US"/>
          </a:p>
        </p:txBody>
      </p:sp>
      <p:sp>
        <p:nvSpPr>
          <p:cNvPr id="3379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4A46B7D3-055F-49E8-8A86-1FB1465F2297}" type="slidenum">
              <a:rPr lang="en-US" sz="1200">
                <a:latin typeface="Times" pitchFamily="-97" charset="0"/>
                <a:ea typeface="ＭＳ Ｐゴシック" pitchFamily="-97" charset="-128"/>
              </a:rPr>
              <a:pPr algn="r" eaLnBrk="0" hangingPunct="0"/>
              <a:t>14</a:t>
            </a:fld>
            <a:endParaRPr lang="en-US" sz="1200">
              <a:latin typeface="Times" pitchFamily="-97" charset="0"/>
              <a:ea typeface="ＭＳ Ｐゴシック" pitchFamily="-97" charset="-128"/>
            </a:endParaRPr>
          </a:p>
        </p:txBody>
      </p:sp>
      <p:sp>
        <p:nvSpPr>
          <p:cNvPr id="33795"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91423" tIns="45711" rIns="91423" bIns="45711" anchor="b"/>
          <a:lstStyle/>
          <a:p>
            <a:pPr algn="r" defTabSz="912813"/>
            <a:fld id="{E311D8D3-8518-4CFE-B7A3-724609041B92}" type="slidenum">
              <a:rPr lang="en-US" sz="1200">
                <a:latin typeface="Times New Roman" pitchFamily="18" charset="0"/>
                <a:ea typeface="ＭＳ Ｐゴシック" pitchFamily="-97" charset="-128"/>
              </a:rPr>
              <a:pPr algn="r" defTabSz="912813"/>
              <a:t>14</a:t>
            </a:fld>
            <a:endParaRPr lang="en-US" sz="1200">
              <a:latin typeface="Times New Roman" pitchFamily="18" charset="0"/>
              <a:ea typeface="ＭＳ Ｐゴシック" pitchFamily="-97" charset="-128"/>
            </a:endParaRPr>
          </a:p>
        </p:txBody>
      </p:sp>
      <p:sp>
        <p:nvSpPr>
          <p:cNvPr id="33796" name="Rectangle 2"/>
          <p:cNvSpPr>
            <a:spLocks noGrp="1" noRot="1" noChangeAspect="1" noChangeArrowheads="1" noTextEdit="1"/>
          </p:cNvSpPr>
          <p:nvPr>
            <p:ph type="sldImg"/>
          </p:nvPr>
        </p:nvSpPr>
        <p:spPr>
          <a:ln/>
        </p:spPr>
      </p:sp>
      <p:sp>
        <p:nvSpPr>
          <p:cNvPr id="33797" name="Rectangle 3"/>
          <p:cNvSpPr>
            <a:spLocks noGrp="1" noChangeArrowheads="1"/>
          </p:cNvSpPr>
          <p:nvPr>
            <p:ph type="body" idx="1"/>
          </p:nvPr>
        </p:nvSpPr>
        <p:spPr>
          <a:xfrm>
            <a:off x="915988" y="4343400"/>
            <a:ext cx="5026025" cy="4114800"/>
          </a:xfrm>
        </p:spPr>
        <p:txBody>
          <a:bodyPr lIns="91423" tIns="45711" rIns="91423" bIns="45711"/>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02920C3-B787-40F1-8BA8-176904926618}" type="slidenum">
              <a:rPr lang="en-US"/>
              <a:pPr/>
              <a:t>15</a:t>
            </a:fld>
            <a:endParaRPr lang="en-US"/>
          </a:p>
        </p:txBody>
      </p:sp>
      <p:sp>
        <p:nvSpPr>
          <p:cNvPr id="19458"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F15A4223-7A72-4EEE-A683-CB23F47C0DF1}" type="slidenum">
              <a:rPr lang="en-US" sz="1200">
                <a:latin typeface="Times" pitchFamily="-97" charset="0"/>
                <a:ea typeface="ＭＳ Ｐゴシック" pitchFamily="-97" charset="-128"/>
              </a:rPr>
              <a:pPr algn="r" eaLnBrk="0" hangingPunct="0"/>
              <a:t>15</a:t>
            </a:fld>
            <a:endParaRPr lang="en-US" sz="1200">
              <a:latin typeface="Times" pitchFamily="-97" charset="0"/>
              <a:ea typeface="ＭＳ Ｐゴシック" pitchFamily="-97" charset="-128"/>
            </a:endParaRPr>
          </a:p>
        </p:txBody>
      </p:sp>
      <p:sp>
        <p:nvSpPr>
          <p:cNvPr id="19459" name="Rectangle 2"/>
          <p:cNvSpPr>
            <a:spLocks noChangeArrowheads="1" noTextEdit="1"/>
          </p:cNvSpPr>
          <p:nvPr>
            <p:ph type="sldImg"/>
          </p:nvPr>
        </p:nvSpPr>
        <p:spPr>
          <a:ln/>
        </p:spPr>
      </p:sp>
      <p:sp>
        <p:nvSpPr>
          <p:cNvPr id="19460" name="Rectangle 3"/>
          <p:cNvSpPr>
            <a:spLocks noGrp="1" noChangeArrowheads="1"/>
          </p:cNvSpPr>
          <p:nvPr>
            <p:ph type="body" idx="1"/>
          </p:nvPr>
        </p:nvSpPr>
        <p:spPr>
          <a:xfrm>
            <a:off x="914400" y="4343400"/>
            <a:ext cx="5029200" cy="4114800"/>
          </a:xfrm>
        </p:spPr>
        <p:txBody>
          <a:bodyPr/>
          <a:lstStyle/>
          <a:p>
            <a:r>
              <a:rPr lang="en-US" dirty="0"/>
              <a:t>Currently houses supercomputers, CGD, (me), Director’s Office, UCAR President’s office, Social Scientists.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02920C3-B787-40F1-8BA8-176904926618}" type="slidenum">
              <a:rPr lang="en-US"/>
              <a:pPr/>
              <a:t>16</a:t>
            </a:fld>
            <a:endParaRPr lang="en-US"/>
          </a:p>
        </p:txBody>
      </p:sp>
      <p:sp>
        <p:nvSpPr>
          <p:cNvPr id="19458"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F15A4223-7A72-4EEE-A683-CB23F47C0DF1}" type="slidenum">
              <a:rPr lang="en-US" sz="1200">
                <a:latin typeface="Times" pitchFamily="-97" charset="0"/>
                <a:ea typeface="ＭＳ Ｐゴシック" pitchFamily="-97" charset="-128"/>
              </a:rPr>
              <a:pPr algn="r" eaLnBrk="0" hangingPunct="0"/>
              <a:t>16</a:t>
            </a:fld>
            <a:endParaRPr lang="en-US" sz="1200">
              <a:latin typeface="Times" pitchFamily="-97" charset="0"/>
              <a:ea typeface="ＭＳ Ｐゴシック" pitchFamily="-97" charset="-128"/>
            </a:endParaRPr>
          </a:p>
        </p:txBody>
      </p:sp>
      <p:sp>
        <p:nvSpPr>
          <p:cNvPr id="19459" name="Rectangle 2"/>
          <p:cNvSpPr>
            <a:spLocks noChangeArrowheads="1" noTextEdit="1"/>
          </p:cNvSpPr>
          <p:nvPr>
            <p:ph type="sldImg"/>
          </p:nvPr>
        </p:nvSpPr>
        <p:spPr>
          <a:ln/>
        </p:spPr>
      </p:sp>
      <p:sp>
        <p:nvSpPr>
          <p:cNvPr id="19460" name="Rectangle 3"/>
          <p:cNvSpPr>
            <a:spLocks noGrp="1" noChangeArrowheads="1"/>
          </p:cNvSpPr>
          <p:nvPr>
            <p:ph type="body" idx="1"/>
          </p:nvPr>
        </p:nvSpPr>
        <p:spPr>
          <a:xfrm>
            <a:off x="914400" y="4343400"/>
            <a:ext cx="5029200" cy="4114800"/>
          </a:xfrm>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B156EDC-7095-4B60-9D78-181EEB1A32A8}" type="slidenum">
              <a:rPr lang="en-US"/>
              <a:pPr/>
              <a:t>17</a:t>
            </a:fld>
            <a:endParaRPr lang="en-US"/>
          </a:p>
        </p:txBody>
      </p:sp>
      <p:sp>
        <p:nvSpPr>
          <p:cNvPr id="1331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F8409499-E8B0-4927-AE9D-F81FF57732DD}" type="slidenum">
              <a:rPr lang="en-US" sz="1200">
                <a:latin typeface="Times" pitchFamily="-97" charset="0"/>
                <a:ea typeface="ＭＳ Ｐゴシック" pitchFamily="-97" charset="-128"/>
              </a:rPr>
              <a:pPr algn="r" eaLnBrk="0" hangingPunct="0"/>
              <a:t>17</a:t>
            </a:fld>
            <a:endParaRPr lang="en-US" sz="1200">
              <a:latin typeface="Times" pitchFamily="-97" charset="0"/>
              <a:ea typeface="ＭＳ Ｐゴシック" pitchFamily="-97" charset="-128"/>
            </a:endParaRPr>
          </a:p>
        </p:txBody>
      </p:sp>
      <p:sp>
        <p:nvSpPr>
          <p:cNvPr id="13315" name="Rectangle 2"/>
          <p:cNvSpPr>
            <a:spLocks noChangeArrowheads="1" noTextEdit="1"/>
          </p:cNvSpPr>
          <p:nvPr>
            <p:ph type="sldImg"/>
          </p:nvPr>
        </p:nvSpPr>
        <p:spPr>
          <a:ln/>
        </p:spPr>
      </p:sp>
      <p:sp>
        <p:nvSpPr>
          <p:cNvPr id="13316" name="Rectangle 3"/>
          <p:cNvSpPr>
            <a:spLocks noGrp="1" noChangeArrowheads="1"/>
          </p:cNvSpPr>
          <p:nvPr>
            <p:ph type="body" idx="1"/>
          </p:nvPr>
        </p:nvSpPr>
        <p:spPr>
          <a:xfrm>
            <a:off x="914400" y="4343400"/>
            <a:ext cx="5029200" cy="4114800"/>
          </a:xfrm>
        </p:spPr>
        <p:txBody>
          <a:bodyPr/>
          <a:lstStyle/>
          <a:p>
            <a:r>
              <a:rPr lang="en-US"/>
              <a:t>ACD, MMM, some EOL and RAL, some UCP programs.  Communications.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B156EDC-7095-4B60-9D78-181EEB1A32A8}" type="slidenum">
              <a:rPr lang="en-US"/>
              <a:pPr/>
              <a:t>18</a:t>
            </a:fld>
            <a:endParaRPr lang="en-US"/>
          </a:p>
        </p:txBody>
      </p:sp>
      <p:sp>
        <p:nvSpPr>
          <p:cNvPr id="1331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F8409499-E8B0-4927-AE9D-F81FF57732DD}" type="slidenum">
              <a:rPr lang="en-US" sz="1200">
                <a:latin typeface="Times" pitchFamily="-97" charset="0"/>
                <a:ea typeface="ＭＳ Ｐゴシック" pitchFamily="-97" charset="-128"/>
              </a:rPr>
              <a:pPr algn="r" eaLnBrk="0" hangingPunct="0"/>
              <a:t>18</a:t>
            </a:fld>
            <a:endParaRPr lang="en-US" sz="1200">
              <a:latin typeface="Times" pitchFamily="-97" charset="0"/>
              <a:ea typeface="ＭＳ Ｐゴシック" pitchFamily="-97" charset="-128"/>
            </a:endParaRPr>
          </a:p>
        </p:txBody>
      </p:sp>
      <p:sp>
        <p:nvSpPr>
          <p:cNvPr id="13315" name="Rectangle 2"/>
          <p:cNvSpPr>
            <a:spLocks noChangeArrowheads="1" noTextEdit="1"/>
          </p:cNvSpPr>
          <p:nvPr>
            <p:ph type="sldImg"/>
          </p:nvPr>
        </p:nvSpPr>
        <p:spPr>
          <a:ln/>
        </p:spPr>
      </p:sp>
      <p:sp>
        <p:nvSpPr>
          <p:cNvPr id="13316" name="Rectangle 3"/>
          <p:cNvSpPr>
            <a:spLocks noGrp="1" noChangeArrowheads="1"/>
          </p:cNvSpPr>
          <p:nvPr>
            <p:ph type="body" idx="1"/>
          </p:nvPr>
        </p:nvSpPr>
        <p:spPr>
          <a:xfrm>
            <a:off x="914400" y="4343400"/>
            <a:ext cx="5029200" cy="4114800"/>
          </a:xfrm>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E6F9D8C-BB80-4E87-A589-1D4E13520297}" type="slidenum">
              <a:rPr lang="en-US"/>
              <a:pPr/>
              <a:t>19</a:t>
            </a:fld>
            <a:endParaRPr lang="en-US"/>
          </a:p>
        </p:txBody>
      </p:sp>
      <p:sp>
        <p:nvSpPr>
          <p:cNvPr id="15362"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63C29975-C2B9-4485-9821-62AD505A1DE2}" type="slidenum">
              <a:rPr lang="en-US" sz="1200">
                <a:latin typeface="Times" pitchFamily="-97" charset="0"/>
                <a:ea typeface="ＭＳ Ｐゴシック" pitchFamily="-97" charset="-128"/>
              </a:rPr>
              <a:pPr algn="r" eaLnBrk="0" hangingPunct="0"/>
              <a:t>19</a:t>
            </a:fld>
            <a:endParaRPr lang="en-US" sz="1200">
              <a:latin typeface="Times" pitchFamily="-97" charset="0"/>
              <a:ea typeface="ＭＳ Ｐゴシック" pitchFamily="-97" charset="-128"/>
            </a:endParaRPr>
          </a:p>
        </p:txBody>
      </p:sp>
      <p:sp>
        <p:nvSpPr>
          <p:cNvPr id="15363" name="Rectangle 2"/>
          <p:cNvSpPr>
            <a:spLocks noChangeArrowheads="1" noTextEdit="1"/>
          </p:cNvSpPr>
          <p:nvPr>
            <p:ph type="sldImg"/>
          </p:nvPr>
        </p:nvSpPr>
        <p:spPr>
          <a:ln/>
        </p:spPr>
      </p:sp>
      <p:sp>
        <p:nvSpPr>
          <p:cNvPr id="15364" name="Rectangle 3"/>
          <p:cNvSpPr>
            <a:spLocks noGrp="1" noChangeArrowheads="1"/>
          </p:cNvSpPr>
          <p:nvPr>
            <p:ph type="body" idx="1"/>
          </p:nvPr>
        </p:nvSpPr>
        <p:spPr>
          <a:xfrm>
            <a:off x="914400" y="4343400"/>
            <a:ext cx="5029200" cy="4114800"/>
          </a:xfrm>
        </p:spPr>
        <p:txBody>
          <a:bodyPr/>
          <a:lstStyle/>
          <a:p>
            <a:r>
              <a:rPr lang="en-US"/>
              <a:t>HAO, Education and Outreach, UCAR administrative offices, some other UCP programs probably.</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E6F9D8C-BB80-4E87-A589-1D4E13520297}" type="slidenum">
              <a:rPr lang="en-US"/>
              <a:pPr/>
              <a:t>20</a:t>
            </a:fld>
            <a:endParaRPr lang="en-US"/>
          </a:p>
        </p:txBody>
      </p:sp>
      <p:sp>
        <p:nvSpPr>
          <p:cNvPr id="15362"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63C29975-C2B9-4485-9821-62AD505A1DE2}" type="slidenum">
              <a:rPr lang="en-US" sz="1200">
                <a:latin typeface="Times" pitchFamily="-97" charset="0"/>
                <a:ea typeface="ＭＳ Ｐゴシック" pitchFamily="-97" charset="-128"/>
              </a:rPr>
              <a:pPr algn="r" eaLnBrk="0" hangingPunct="0"/>
              <a:t>20</a:t>
            </a:fld>
            <a:endParaRPr lang="en-US" sz="1200">
              <a:latin typeface="Times" pitchFamily="-97" charset="0"/>
              <a:ea typeface="ＭＳ Ｐゴシック" pitchFamily="-97" charset="-128"/>
            </a:endParaRPr>
          </a:p>
        </p:txBody>
      </p:sp>
      <p:sp>
        <p:nvSpPr>
          <p:cNvPr id="15363" name="Rectangle 2"/>
          <p:cNvSpPr>
            <a:spLocks noChangeArrowheads="1" noTextEdit="1"/>
          </p:cNvSpPr>
          <p:nvPr>
            <p:ph type="sldImg"/>
          </p:nvPr>
        </p:nvSpPr>
        <p:spPr>
          <a:ln/>
        </p:spPr>
      </p:sp>
      <p:sp>
        <p:nvSpPr>
          <p:cNvPr id="15364" name="Rectangle 3"/>
          <p:cNvSpPr>
            <a:spLocks noGrp="1" noChangeArrowheads="1"/>
          </p:cNvSpPr>
          <p:nvPr>
            <p:ph type="body" idx="1"/>
          </p:nvPr>
        </p:nvSpPr>
        <p:spPr>
          <a:xfrm>
            <a:off x="914400" y="4343400"/>
            <a:ext cx="5029200" cy="4114800"/>
          </a:xfrm>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84D969D0-0A31-4158-A10E-303A72E5A9B7}" type="slidenum">
              <a:rPr lang="en-US"/>
              <a:pPr/>
              <a:t>21</a:t>
            </a:fld>
            <a:endParaRPr lang="en-US"/>
          </a:p>
        </p:txBody>
      </p:sp>
      <p:sp>
        <p:nvSpPr>
          <p:cNvPr id="17410"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4E6CE229-0F25-43C2-B92C-33B75E1155A9}" type="slidenum">
              <a:rPr lang="en-US" sz="1200">
                <a:latin typeface="Times" pitchFamily="-97" charset="0"/>
                <a:ea typeface="ＭＳ Ｐゴシック" pitchFamily="-97" charset="-128"/>
              </a:rPr>
              <a:pPr algn="r" eaLnBrk="0" hangingPunct="0"/>
              <a:t>21</a:t>
            </a:fld>
            <a:endParaRPr lang="en-US" sz="1200">
              <a:latin typeface="Times" pitchFamily="-97" charset="0"/>
              <a:ea typeface="ＭＳ Ｐゴシック" pitchFamily="-97" charset="-128"/>
            </a:endParaRPr>
          </a:p>
        </p:txBody>
      </p:sp>
      <p:sp>
        <p:nvSpPr>
          <p:cNvPr id="17411" name="Rectangle 2"/>
          <p:cNvSpPr>
            <a:spLocks noChangeArrowheads="1" noTextEdit="1"/>
          </p:cNvSpPr>
          <p:nvPr>
            <p:ph type="sldImg"/>
          </p:nvPr>
        </p:nvSpPr>
        <p:spPr>
          <a:ln/>
        </p:spPr>
      </p:sp>
      <p:sp>
        <p:nvSpPr>
          <p:cNvPr id="17412" name="Rectangle 3"/>
          <p:cNvSpPr>
            <a:spLocks noGrp="1" noChangeArrowheads="1"/>
          </p:cNvSpPr>
          <p:nvPr>
            <p:ph type="body" idx="1"/>
          </p:nvPr>
        </p:nvSpPr>
        <p:spPr>
          <a:xfrm>
            <a:off x="914400" y="4343400"/>
            <a:ext cx="5029200" cy="4114800"/>
          </a:xfrm>
        </p:spPr>
        <p:txBody>
          <a:bodyPr/>
          <a:lstStyle/>
          <a:p>
            <a:r>
              <a:rPr lang="en-US"/>
              <a:t>Planes.  EOL staff mostly</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D9584C-F2A7-447E-A39C-07F65374BEDC}"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9FC8AD-1D08-4894-9505-B90CC1DC9CF5}" type="slidenum">
              <a:rPr lang="en-US"/>
              <a:pPr/>
              <a:t>22</a:t>
            </a:fld>
            <a:endParaRPr lang="en-US"/>
          </a:p>
        </p:txBody>
      </p:sp>
      <p:sp>
        <p:nvSpPr>
          <p:cNvPr id="43010" name="Rectangle 2"/>
          <p:cNvSpPr>
            <a:spLocks noRo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dirty="0"/>
              <a:t>NCAR’s website.  Main website is </a:t>
            </a:r>
            <a:r>
              <a:rPr lang="en-US" dirty="0" smtClean="0"/>
              <a:t>ucar.edu</a:t>
            </a: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5E9349-2B26-4260-8A2C-861AAE7C2D3E}" type="slidenum">
              <a:rPr lang="en-US"/>
              <a:pPr/>
              <a:t>23</a:t>
            </a:fld>
            <a:endParaRPr lang="en-US"/>
          </a:p>
        </p:txBody>
      </p:sp>
      <p:sp>
        <p:nvSpPr>
          <p:cNvPr id="45058" name="Rectangle 2"/>
          <p:cNvSpPr>
            <a:spLocks noRot="1" noChangeArrowheads="1" noTextEdit="1"/>
          </p:cNvSpPr>
          <p:nvPr>
            <p:ph type="sldImg"/>
          </p:nvPr>
        </p:nvSpPr>
        <p:spPr>
          <a:ln/>
        </p:spPr>
      </p:sp>
      <p:sp>
        <p:nvSpPr>
          <p:cNvPr id="45059" name="Rectangle 3"/>
          <p:cNvSpPr>
            <a:spLocks noGrp="1" noChangeArrowheads="1"/>
          </p:cNvSpPr>
          <p:nvPr>
            <p:ph type="body" idx="1"/>
          </p:nvPr>
        </p:nvSpPr>
        <p:spPr/>
        <p:txBody>
          <a:bodyPr/>
          <a:lstStyle/>
          <a:p>
            <a:r>
              <a:rPr lang="en-US" dirty="0"/>
              <a:t>Great resource.  </a:t>
            </a:r>
            <a:r>
              <a:rPr lang="en-US" dirty="0" smtClean="0"/>
              <a:t>When looking at this site, remember that at NCAR we employ people</a:t>
            </a:r>
            <a:r>
              <a:rPr lang="en-US" baseline="0" dirty="0" smtClean="0"/>
              <a:t> in all different fields, not just Atmospheric Science</a:t>
            </a:r>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499B51-044C-49C8-8D98-B25D0F38E142}" type="slidenum">
              <a:rPr lang="en-US"/>
              <a:pPr/>
              <a:t>24</a:t>
            </a:fld>
            <a:endParaRPr lang="en-US"/>
          </a:p>
        </p:txBody>
      </p:sp>
      <p:sp>
        <p:nvSpPr>
          <p:cNvPr id="59394" name="Rectangle 2"/>
          <p:cNvSpPr>
            <a:spLocks noRot="1" noChangeArrowheads="1" noTextEdit="1"/>
          </p:cNvSpPr>
          <p:nvPr>
            <p:ph type="sldImg"/>
          </p:nvPr>
        </p:nvSpPr>
        <p:spPr>
          <a:ln/>
        </p:spPr>
      </p:sp>
      <p:sp>
        <p:nvSpPr>
          <p:cNvPr id="59395" name="Rectangle 3"/>
          <p:cNvSpPr>
            <a:spLocks noGrp="1" noChangeArrowheads="1"/>
          </p:cNvSpPr>
          <p:nvPr>
            <p:ph type="body" idx="1"/>
          </p:nvPr>
        </p:nvSpPr>
        <p:spPr/>
        <p:txBody>
          <a:bodyPr/>
          <a:lstStyle/>
          <a:p>
            <a:r>
              <a:rPr lang="en-US" dirty="0" smtClean="0"/>
              <a:t>This </a:t>
            </a:r>
            <a:r>
              <a:rPr lang="en-US" dirty="0"/>
              <a:t>website has free, interactive modules.  It does require registration, but then you get updates on new modules being posted.  Modules cover climate change, solar research, operational meteorology.  Some modules are quite advanced, but others would be fine for a high </a:t>
            </a:r>
            <a:r>
              <a:rPr lang="en-US" dirty="0" err="1"/>
              <a:t>schooler</a:t>
            </a:r>
            <a:r>
              <a:rPr lang="en-US" dirty="0"/>
              <a:t>.</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E4E7A7-9A1B-4F98-8B15-C0377D228B3D}" type="slidenum">
              <a:rPr lang="en-US"/>
              <a:pPr/>
              <a:t>25</a:t>
            </a:fld>
            <a:endParaRPr lang="en-US"/>
          </a:p>
        </p:txBody>
      </p:sp>
      <p:sp>
        <p:nvSpPr>
          <p:cNvPr id="27650" name="Rectangle 2"/>
          <p:cNvSpPr>
            <a:spLocks noRot="1" noChangeArrowheads="1" noTextEdit="1"/>
          </p:cNvSpPr>
          <p:nvPr>
            <p:ph type="sldImg"/>
          </p:nvPr>
        </p:nvSpPr>
        <p:spPr>
          <a:ln/>
        </p:spPr>
      </p:sp>
      <p:sp>
        <p:nvSpPr>
          <p:cNvPr id="27651" name="Rectangle 3"/>
          <p:cNvSpPr>
            <a:spLocks noGrp="1" noChangeArrowheads="1"/>
          </p:cNvSpPr>
          <p:nvPr>
            <p:ph type="body" idx="1"/>
          </p:nvPr>
        </p:nvSpPr>
        <p:spPr/>
        <p:txBody>
          <a:bodyPr/>
          <a:lstStyle/>
          <a:p>
            <a:r>
              <a:rPr lang="en-US" dirty="0"/>
              <a:t>A little over 2 years old now.  </a:t>
            </a:r>
            <a:r>
              <a:rPr lang="en-US" dirty="0" smtClean="0"/>
              <a:t>NCAR’s </a:t>
            </a:r>
            <a:r>
              <a:rPr lang="en-US" dirty="0"/>
              <a:t>Machine Room has been in use for over 30 years, so we’ll soon open our new supercomputing center in Cheyenne, WY.</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65126F-F62D-4572-A180-3F7A84781DBF}" type="slidenum">
              <a:rPr lang="en-US"/>
              <a:pPr/>
              <a:t>27</a:t>
            </a:fld>
            <a:endParaRPr lang="en-US"/>
          </a:p>
        </p:txBody>
      </p:sp>
      <p:sp>
        <p:nvSpPr>
          <p:cNvPr id="50178" name="Rectangle 2"/>
          <p:cNvSpPr>
            <a:spLocks noRot="1" noChangeArrowheads="1" noTextEdit="1"/>
          </p:cNvSpPr>
          <p:nvPr>
            <p:ph type="sldImg"/>
          </p:nvPr>
        </p:nvSpPr>
        <p:spPr>
          <a:ln/>
        </p:spPr>
      </p:sp>
      <p:sp>
        <p:nvSpPr>
          <p:cNvPr id="50179" name="Rectangle 3"/>
          <p:cNvSpPr>
            <a:spLocks noGrp="1" noChangeArrowheads="1"/>
          </p:cNvSpPr>
          <p:nvPr>
            <p:ph type="body" idx="1"/>
          </p:nvPr>
        </p:nvSpPr>
        <p:spPr/>
        <p:txBody>
          <a:bodyPr/>
          <a:lstStyle/>
          <a:p>
            <a:r>
              <a:rPr lang="en-US"/>
              <a:t>Groundbreaking June 15, with a proposed opening day in Spring 2012.  Likely to be the most efficient supercomputing center in the world.  Will be LEED Gold Certified (energy efficiency).</a:t>
            </a:r>
          </a:p>
          <a:p>
            <a:r>
              <a:rPr lang="en-US"/>
              <a:t>Facility is estimated to cost $70-100 million</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D9584C-F2A7-447E-A39C-07F65374BEDC}" type="slidenum">
              <a:rPr lang="en-US" smtClean="0"/>
              <a:pPr/>
              <a:t>28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Printed versions of this.</a:t>
            </a:r>
            <a:endParaRPr lang="en-US" dirty="0"/>
          </a:p>
        </p:txBody>
      </p:sp>
      <p:sp>
        <p:nvSpPr>
          <p:cNvPr id="4" name="Slide Number Placeholder 3"/>
          <p:cNvSpPr>
            <a:spLocks noGrp="1"/>
          </p:cNvSpPr>
          <p:nvPr>
            <p:ph type="sldNum" sz="quarter" idx="10"/>
          </p:nvPr>
        </p:nvSpPr>
        <p:spPr/>
        <p:txBody>
          <a:bodyPr/>
          <a:lstStyle/>
          <a:p>
            <a:fld id="{CFD9584C-F2A7-447E-A39C-07F65374BEDC}"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6C4665D-29AC-4B72-8E51-8F3D7BDDA822}" type="slidenum">
              <a:rPr lang="en-US"/>
              <a:pPr/>
              <a:t>5</a:t>
            </a:fld>
            <a:endParaRPr lang="en-US"/>
          </a:p>
        </p:txBody>
      </p:sp>
      <p:sp>
        <p:nvSpPr>
          <p:cNvPr id="614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AAC1B19A-7656-4B3C-99E6-E5979420257B}" type="slidenum">
              <a:rPr lang="en-US" sz="1200">
                <a:latin typeface="Times" pitchFamily="-97" charset="0"/>
                <a:ea typeface="ＭＳ Ｐゴシック" pitchFamily="-97" charset="-128"/>
              </a:rPr>
              <a:pPr algn="r" eaLnBrk="0" hangingPunct="0"/>
              <a:t>5</a:t>
            </a:fld>
            <a:endParaRPr lang="en-US" sz="1200">
              <a:latin typeface="Times" pitchFamily="-97" charset="0"/>
              <a:ea typeface="ＭＳ Ｐゴシック" pitchFamily="-97" charset="-128"/>
            </a:endParaRPr>
          </a:p>
        </p:txBody>
      </p:sp>
      <p:sp>
        <p:nvSpPr>
          <p:cNvPr id="6147" name="Rectangle 2"/>
          <p:cNvSpPr>
            <a:spLocks noChangeArrowheads="1" noTextEdit="1"/>
          </p:cNvSpPr>
          <p:nvPr>
            <p:ph type="sldImg"/>
          </p:nvPr>
        </p:nvSpPr>
        <p:spPr>
          <a:ln/>
        </p:spPr>
      </p:sp>
      <p:sp>
        <p:nvSpPr>
          <p:cNvPr id="6148" name="Rectangle 3"/>
          <p:cNvSpPr>
            <a:spLocks noGrp="1" noChangeArrowheads="1"/>
          </p:cNvSpPr>
          <p:nvPr>
            <p:ph type="body" idx="1"/>
          </p:nvPr>
        </p:nvSpPr>
        <p:spPr>
          <a:xfrm>
            <a:off x="914400" y="4343400"/>
            <a:ext cx="5029200" cy="4114800"/>
          </a:xfrm>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0FB304-2EDD-4C56-A232-C987B1758417}" type="slidenum">
              <a:rPr lang="en-US"/>
              <a:pPr/>
              <a:t>6</a:t>
            </a:fld>
            <a:endParaRPr lang="en-US"/>
          </a:p>
        </p:txBody>
      </p:sp>
      <p:sp>
        <p:nvSpPr>
          <p:cNvPr id="49154" name="Rectangle 2"/>
          <p:cNvSpPr>
            <a:spLocks noRot="1" noChangeArrowheads="1" noTextEdit="1"/>
          </p:cNvSpPr>
          <p:nvPr>
            <p:ph type="sldImg"/>
          </p:nvPr>
        </p:nvSpPr>
        <p:spPr>
          <a:ln/>
        </p:spPr>
      </p:sp>
      <p:sp>
        <p:nvSpPr>
          <p:cNvPr id="49155" name="Rectangle 3"/>
          <p:cNvSpPr>
            <a:spLocks noGrp="1" noChangeArrowheads="1"/>
          </p:cNvSpPr>
          <p:nvPr>
            <p:ph type="body" idx="1"/>
          </p:nvPr>
        </p:nvSpPr>
        <p:spPr/>
        <p:txBody>
          <a:bodyPr/>
          <a:lstStyle/>
          <a:p>
            <a:r>
              <a:rPr lang="en-US" dirty="0"/>
              <a:t>1500 number includes </a:t>
            </a:r>
            <a:r>
              <a:rPr lang="en-US" dirty="0" smtClean="0"/>
              <a:t>NCAR and UCAR </a:t>
            </a:r>
            <a:r>
              <a:rPr lang="en-US" dirty="0"/>
              <a:t>staff.</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B28761-FB9C-4526-A440-AD4033DE8476}" type="slidenum">
              <a:rPr lang="en-US"/>
              <a:pPr/>
              <a:t>8</a:t>
            </a:fld>
            <a:endParaRPr lang="en-US"/>
          </a:p>
        </p:txBody>
      </p:sp>
      <p:sp>
        <p:nvSpPr>
          <p:cNvPr id="48130" name="Rectangle 2"/>
          <p:cNvSpPr>
            <a:spLocks noRot="1" noChangeArrowheads="1" noTextEdit="1"/>
          </p:cNvSpPr>
          <p:nvPr>
            <p:ph type="sldImg"/>
          </p:nvPr>
        </p:nvSpPr>
        <p:spPr>
          <a:ln/>
        </p:spPr>
      </p:sp>
      <p:sp>
        <p:nvSpPr>
          <p:cNvPr id="48131" name="Rectangle 3"/>
          <p:cNvSpPr>
            <a:spLocks noGrp="1" noChangeArrowheads="1"/>
          </p:cNvSpPr>
          <p:nvPr>
            <p:ph type="body" idx="1"/>
          </p:nvPr>
        </p:nvSpPr>
        <p:spPr/>
        <p:txBody>
          <a:bodyPr/>
          <a:lstStyle/>
          <a:p>
            <a:r>
              <a:rPr lang="en-US" sz="1400"/>
              <a:t>NCAR’s research projects are collaborations between NCAR scientists and university researchers</a:t>
            </a:r>
          </a:p>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8EF499-41F4-40A7-A748-EC8C02888A9D}" type="slidenum">
              <a:rPr lang="en-US"/>
              <a:pPr/>
              <a:t>9</a:t>
            </a:fld>
            <a:endParaRPr lang="en-US"/>
          </a:p>
        </p:txBody>
      </p:sp>
      <p:sp>
        <p:nvSpPr>
          <p:cNvPr id="22530" name="Rectangle 2"/>
          <p:cNvSpPr>
            <a:spLocks noRo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DB913E-C644-4CAA-A719-6E695D25DE38}" type="slidenum">
              <a:rPr lang="en-US"/>
              <a:pPr/>
              <a:t>10</a:t>
            </a:fld>
            <a:endParaRPr lang="en-US"/>
          </a:p>
        </p:txBody>
      </p:sp>
      <p:sp>
        <p:nvSpPr>
          <p:cNvPr id="23554" name="Rectangle 2"/>
          <p:cNvSpPr>
            <a:spLocks noRot="1" noChangeArrowheads="1" noTextEdit="1"/>
          </p:cNvSpPr>
          <p:nvPr>
            <p:ph type="sldImg"/>
          </p:nvPr>
        </p:nvSpPr>
        <p:spPr>
          <a:ln/>
        </p:spPr>
      </p:sp>
      <p:sp>
        <p:nvSpPr>
          <p:cNvPr id="23555" name="Rectangle 3"/>
          <p:cNvSpPr>
            <a:spLocks noGrp="1" noChangeArrowheads="1"/>
          </p:cNvSpPr>
          <p:nvPr>
            <p:ph type="body" idx="1"/>
          </p:nvPr>
        </p:nvSpPr>
        <p:spPr/>
        <p:txBody>
          <a:bodyPr/>
          <a:lstStyle/>
          <a:p>
            <a:r>
              <a:rPr lang="en-US" dirty="0"/>
              <a:t>The acronyms across the </a:t>
            </a:r>
            <a:r>
              <a:rPr lang="en-US" dirty="0" smtClean="0"/>
              <a:t>top are important </a:t>
            </a:r>
            <a:r>
              <a:rPr lang="en-US" dirty="0"/>
              <a:t>(black background).  Also ACD, CGD, and MMM are key</a:t>
            </a:r>
            <a:r>
              <a:rPr lang="en-US" dirty="0" smtClean="0"/>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Everyone should visit their group’s website to</a:t>
            </a:r>
            <a:r>
              <a:rPr lang="en-US" baseline="0" dirty="0" smtClean="0"/>
              <a:t> learn more about their work.</a:t>
            </a:r>
            <a:endParaRPr lang="en-US" dirty="0"/>
          </a:p>
        </p:txBody>
      </p:sp>
      <p:sp>
        <p:nvSpPr>
          <p:cNvPr id="4" name="Slide Number Placeholder 3"/>
          <p:cNvSpPr>
            <a:spLocks noGrp="1"/>
          </p:cNvSpPr>
          <p:nvPr>
            <p:ph type="sldNum" sz="quarter" idx="10"/>
          </p:nvPr>
        </p:nvSpPr>
        <p:spPr/>
        <p:txBody>
          <a:bodyPr/>
          <a:lstStyle/>
          <a:p>
            <a:fld id="{CFD9584C-F2A7-447E-A39C-07F65374BEDC}"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5135F7F-4A45-438A-9906-D6B54CD0AF8F}"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BED3F51-A776-457F-96F9-9984E5E9A6A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BEC5FD7-138F-42B9-93EB-DCD3ECF8599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467DF90-5DAB-481E-AE0F-DB3A4BC884CF}"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2B388B5-58C7-454B-8C7D-ABD9B2A928B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38518AB-235E-4AAA-BCD9-AF934C94505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403F4C3-3ED3-40F3-80BF-92695B4CF0C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84D084E-0160-4C9A-B43D-9B060F607BA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E30075A-BC9D-4363-BDF1-5B005084797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8568060-FE5D-4D17-971A-1FEC130F53E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7237846-251A-42BC-8A6E-F54BBAB64EE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AC8617C-106E-40EE-927A-DA33C27C6FFD}" type="slidenum">
              <a:rPr lang="en-US"/>
              <a:pPr/>
              <a:t>‹#›</a:t>
            </a:fld>
            <a:endParaRPr lang="en-US"/>
          </a:p>
        </p:txBody>
      </p:sp>
      <p:pic>
        <p:nvPicPr>
          <p:cNvPr id="1031" name="Picture 9"/>
          <p:cNvPicPr>
            <a:picLocks noChangeAspect="1" noChangeArrowheads="1"/>
          </p:cNvPicPr>
          <p:nvPr userDrawn="1"/>
        </p:nvPicPr>
        <p:blipFill>
          <a:blip r:embed="rId13" cstate="print"/>
          <a:srcRect/>
          <a:stretch>
            <a:fillRect/>
          </a:stretch>
        </p:blipFill>
        <p:spPr bwMode="auto">
          <a:xfrm>
            <a:off x="-111125" y="-82550"/>
            <a:ext cx="9366250" cy="70246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10.xml"/><Relationship Id="rId7" Type="http://schemas.openxmlformats.org/officeDocument/2006/relationships/image" Target="../media/image13.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2.png"/><Relationship Id="rId4" Type="http://schemas.openxmlformats.org/officeDocument/2006/relationships/image" Target="../media/image11.jpeg"/><Relationship Id="rId9" Type="http://schemas.openxmlformats.org/officeDocument/2006/relationships/image" Target="../media/image15.png"/></Relationships>
</file>

<file path=ppt/slides/_rels/slide13.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www2.ucar.edu/magazine/features/breaking-ground-groundbreaking-center"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z="4000"/>
              <a:t>Welcome to the National Center for Atmospheric Research</a:t>
            </a:r>
          </a:p>
        </p:txBody>
      </p:sp>
      <p:sp>
        <p:nvSpPr>
          <p:cNvPr id="2051" name="Rectangle 3"/>
          <p:cNvSpPr>
            <a:spLocks noGrp="1" noChangeArrowheads="1"/>
          </p:cNvSpPr>
          <p:nvPr>
            <p:ph type="subTitle" idx="1"/>
          </p:nvPr>
        </p:nvSpPr>
        <p:spPr/>
        <p:txBody>
          <a:bodyPr/>
          <a:lstStyle/>
          <a:p>
            <a:r>
              <a:rPr lang="en-US" dirty="0"/>
              <a:t>Kyle Ham</a:t>
            </a:r>
          </a:p>
          <a:p>
            <a:r>
              <a:rPr lang="en-US" dirty="0"/>
              <a:t>Education and Outreach</a:t>
            </a:r>
          </a:p>
          <a:p>
            <a:r>
              <a:rPr lang="en-US" dirty="0" smtClean="0"/>
              <a:t>July 8, </a:t>
            </a:r>
            <a:r>
              <a:rPr lang="en-US" dirty="0"/>
              <a:t>2010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descr="NCAR chart"/>
          <p:cNvPicPr>
            <a:picLocks noChangeAspect="1" noChangeArrowheads="1"/>
          </p:cNvPicPr>
          <p:nvPr/>
        </p:nvPicPr>
        <p:blipFill>
          <a:blip r:embed="rId3" cstate="print"/>
          <a:srcRect/>
          <a:stretch>
            <a:fillRect/>
          </a:stretch>
        </p:blipFill>
        <p:spPr bwMode="auto">
          <a:xfrm>
            <a:off x="914400" y="342900"/>
            <a:ext cx="7543800" cy="58293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Esteban and Santiago’s groups</a:t>
            </a:r>
            <a:endParaRPr lang="en-US" dirty="0"/>
          </a:p>
        </p:txBody>
      </p:sp>
      <p:sp>
        <p:nvSpPr>
          <p:cNvPr id="3" name="Content Placeholder 2"/>
          <p:cNvSpPr>
            <a:spLocks noGrp="1"/>
          </p:cNvSpPr>
          <p:nvPr>
            <p:ph idx="1"/>
          </p:nvPr>
        </p:nvSpPr>
        <p:spPr/>
        <p:txBody>
          <a:bodyPr/>
          <a:lstStyle/>
          <a:p>
            <a:r>
              <a:rPr lang="en-US" dirty="0" smtClean="0"/>
              <a:t>FMS = Facilities Management and Sustainability</a:t>
            </a:r>
          </a:p>
          <a:p>
            <a:pPr lvl="1"/>
            <a:r>
              <a:rPr lang="en-US" dirty="0" smtClean="0"/>
              <a:t>www.fin.ucar.edu/fms</a:t>
            </a:r>
          </a:p>
          <a:p>
            <a:r>
              <a:rPr lang="en-US" dirty="0" smtClean="0"/>
              <a:t>DLS = Digital Learning Sciences</a:t>
            </a:r>
          </a:p>
          <a:p>
            <a:pPr lvl="1"/>
            <a:r>
              <a:rPr lang="en-US" dirty="0" smtClean="0"/>
              <a:t>www.dlsciences.org</a:t>
            </a:r>
          </a:p>
          <a:p>
            <a:pPr lvl="1"/>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3657600" y="1111250"/>
            <a:ext cx="5257800" cy="2530475"/>
          </a:xfrm>
          <a:prstGeom prst="rect">
            <a:avLst/>
          </a:prstGeom>
          <a:noFill/>
          <a:ln w="9525">
            <a:noFill/>
            <a:miter lim="800000"/>
            <a:headEnd/>
            <a:tailEnd/>
          </a:ln>
        </p:spPr>
        <p:txBody>
          <a:bodyPr>
            <a:spAutoFit/>
          </a:bodyPr>
          <a:lstStyle/>
          <a:p>
            <a:pPr marL="457200" indent="-400050">
              <a:buClr>
                <a:srgbClr val="336699"/>
              </a:buClr>
            </a:pPr>
            <a:endParaRPr lang="en-US" sz="2000">
              <a:ea typeface="ＭＳ Ｐゴシック" pitchFamily="-97" charset="-128"/>
            </a:endParaRPr>
          </a:p>
          <a:p>
            <a:pPr marL="457200" indent="-400050">
              <a:buClr>
                <a:srgbClr val="336699"/>
              </a:buClr>
              <a:buFontTx/>
              <a:buChar char="•"/>
            </a:pPr>
            <a:r>
              <a:rPr lang="en-US" sz="2000">
                <a:ea typeface="ＭＳ Ｐゴシック" pitchFamily="-97" charset="-128"/>
              </a:rPr>
              <a:t>National Science Foundation funded Center, ~1000 staff, 50 year history</a:t>
            </a:r>
          </a:p>
          <a:p>
            <a:pPr marL="457200" indent="-400050">
              <a:buClr>
                <a:srgbClr val="336699"/>
              </a:buClr>
              <a:buFontTx/>
              <a:buChar char="•"/>
            </a:pPr>
            <a:r>
              <a:rPr lang="en-US" sz="2000">
                <a:ea typeface="ＭＳ Ｐゴシック" pitchFamily="-97" charset="-128"/>
              </a:rPr>
              <a:t>Earth System Sciences:</a:t>
            </a:r>
            <a:r>
              <a:rPr lang="en-US" sz="1600">
                <a:ea typeface="ＭＳ Ｐゴシック" pitchFamily="-97" charset="-128"/>
              </a:rPr>
              <a:t>  </a:t>
            </a:r>
            <a:r>
              <a:rPr lang="en-US" sz="2000">
                <a:ea typeface="ＭＳ Ｐゴシック" pitchFamily="-97" charset="-128"/>
              </a:rPr>
              <a:t>Computational and Observational Science and facilities for Weather, Climate, Chemistry, Space Weather, Society-Environment Interactions</a:t>
            </a:r>
          </a:p>
        </p:txBody>
      </p:sp>
      <p:grpSp>
        <p:nvGrpSpPr>
          <p:cNvPr id="28675" name="Group 3"/>
          <p:cNvGrpSpPr>
            <a:grpSpLocks/>
          </p:cNvGrpSpPr>
          <p:nvPr/>
        </p:nvGrpSpPr>
        <p:grpSpPr bwMode="auto">
          <a:xfrm>
            <a:off x="304800" y="1546225"/>
            <a:ext cx="3233738" cy="2768600"/>
            <a:chOff x="1536" y="1238"/>
            <a:chExt cx="2037" cy="1744"/>
          </a:xfrm>
        </p:grpSpPr>
        <p:pic>
          <p:nvPicPr>
            <p:cNvPr id="28676" name="Picture 4" descr="prominence"/>
            <p:cNvPicPr>
              <a:picLocks noChangeAspect="1" noChangeArrowheads="1"/>
            </p:cNvPicPr>
            <p:nvPr/>
          </p:nvPicPr>
          <p:blipFill>
            <a:blip r:embed="rId4" cstate="print"/>
            <a:srcRect/>
            <a:stretch>
              <a:fillRect/>
            </a:stretch>
          </p:blipFill>
          <p:spPr bwMode="auto">
            <a:xfrm>
              <a:off x="1632" y="1238"/>
              <a:ext cx="1179" cy="940"/>
            </a:xfrm>
            <a:prstGeom prst="rect">
              <a:avLst/>
            </a:prstGeom>
            <a:noFill/>
            <a:ln w="9525">
              <a:noFill/>
              <a:miter lim="800000"/>
              <a:headEnd/>
              <a:tailEnd/>
            </a:ln>
          </p:spPr>
        </p:pic>
        <p:pic>
          <p:nvPicPr>
            <p:cNvPr id="28677" name="Picture 5" descr="2"/>
            <p:cNvPicPr>
              <a:picLocks noChangeAspect="1" noChangeArrowheads="1"/>
            </p:cNvPicPr>
            <p:nvPr/>
          </p:nvPicPr>
          <p:blipFill>
            <a:blip r:embed="rId5" cstate="print"/>
            <a:srcRect l="2061" t="2884" r="2750" b="1923"/>
            <a:stretch>
              <a:fillRect/>
            </a:stretch>
          </p:blipFill>
          <p:spPr bwMode="auto">
            <a:xfrm>
              <a:off x="2191" y="1790"/>
              <a:ext cx="1382" cy="1026"/>
            </a:xfrm>
            <a:prstGeom prst="rect">
              <a:avLst/>
            </a:prstGeom>
            <a:noFill/>
            <a:ln w="9525">
              <a:noFill/>
              <a:miter lim="800000"/>
              <a:headEnd/>
              <a:tailEnd/>
            </a:ln>
          </p:spPr>
        </p:pic>
        <p:graphicFrame>
          <p:nvGraphicFramePr>
            <p:cNvPr id="28678" name="Object 6"/>
            <p:cNvGraphicFramePr>
              <a:graphicFrameLocks noChangeAspect="1"/>
            </p:cNvGraphicFramePr>
            <p:nvPr/>
          </p:nvGraphicFramePr>
          <p:xfrm>
            <a:off x="1536" y="1968"/>
            <a:ext cx="1264" cy="1014"/>
          </p:xfrm>
          <a:graphic>
            <a:graphicData uri="http://schemas.openxmlformats.org/presentationml/2006/ole">
              <p:oleObj spid="_x0000_s28678" name="Picture" r:id="rId6" imgW="5486400" imgH="4114800" progId="Word.Picture.8">
                <p:embed/>
              </p:oleObj>
            </a:graphicData>
          </a:graphic>
        </p:graphicFrame>
      </p:grpSp>
      <p:sp>
        <p:nvSpPr>
          <p:cNvPr id="28679" name="Rectangle 7"/>
          <p:cNvSpPr>
            <a:spLocks noChangeArrowheads="1"/>
          </p:cNvSpPr>
          <p:nvPr/>
        </p:nvSpPr>
        <p:spPr bwMode="auto">
          <a:xfrm>
            <a:off x="1082675" y="0"/>
            <a:ext cx="6934200" cy="1190625"/>
          </a:xfrm>
          <a:prstGeom prst="rect">
            <a:avLst/>
          </a:prstGeom>
          <a:noFill/>
          <a:ln w="9525">
            <a:noFill/>
            <a:miter lim="800000"/>
            <a:headEnd/>
            <a:tailEnd/>
          </a:ln>
        </p:spPr>
        <p:txBody>
          <a:bodyPr>
            <a:spAutoFit/>
          </a:bodyPr>
          <a:lstStyle/>
          <a:p>
            <a:pPr algn="ctr"/>
            <a:r>
              <a:rPr lang="en-US" sz="3600" b="1">
                <a:solidFill>
                  <a:schemeClr val="hlink"/>
                </a:solidFill>
                <a:ea typeface="ＭＳ Ｐゴシック" pitchFamily="-97" charset="-128"/>
              </a:rPr>
              <a:t>National Center for Atmospheric Research (NCAR)</a:t>
            </a:r>
          </a:p>
        </p:txBody>
      </p:sp>
      <p:pic>
        <p:nvPicPr>
          <p:cNvPr id="28680" name="Picture 11" descr="ncaranim"/>
          <p:cNvPicPr>
            <a:picLocks noChangeAspect="1" noChangeArrowheads="1"/>
          </p:cNvPicPr>
          <p:nvPr/>
        </p:nvPicPr>
        <p:blipFill>
          <a:blip r:embed="rId7" cstate="print"/>
          <a:srcRect/>
          <a:stretch>
            <a:fillRect/>
          </a:stretch>
        </p:blipFill>
        <p:spPr bwMode="auto">
          <a:xfrm>
            <a:off x="504825" y="5286375"/>
            <a:ext cx="1927225" cy="1284288"/>
          </a:xfrm>
          <a:prstGeom prst="rect">
            <a:avLst/>
          </a:prstGeom>
          <a:noFill/>
          <a:ln w="9525">
            <a:noFill/>
            <a:miter lim="800000"/>
            <a:headEnd/>
            <a:tailEnd/>
          </a:ln>
        </p:spPr>
      </p:pic>
      <p:pic>
        <p:nvPicPr>
          <p:cNvPr id="28682" name="Picture 13" descr="faciliyanim"/>
          <p:cNvPicPr>
            <a:picLocks noChangeAspect="1" noChangeArrowheads="1"/>
          </p:cNvPicPr>
          <p:nvPr/>
        </p:nvPicPr>
        <p:blipFill>
          <a:blip r:embed="rId8" cstate="print"/>
          <a:srcRect/>
          <a:stretch>
            <a:fillRect/>
          </a:stretch>
        </p:blipFill>
        <p:spPr bwMode="auto">
          <a:xfrm>
            <a:off x="2441575" y="5295900"/>
            <a:ext cx="1927225" cy="1284288"/>
          </a:xfrm>
          <a:prstGeom prst="rect">
            <a:avLst/>
          </a:prstGeom>
          <a:noFill/>
          <a:ln w="9525">
            <a:noFill/>
            <a:miter lim="800000"/>
            <a:headEnd/>
            <a:tailEnd/>
          </a:ln>
        </p:spPr>
      </p:pic>
      <p:pic>
        <p:nvPicPr>
          <p:cNvPr id="28683" name="Picture 14" descr="S-Pol"/>
          <p:cNvPicPr>
            <a:picLocks noChangeAspect="1" noChangeArrowheads="1"/>
          </p:cNvPicPr>
          <p:nvPr/>
        </p:nvPicPr>
        <p:blipFill>
          <a:blip r:embed="rId9" cstate="print"/>
          <a:srcRect/>
          <a:stretch>
            <a:fillRect/>
          </a:stretch>
        </p:blipFill>
        <p:spPr bwMode="auto">
          <a:xfrm>
            <a:off x="4386263" y="5310188"/>
            <a:ext cx="2014537" cy="1281112"/>
          </a:xfrm>
          <a:prstGeom prst="rect">
            <a:avLst/>
          </a:prstGeom>
          <a:noFill/>
          <a:ln w="9525">
            <a:noFill/>
            <a:miter lim="800000"/>
            <a:headEnd/>
            <a:tailEnd/>
          </a:ln>
        </p:spPr>
      </p:pic>
      <p:sp>
        <p:nvSpPr>
          <p:cNvPr id="12" name="TextBox 11"/>
          <p:cNvSpPr txBox="1">
            <a:spLocks noChangeArrowheads="1"/>
          </p:cNvSpPr>
          <p:nvPr/>
        </p:nvSpPr>
        <p:spPr bwMode="auto">
          <a:xfrm>
            <a:off x="277813" y="4286250"/>
            <a:ext cx="8662987" cy="1006475"/>
          </a:xfrm>
          <a:prstGeom prst="rect">
            <a:avLst/>
          </a:prstGeom>
          <a:noFill/>
          <a:ln w="9525">
            <a:noFill/>
            <a:miter lim="800000"/>
            <a:headEnd/>
            <a:tailEnd/>
          </a:ln>
        </p:spPr>
        <p:txBody>
          <a:bodyPr>
            <a:spAutoFit/>
          </a:bodyPr>
          <a:lstStyle/>
          <a:p>
            <a:pPr algn="ctr"/>
            <a:r>
              <a:rPr lang="en-US" sz="2000" b="1" i="1">
                <a:latin typeface="Times New Roman" pitchFamily="18" charset="0"/>
                <a:ea typeface="ＭＳ Ｐゴシック" pitchFamily="-97" charset="-128"/>
              </a:rPr>
              <a:t>NCAR serves the international community by providing major observing and modeling facilities, which have been developed in collaboration with community members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0" y="0"/>
            <a:ext cx="3048000" cy="1816100"/>
          </a:xfrm>
          <a:prstGeom prst="rect">
            <a:avLst/>
          </a:prstGeom>
          <a:solidFill>
            <a:schemeClr val="bg1"/>
          </a:solidFill>
          <a:ln w="9525">
            <a:noFill/>
            <a:miter lim="800000"/>
            <a:headEnd/>
            <a:tailEnd/>
          </a:ln>
        </p:spPr>
        <p:txBody>
          <a:bodyPr>
            <a:spAutoFit/>
          </a:bodyPr>
          <a:lstStyle/>
          <a:p>
            <a:pPr>
              <a:spcBef>
                <a:spcPct val="50000"/>
              </a:spcBef>
            </a:pPr>
            <a:r>
              <a:rPr lang="en-US" sz="2800" b="1">
                <a:latin typeface="Tahoma" pitchFamily="34" charset="0"/>
                <a:ea typeface="ＭＳ Ｐゴシック" pitchFamily="-97" charset="-128"/>
              </a:rPr>
              <a:t>Earth Observing System Facilities</a:t>
            </a:r>
          </a:p>
        </p:txBody>
      </p:sp>
      <p:grpSp>
        <p:nvGrpSpPr>
          <p:cNvPr id="2" name="Group 3"/>
          <p:cNvGrpSpPr>
            <a:grpSpLocks/>
          </p:cNvGrpSpPr>
          <p:nvPr/>
        </p:nvGrpSpPr>
        <p:grpSpPr bwMode="auto">
          <a:xfrm>
            <a:off x="3829050" y="142875"/>
            <a:ext cx="5200650" cy="2601913"/>
            <a:chOff x="2412" y="0"/>
            <a:chExt cx="3276" cy="1639"/>
          </a:xfrm>
        </p:grpSpPr>
        <p:pic>
          <p:nvPicPr>
            <p:cNvPr id="30724" name="Picture 4" descr="SUN6291"/>
            <p:cNvPicPr>
              <a:picLocks noChangeAspect="1" noChangeArrowheads="1"/>
            </p:cNvPicPr>
            <p:nvPr/>
          </p:nvPicPr>
          <p:blipFill>
            <a:blip r:embed="rId3" cstate="print"/>
            <a:srcRect/>
            <a:stretch>
              <a:fillRect/>
            </a:stretch>
          </p:blipFill>
          <p:spPr bwMode="auto">
            <a:xfrm>
              <a:off x="2412" y="0"/>
              <a:ext cx="1506" cy="1511"/>
            </a:xfrm>
            <a:prstGeom prst="rect">
              <a:avLst/>
            </a:prstGeom>
            <a:noFill/>
            <a:ln w="9525">
              <a:solidFill>
                <a:schemeClr val="tx1"/>
              </a:solidFill>
              <a:miter lim="800000"/>
              <a:headEnd/>
              <a:tailEnd/>
            </a:ln>
          </p:spPr>
        </p:pic>
        <p:pic>
          <p:nvPicPr>
            <p:cNvPr id="30725" name="Picture 5" descr="6019"/>
            <p:cNvPicPr>
              <a:picLocks noChangeAspect="1" noChangeArrowheads="1"/>
            </p:cNvPicPr>
            <p:nvPr/>
          </p:nvPicPr>
          <p:blipFill>
            <a:blip r:embed="rId4" cstate="print"/>
            <a:srcRect/>
            <a:stretch>
              <a:fillRect/>
            </a:stretch>
          </p:blipFill>
          <p:spPr bwMode="auto">
            <a:xfrm>
              <a:off x="3576" y="246"/>
              <a:ext cx="2112" cy="1393"/>
            </a:xfrm>
            <a:prstGeom prst="rect">
              <a:avLst/>
            </a:prstGeom>
            <a:noFill/>
            <a:ln w="9525">
              <a:solidFill>
                <a:schemeClr val="tx1"/>
              </a:solidFill>
              <a:miter lim="800000"/>
              <a:headEnd/>
              <a:tailEnd/>
            </a:ln>
          </p:spPr>
        </p:pic>
      </p:grpSp>
      <p:pic>
        <p:nvPicPr>
          <p:cNvPr id="685062" name="Picture 6" descr="6235"/>
          <p:cNvPicPr>
            <a:picLocks noChangeAspect="1" noChangeArrowheads="1"/>
          </p:cNvPicPr>
          <p:nvPr/>
        </p:nvPicPr>
        <p:blipFill>
          <a:blip r:embed="rId5" cstate="print"/>
          <a:srcRect/>
          <a:stretch>
            <a:fillRect/>
          </a:stretch>
        </p:blipFill>
        <p:spPr bwMode="auto">
          <a:xfrm>
            <a:off x="6683375" y="3124200"/>
            <a:ext cx="2308225" cy="3417888"/>
          </a:xfrm>
          <a:prstGeom prst="rect">
            <a:avLst/>
          </a:prstGeom>
          <a:noFill/>
          <a:ln w="9525">
            <a:solidFill>
              <a:schemeClr val="tx1"/>
            </a:solidFill>
            <a:miter lim="800000"/>
            <a:headEnd/>
            <a:tailEnd/>
          </a:ln>
        </p:spPr>
      </p:pic>
      <p:pic>
        <p:nvPicPr>
          <p:cNvPr id="685063" name="Picture 7" descr="Shop7161"/>
          <p:cNvPicPr>
            <a:picLocks noChangeAspect="1" noChangeArrowheads="1"/>
          </p:cNvPicPr>
          <p:nvPr/>
        </p:nvPicPr>
        <p:blipFill>
          <a:blip r:embed="rId6" cstate="print"/>
          <a:srcRect/>
          <a:stretch>
            <a:fillRect/>
          </a:stretch>
        </p:blipFill>
        <p:spPr bwMode="auto">
          <a:xfrm>
            <a:off x="0" y="1833563"/>
            <a:ext cx="4348163" cy="2997200"/>
          </a:xfrm>
          <a:prstGeom prst="rect">
            <a:avLst/>
          </a:prstGeom>
          <a:noFill/>
          <a:ln w="9525">
            <a:solidFill>
              <a:schemeClr val="tx1"/>
            </a:solidFill>
            <a:miter lim="800000"/>
            <a:headEnd/>
            <a:tailEnd/>
          </a:ln>
        </p:spPr>
      </p:pic>
      <p:pic>
        <p:nvPicPr>
          <p:cNvPr id="685064" name="Picture 8" descr="Hiaper_climbing2"/>
          <p:cNvPicPr>
            <a:picLocks noChangeAspect="1" noChangeArrowheads="1"/>
          </p:cNvPicPr>
          <p:nvPr/>
        </p:nvPicPr>
        <p:blipFill>
          <a:blip r:embed="rId7" cstate="print"/>
          <a:srcRect/>
          <a:stretch>
            <a:fillRect/>
          </a:stretch>
        </p:blipFill>
        <p:spPr bwMode="auto">
          <a:xfrm>
            <a:off x="2862263" y="2800350"/>
            <a:ext cx="3798887" cy="3157538"/>
          </a:xfrm>
          <a:prstGeom prst="rect">
            <a:avLst/>
          </a:prstGeom>
          <a:noFill/>
          <a:ln w="9525">
            <a:solidFill>
              <a:srgbClr val="990000"/>
            </a:solidFill>
            <a:miter lim="800000"/>
            <a:headEnd/>
            <a:tailEnd/>
          </a:ln>
        </p:spPr>
      </p:pic>
      <p:pic>
        <p:nvPicPr>
          <p:cNvPr id="9" name="Picture 5" descr="array1"/>
          <p:cNvPicPr>
            <a:picLocks noChangeAspect="1" noChangeArrowheads="1"/>
          </p:cNvPicPr>
          <p:nvPr/>
        </p:nvPicPr>
        <p:blipFill>
          <a:blip r:embed="rId8" cstate="print"/>
          <a:srcRect/>
          <a:stretch>
            <a:fillRect/>
          </a:stretch>
        </p:blipFill>
        <p:spPr bwMode="auto">
          <a:xfrm>
            <a:off x="0" y="3817938"/>
            <a:ext cx="2173288" cy="304006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685063"/>
                                        </p:tgtEl>
                                        <p:attrNameLst>
                                          <p:attrName>style.visibility</p:attrName>
                                        </p:attrNameLst>
                                      </p:cBhvr>
                                      <p:to>
                                        <p:strVal val="visible"/>
                                      </p:to>
                                    </p:set>
                                    <p:anim calcmode="lin" valueType="num">
                                      <p:cBhvr additive="base">
                                        <p:cTn id="12" dur="500" fill="hold"/>
                                        <p:tgtEl>
                                          <p:spTgt spid="685063"/>
                                        </p:tgtEl>
                                        <p:attrNameLst>
                                          <p:attrName>ppt_x</p:attrName>
                                        </p:attrNameLst>
                                      </p:cBhvr>
                                      <p:tavLst>
                                        <p:tav tm="0">
                                          <p:val>
                                            <p:strVal val="0-#ppt_w/2"/>
                                          </p:val>
                                        </p:tav>
                                        <p:tav tm="100000">
                                          <p:val>
                                            <p:strVal val="#ppt_x"/>
                                          </p:val>
                                        </p:tav>
                                      </p:tavLst>
                                    </p:anim>
                                    <p:anim calcmode="lin" valueType="num">
                                      <p:cBhvr additive="base">
                                        <p:cTn id="13" dur="500" fill="hold"/>
                                        <p:tgtEl>
                                          <p:spTgt spid="68506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685062"/>
                                        </p:tgtEl>
                                        <p:attrNameLst>
                                          <p:attrName>style.visibility</p:attrName>
                                        </p:attrNameLst>
                                      </p:cBhvr>
                                      <p:to>
                                        <p:strVal val="visible"/>
                                      </p:to>
                                    </p:set>
                                    <p:anim calcmode="lin" valueType="num">
                                      <p:cBhvr additive="base">
                                        <p:cTn id="17" dur="500" fill="hold"/>
                                        <p:tgtEl>
                                          <p:spTgt spid="685062"/>
                                        </p:tgtEl>
                                        <p:attrNameLst>
                                          <p:attrName>ppt_x</p:attrName>
                                        </p:attrNameLst>
                                      </p:cBhvr>
                                      <p:tavLst>
                                        <p:tav tm="0">
                                          <p:val>
                                            <p:strVal val="0-#ppt_w/2"/>
                                          </p:val>
                                        </p:tav>
                                        <p:tav tm="100000">
                                          <p:val>
                                            <p:strVal val="#ppt_x"/>
                                          </p:val>
                                        </p:tav>
                                      </p:tavLst>
                                    </p:anim>
                                    <p:anim calcmode="lin" valueType="num">
                                      <p:cBhvr additive="base">
                                        <p:cTn id="18" dur="500" fill="hold"/>
                                        <p:tgtEl>
                                          <p:spTgt spid="68506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6" fill="hold" nodeType="afterEffect">
                                  <p:stCondLst>
                                    <p:cond delay="0"/>
                                  </p:stCondLst>
                                  <p:childTnLst>
                                    <p:set>
                                      <p:cBhvr>
                                        <p:cTn id="21" dur="1" fill="hold">
                                          <p:stCondLst>
                                            <p:cond delay="0"/>
                                          </p:stCondLst>
                                        </p:cTn>
                                        <p:tgtEl>
                                          <p:spTgt spid="685064"/>
                                        </p:tgtEl>
                                        <p:attrNameLst>
                                          <p:attrName>style.visibility</p:attrName>
                                        </p:attrNameLst>
                                      </p:cBhvr>
                                      <p:to>
                                        <p:strVal val="visible"/>
                                      </p:to>
                                    </p:set>
                                    <p:anim calcmode="lin" valueType="num">
                                      <p:cBhvr additive="base">
                                        <p:cTn id="22" dur="500" fill="hold"/>
                                        <p:tgtEl>
                                          <p:spTgt spid="685064"/>
                                        </p:tgtEl>
                                        <p:attrNameLst>
                                          <p:attrName>ppt_x</p:attrName>
                                        </p:attrNameLst>
                                      </p:cBhvr>
                                      <p:tavLst>
                                        <p:tav tm="0">
                                          <p:val>
                                            <p:strVal val="1+#ppt_w/2"/>
                                          </p:val>
                                        </p:tav>
                                        <p:tav tm="100000">
                                          <p:val>
                                            <p:strVal val="#ppt_x"/>
                                          </p:val>
                                        </p:tav>
                                      </p:tavLst>
                                    </p:anim>
                                    <p:anim calcmode="lin" valueType="num">
                                      <p:cBhvr additive="base">
                                        <p:cTn id="23" dur="500" fill="hold"/>
                                        <p:tgtEl>
                                          <p:spTgt spid="68506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0" y="0"/>
            <a:ext cx="3048000" cy="2227263"/>
          </a:xfrm>
          <a:prstGeom prst="rect">
            <a:avLst/>
          </a:prstGeom>
          <a:solidFill>
            <a:schemeClr val="bg1"/>
          </a:solidFill>
          <a:ln w="9525">
            <a:noFill/>
            <a:miter lim="800000"/>
            <a:headEnd/>
            <a:tailEnd/>
          </a:ln>
        </p:spPr>
        <p:txBody>
          <a:bodyPr>
            <a:spAutoFit/>
          </a:bodyPr>
          <a:lstStyle/>
          <a:p>
            <a:pPr>
              <a:spcBef>
                <a:spcPct val="50000"/>
              </a:spcBef>
            </a:pPr>
            <a:r>
              <a:rPr lang="en-US" sz="2800" b="1">
                <a:latin typeface="Tahoma" pitchFamily="34" charset="0"/>
                <a:ea typeface="ＭＳ Ｐゴシック" pitchFamily="-97" charset="-128"/>
              </a:rPr>
              <a:t>Advanced Community Models: CCSM, CAM, NRCM, WRF</a:t>
            </a:r>
          </a:p>
        </p:txBody>
      </p:sp>
      <p:grpSp>
        <p:nvGrpSpPr>
          <p:cNvPr id="2" name="Group 3"/>
          <p:cNvGrpSpPr>
            <a:grpSpLocks/>
          </p:cNvGrpSpPr>
          <p:nvPr/>
        </p:nvGrpSpPr>
        <p:grpSpPr bwMode="auto">
          <a:xfrm>
            <a:off x="3352800" y="-4763"/>
            <a:ext cx="2743200" cy="2746376"/>
            <a:chOff x="2112" y="-3"/>
            <a:chExt cx="1728" cy="1730"/>
          </a:xfrm>
        </p:grpSpPr>
        <p:pic>
          <p:nvPicPr>
            <p:cNvPr id="32772" name="Picture 4" descr="fran_tarn"/>
            <p:cNvPicPr>
              <a:picLocks noChangeAspect="1" noChangeArrowheads="1"/>
            </p:cNvPicPr>
            <p:nvPr/>
          </p:nvPicPr>
          <p:blipFill>
            <a:blip r:embed="rId3" cstate="print"/>
            <a:srcRect l="10335" t="18074" r="50000" b="40813"/>
            <a:stretch>
              <a:fillRect/>
            </a:stretch>
          </p:blipFill>
          <p:spPr bwMode="auto">
            <a:xfrm>
              <a:off x="2112" y="0"/>
              <a:ext cx="1728" cy="1727"/>
            </a:xfrm>
            <a:prstGeom prst="rect">
              <a:avLst/>
            </a:prstGeom>
            <a:noFill/>
            <a:ln w="3175">
              <a:solidFill>
                <a:srgbClr val="000000"/>
              </a:solidFill>
              <a:miter lim="800000"/>
              <a:headEnd/>
              <a:tailEnd/>
            </a:ln>
          </p:spPr>
        </p:pic>
        <p:sp>
          <p:nvSpPr>
            <p:cNvPr id="32773" name="Text Box 5"/>
            <p:cNvSpPr txBox="1">
              <a:spLocks noChangeArrowheads="1"/>
            </p:cNvSpPr>
            <p:nvPr/>
          </p:nvSpPr>
          <p:spPr bwMode="auto">
            <a:xfrm>
              <a:off x="2150" y="-3"/>
              <a:ext cx="1043" cy="288"/>
            </a:xfrm>
            <a:prstGeom prst="rect">
              <a:avLst/>
            </a:prstGeom>
            <a:noFill/>
            <a:ln w="9525">
              <a:noFill/>
              <a:miter lim="800000"/>
              <a:headEnd/>
              <a:tailEnd/>
            </a:ln>
          </p:spPr>
          <p:txBody>
            <a:bodyPr wrap="none">
              <a:spAutoFit/>
            </a:bodyPr>
            <a:lstStyle/>
            <a:p>
              <a:pPr eaLnBrk="0" hangingPunct="0"/>
              <a:r>
                <a:rPr lang="en-US" sz="2400" b="1">
                  <a:latin typeface="Times" pitchFamily="-97" charset="0"/>
                  <a:ea typeface="ＭＳ Ｐゴシック" pitchFamily="-97" charset="-128"/>
                </a:rPr>
                <a:t>Hurricanes</a:t>
              </a:r>
            </a:p>
          </p:txBody>
        </p:sp>
      </p:grpSp>
      <p:grpSp>
        <p:nvGrpSpPr>
          <p:cNvPr id="3" name="Group 6"/>
          <p:cNvGrpSpPr>
            <a:grpSpLocks/>
          </p:cNvGrpSpPr>
          <p:nvPr/>
        </p:nvGrpSpPr>
        <p:grpSpPr bwMode="auto">
          <a:xfrm>
            <a:off x="6219825" y="0"/>
            <a:ext cx="2924175" cy="5029200"/>
            <a:chOff x="3918" y="0"/>
            <a:chExt cx="1842" cy="3168"/>
          </a:xfrm>
        </p:grpSpPr>
        <p:pic>
          <p:nvPicPr>
            <p:cNvPr id="32775" name="Picture 7" descr="barth_chemistry2"/>
            <p:cNvPicPr>
              <a:picLocks noChangeAspect="1" noChangeArrowheads="1"/>
            </p:cNvPicPr>
            <p:nvPr/>
          </p:nvPicPr>
          <p:blipFill>
            <a:blip r:embed="rId4" cstate="print"/>
            <a:srcRect b="4233"/>
            <a:stretch>
              <a:fillRect/>
            </a:stretch>
          </p:blipFill>
          <p:spPr bwMode="auto">
            <a:xfrm>
              <a:off x="3918" y="0"/>
              <a:ext cx="1842" cy="3168"/>
            </a:xfrm>
            <a:prstGeom prst="rect">
              <a:avLst/>
            </a:prstGeom>
            <a:noFill/>
            <a:ln w="9525">
              <a:noFill/>
              <a:miter lim="800000"/>
              <a:headEnd/>
              <a:tailEnd/>
            </a:ln>
          </p:spPr>
        </p:pic>
        <p:sp>
          <p:nvSpPr>
            <p:cNvPr id="32776" name="Text Box 8"/>
            <p:cNvSpPr txBox="1">
              <a:spLocks noChangeArrowheads="1"/>
            </p:cNvSpPr>
            <p:nvPr/>
          </p:nvSpPr>
          <p:spPr bwMode="auto">
            <a:xfrm>
              <a:off x="4022" y="1368"/>
              <a:ext cx="980" cy="288"/>
            </a:xfrm>
            <a:prstGeom prst="rect">
              <a:avLst/>
            </a:prstGeom>
            <a:noFill/>
            <a:ln w="9525">
              <a:noFill/>
              <a:miter lim="800000"/>
              <a:headEnd/>
              <a:tailEnd/>
            </a:ln>
          </p:spPr>
          <p:txBody>
            <a:bodyPr wrap="none">
              <a:spAutoFit/>
            </a:bodyPr>
            <a:lstStyle/>
            <a:p>
              <a:pPr eaLnBrk="0" hangingPunct="0"/>
              <a:r>
                <a:rPr lang="en-US" sz="2400" b="1">
                  <a:latin typeface="Times" pitchFamily="-97" charset="0"/>
                  <a:ea typeface="ＭＳ Ｐゴシック" pitchFamily="-97" charset="-128"/>
                </a:rPr>
                <a:t>Chemistry</a:t>
              </a:r>
            </a:p>
          </p:txBody>
        </p:sp>
      </p:grpSp>
      <p:grpSp>
        <p:nvGrpSpPr>
          <p:cNvPr id="4" name="Group 9"/>
          <p:cNvGrpSpPr>
            <a:grpSpLocks/>
          </p:cNvGrpSpPr>
          <p:nvPr/>
        </p:nvGrpSpPr>
        <p:grpSpPr bwMode="auto">
          <a:xfrm>
            <a:off x="-76200" y="2286000"/>
            <a:ext cx="9601200" cy="2286000"/>
            <a:chOff x="0" y="1440"/>
            <a:chExt cx="6048" cy="1440"/>
          </a:xfrm>
        </p:grpSpPr>
        <p:pic>
          <p:nvPicPr>
            <p:cNvPr id="32778" name="Picture 10"/>
            <p:cNvPicPr>
              <a:picLocks noChangeAspect="1" noChangeArrowheads="1"/>
            </p:cNvPicPr>
            <p:nvPr/>
          </p:nvPicPr>
          <p:blipFill>
            <a:blip r:embed="rId5" cstate="print"/>
            <a:srcRect t="13234" b="25490"/>
            <a:stretch>
              <a:fillRect/>
            </a:stretch>
          </p:blipFill>
          <p:spPr bwMode="auto">
            <a:xfrm>
              <a:off x="0" y="1440"/>
              <a:ext cx="6048" cy="1440"/>
            </a:xfrm>
            <a:prstGeom prst="rect">
              <a:avLst/>
            </a:prstGeom>
            <a:noFill/>
            <a:ln w="9525">
              <a:noFill/>
              <a:miter lim="800000"/>
              <a:headEnd/>
              <a:tailEnd/>
            </a:ln>
          </p:spPr>
        </p:pic>
        <p:sp>
          <p:nvSpPr>
            <p:cNvPr id="32779" name="Text Box 11"/>
            <p:cNvSpPr txBox="1">
              <a:spLocks noChangeArrowheads="1"/>
            </p:cNvSpPr>
            <p:nvPr/>
          </p:nvSpPr>
          <p:spPr bwMode="auto">
            <a:xfrm>
              <a:off x="278" y="1600"/>
              <a:ext cx="1539" cy="288"/>
            </a:xfrm>
            <a:prstGeom prst="rect">
              <a:avLst/>
            </a:prstGeom>
            <a:solidFill>
              <a:schemeClr val="bg1"/>
            </a:solidFill>
            <a:ln w="9525">
              <a:noFill/>
              <a:miter lim="800000"/>
              <a:headEnd/>
              <a:tailEnd/>
            </a:ln>
          </p:spPr>
          <p:txBody>
            <a:bodyPr wrap="none">
              <a:spAutoFit/>
            </a:bodyPr>
            <a:lstStyle/>
            <a:p>
              <a:pPr eaLnBrk="0" hangingPunct="0"/>
              <a:r>
                <a:rPr lang="en-US" sz="2400" b="1">
                  <a:latin typeface="Times" pitchFamily="-97" charset="0"/>
                  <a:ea typeface="ＭＳ Ｐゴシック" pitchFamily="-97" charset="-128"/>
                </a:rPr>
                <a:t>Regional Climate</a:t>
              </a:r>
            </a:p>
          </p:txBody>
        </p:sp>
      </p:grpSp>
      <p:grpSp>
        <p:nvGrpSpPr>
          <p:cNvPr id="5" name="Group 12"/>
          <p:cNvGrpSpPr>
            <a:grpSpLocks/>
          </p:cNvGrpSpPr>
          <p:nvPr/>
        </p:nvGrpSpPr>
        <p:grpSpPr bwMode="auto">
          <a:xfrm>
            <a:off x="2971800" y="3581400"/>
            <a:ext cx="6248400" cy="3276600"/>
            <a:chOff x="1872" y="2160"/>
            <a:chExt cx="3936" cy="2064"/>
          </a:xfrm>
        </p:grpSpPr>
        <p:grpSp>
          <p:nvGrpSpPr>
            <p:cNvPr id="32781" name="Group 13"/>
            <p:cNvGrpSpPr>
              <a:grpSpLocks/>
            </p:cNvGrpSpPr>
            <p:nvPr/>
          </p:nvGrpSpPr>
          <p:grpSpPr bwMode="auto">
            <a:xfrm>
              <a:off x="1872" y="2160"/>
              <a:ext cx="3936" cy="2064"/>
              <a:chOff x="378" y="687"/>
              <a:chExt cx="3797" cy="2007"/>
            </a:xfrm>
          </p:grpSpPr>
          <p:pic>
            <p:nvPicPr>
              <p:cNvPr id="32782" name="Picture 14"/>
              <p:cNvPicPr>
                <a:picLocks noChangeAspect="1" noChangeArrowheads="1"/>
              </p:cNvPicPr>
              <p:nvPr/>
            </p:nvPicPr>
            <p:blipFill>
              <a:blip r:embed="rId6" cstate="print"/>
              <a:srcRect/>
              <a:stretch>
                <a:fillRect/>
              </a:stretch>
            </p:blipFill>
            <p:spPr bwMode="auto">
              <a:xfrm>
                <a:off x="378" y="690"/>
                <a:ext cx="3797" cy="2004"/>
              </a:xfrm>
              <a:prstGeom prst="rect">
                <a:avLst/>
              </a:prstGeom>
              <a:noFill/>
              <a:ln w="9525">
                <a:noFill/>
                <a:miter lim="800000"/>
                <a:headEnd/>
                <a:tailEnd/>
              </a:ln>
            </p:spPr>
          </p:pic>
          <p:sp>
            <p:nvSpPr>
              <p:cNvPr id="32783" name="Line 15"/>
              <p:cNvSpPr>
                <a:spLocks noChangeShapeType="1"/>
              </p:cNvSpPr>
              <p:nvPr/>
            </p:nvSpPr>
            <p:spPr bwMode="auto">
              <a:xfrm>
                <a:off x="3198" y="1134"/>
                <a:ext cx="0" cy="408"/>
              </a:xfrm>
              <a:prstGeom prst="line">
                <a:avLst/>
              </a:prstGeom>
              <a:noFill/>
              <a:ln w="28575">
                <a:solidFill>
                  <a:schemeClr val="tx1"/>
                </a:solidFill>
                <a:round/>
                <a:headEnd/>
                <a:tailEnd type="triangle" w="med" len="med"/>
              </a:ln>
            </p:spPr>
            <p:txBody>
              <a:bodyPr>
                <a:spAutoFit/>
              </a:bodyPr>
              <a:lstStyle/>
              <a:p>
                <a:endParaRPr lang="en-US"/>
              </a:p>
            </p:txBody>
          </p:sp>
          <p:sp>
            <p:nvSpPr>
              <p:cNvPr id="32784" name="Text Box 16"/>
              <p:cNvSpPr txBox="1">
                <a:spLocks noChangeArrowheads="1"/>
              </p:cNvSpPr>
              <p:nvPr/>
            </p:nvSpPr>
            <p:spPr bwMode="auto">
              <a:xfrm>
                <a:off x="3014" y="991"/>
                <a:ext cx="328" cy="187"/>
              </a:xfrm>
              <a:prstGeom prst="rect">
                <a:avLst/>
              </a:prstGeom>
              <a:noFill/>
              <a:ln w="28575">
                <a:noFill/>
                <a:miter lim="800000"/>
                <a:headEnd/>
                <a:tailEnd/>
              </a:ln>
            </p:spPr>
            <p:txBody>
              <a:bodyPr wrap="none">
                <a:spAutoFit/>
              </a:bodyPr>
              <a:lstStyle/>
              <a:p>
                <a:pPr eaLnBrk="0" hangingPunct="0"/>
                <a:r>
                  <a:rPr lang="en-US" sz="1400" b="1">
                    <a:solidFill>
                      <a:schemeClr val="accent2"/>
                    </a:solidFill>
                    <a:latin typeface="Times New Roman" pitchFamily="18" charset="0"/>
                    <a:ea typeface="ＭＳ Ｐゴシック" pitchFamily="-97" charset="-128"/>
                  </a:rPr>
                  <a:t>1970</a:t>
                </a:r>
              </a:p>
            </p:txBody>
          </p:sp>
          <p:sp>
            <p:nvSpPr>
              <p:cNvPr id="32785" name="Text Box 17"/>
              <p:cNvSpPr txBox="1">
                <a:spLocks noChangeArrowheads="1"/>
              </p:cNvSpPr>
              <p:nvPr/>
            </p:nvSpPr>
            <p:spPr bwMode="auto">
              <a:xfrm>
                <a:off x="1604" y="2121"/>
                <a:ext cx="1333" cy="243"/>
              </a:xfrm>
              <a:prstGeom prst="rect">
                <a:avLst/>
              </a:prstGeom>
              <a:noFill/>
              <a:ln w="28575">
                <a:noFill/>
                <a:miter lim="800000"/>
                <a:headEnd/>
                <a:tailEnd/>
              </a:ln>
            </p:spPr>
            <p:txBody>
              <a:bodyPr wrap="none">
                <a:spAutoFit/>
              </a:bodyPr>
              <a:lstStyle/>
              <a:p>
                <a:pPr eaLnBrk="0" hangingPunct="0"/>
                <a:r>
                  <a:rPr lang="en-US" sz="2000" b="1">
                    <a:solidFill>
                      <a:schemeClr val="accent2"/>
                    </a:solidFill>
                    <a:latin typeface="Times New Roman" pitchFamily="18" charset="0"/>
                    <a:ea typeface="ＭＳ Ｐゴシック" pitchFamily="-97" charset="-128"/>
                  </a:rPr>
                  <a:t>“Natural” Forcing</a:t>
                </a:r>
              </a:p>
            </p:txBody>
          </p:sp>
          <p:sp>
            <p:nvSpPr>
              <p:cNvPr id="32786" name="Text Box 18"/>
              <p:cNvSpPr txBox="1">
                <a:spLocks noChangeArrowheads="1"/>
              </p:cNvSpPr>
              <p:nvPr/>
            </p:nvSpPr>
            <p:spPr bwMode="auto">
              <a:xfrm>
                <a:off x="2335" y="687"/>
                <a:ext cx="1324" cy="243"/>
              </a:xfrm>
              <a:prstGeom prst="rect">
                <a:avLst/>
              </a:prstGeom>
              <a:noFill/>
              <a:ln w="28575">
                <a:noFill/>
                <a:miter lim="800000"/>
                <a:headEnd/>
                <a:tailEnd/>
              </a:ln>
            </p:spPr>
            <p:txBody>
              <a:bodyPr wrap="none">
                <a:spAutoFit/>
              </a:bodyPr>
              <a:lstStyle/>
              <a:p>
                <a:pPr eaLnBrk="0" hangingPunct="0"/>
                <a:r>
                  <a:rPr lang="en-US" sz="2000" b="1">
                    <a:solidFill>
                      <a:schemeClr val="accent2"/>
                    </a:solidFill>
                    <a:latin typeface="Times New Roman" pitchFamily="18" charset="0"/>
                    <a:ea typeface="ＭＳ Ｐゴシック" pitchFamily="-97" charset="-128"/>
                  </a:rPr>
                  <a:t>Greenhouse Gases</a:t>
                </a:r>
              </a:p>
            </p:txBody>
          </p:sp>
          <p:sp>
            <p:nvSpPr>
              <p:cNvPr id="32787" name="Line 19"/>
              <p:cNvSpPr>
                <a:spLocks noChangeShapeType="1"/>
              </p:cNvSpPr>
              <p:nvPr/>
            </p:nvSpPr>
            <p:spPr bwMode="auto">
              <a:xfrm flipV="1">
                <a:off x="2964" y="2034"/>
                <a:ext cx="588" cy="246"/>
              </a:xfrm>
              <a:prstGeom prst="line">
                <a:avLst/>
              </a:prstGeom>
              <a:noFill/>
              <a:ln w="28575">
                <a:solidFill>
                  <a:schemeClr val="tx1"/>
                </a:solidFill>
                <a:round/>
                <a:headEnd/>
                <a:tailEnd type="triangle" w="med" len="med"/>
              </a:ln>
            </p:spPr>
            <p:txBody>
              <a:bodyPr>
                <a:spAutoFit/>
              </a:bodyPr>
              <a:lstStyle/>
              <a:p>
                <a:endParaRPr lang="en-US"/>
              </a:p>
            </p:txBody>
          </p:sp>
        </p:grpSp>
        <p:sp>
          <p:nvSpPr>
            <p:cNvPr id="32788" name="Text Box 20"/>
            <p:cNvSpPr txBox="1">
              <a:spLocks noChangeArrowheads="1"/>
            </p:cNvSpPr>
            <p:nvPr/>
          </p:nvSpPr>
          <p:spPr bwMode="auto">
            <a:xfrm>
              <a:off x="2352" y="2733"/>
              <a:ext cx="1507" cy="288"/>
            </a:xfrm>
            <a:prstGeom prst="rect">
              <a:avLst/>
            </a:prstGeom>
            <a:noFill/>
            <a:ln w="9525">
              <a:noFill/>
              <a:miter lim="800000"/>
              <a:headEnd/>
              <a:tailEnd/>
            </a:ln>
          </p:spPr>
          <p:txBody>
            <a:bodyPr wrap="none">
              <a:spAutoFit/>
            </a:bodyPr>
            <a:lstStyle/>
            <a:p>
              <a:pPr eaLnBrk="0" hangingPunct="0"/>
              <a:r>
                <a:rPr lang="en-US" sz="2400" b="1">
                  <a:latin typeface="Times" pitchFamily="-97" charset="0"/>
                  <a:ea typeface="ＭＳ Ｐゴシック" pitchFamily="-97" charset="-128"/>
                </a:rPr>
                <a:t>Global Warming</a:t>
              </a:r>
            </a:p>
          </p:txBody>
        </p:sp>
      </p:grpSp>
      <p:grpSp>
        <p:nvGrpSpPr>
          <p:cNvPr id="7" name="Group 25"/>
          <p:cNvGrpSpPr>
            <a:grpSpLocks/>
          </p:cNvGrpSpPr>
          <p:nvPr/>
        </p:nvGrpSpPr>
        <p:grpSpPr bwMode="auto">
          <a:xfrm>
            <a:off x="-76200" y="4562475"/>
            <a:ext cx="2965450" cy="2305050"/>
            <a:chOff x="0" y="4562764"/>
            <a:chExt cx="2964910" cy="2304472"/>
          </a:xfrm>
        </p:grpSpPr>
        <p:pic>
          <p:nvPicPr>
            <p:cNvPr id="32790" name="Picture 3" descr="sig_u"/>
            <p:cNvPicPr>
              <a:picLocks noChangeAspect="1" noChangeArrowheads="1"/>
            </p:cNvPicPr>
            <p:nvPr/>
          </p:nvPicPr>
          <p:blipFill>
            <a:blip r:embed="rId7" cstate="print"/>
            <a:srcRect l="28085" t="13454" r="24464" b="20081"/>
            <a:stretch>
              <a:fillRect/>
            </a:stretch>
          </p:blipFill>
          <p:spPr bwMode="auto">
            <a:xfrm>
              <a:off x="0" y="4562764"/>
              <a:ext cx="2964910" cy="2304472"/>
            </a:xfrm>
            <a:prstGeom prst="rect">
              <a:avLst/>
            </a:prstGeom>
            <a:noFill/>
            <a:ln w="9525">
              <a:noFill/>
              <a:miter lim="800000"/>
              <a:headEnd/>
              <a:tailEnd/>
            </a:ln>
          </p:spPr>
        </p:pic>
        <p:sp>
          <p:nvSpPr>
            <p:cNvPr id="32791" name="TextBox 24"/>
            <p:cNvSpPr txBox="1">
              <a:spLocks noChangeArrowheads="1"/>
            </p:cNvSpPr>
            <p:nvPr/>
          </p:nvSpPr>
          <p:spPr bwMode="auto">
            <a:xfrm>
              <a:off x="0" y="4599267"/>
              <a:ext cx="2342723" cy="457086"/>
            </a:xfrm>
            <a:prstGeom prst="rect">
              <a:avLst/>
            </a:prstGeom>
            <a:noFill/>
            <a:ln w="9525">
              <a:noFill/>
              <a:miter lim="800000"/>
              <a:headEnd/>
              <a:tailEnd/>
            </a:ln>
          </p:spPr>
          <p:txBody>
            <a:bodyPr wrap="none">
              <a:spAutoFit/>
            </a:bodyPr>
            <a:lstStyle/>
            <a:p>
              <a:r>
                <a:rPr lang="en-US" sz="2400" b="1">
                  <a:latin typeface="Times New Roman" pitchFamily="18" charset="0"/>
                  <a:ea typeface="ＭＳ Ｐゴシック" pitchFamily="-97" charset="-128"/>
                </a:rPr>
                <a:t>Boundary Layer</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slide(fromBottom)">
                                      <p:cBhvr>
                                        <p:cTn id="17" dur="500"/>
                                        <p:tgtEl>
                                          <p:spTgt spid="4"/>
                                        </p:tgtEl>
                                      </p:cBhvr>
                                    </p:animEffect>
                                  </p:childTnLst>
                                </p:cTn>
                              </p:par>
                            </p:childTnLst>
                          </p:cTn>
                        </p:par>
                        <p:par>
                          <p:cTn id="18" fill="hold">
                            <p:stCondLst>
                              <p:cond delay="1500"/>
                            </p:stCondLst>
                            <p:childTnLst>
                              <p:par>
                                <p:cTn id="19" presetID="2" presetClass="entr" presetSubtype="12"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12" presetClass="entr" presetSubtype="4"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slide(fromBottom)">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p:txBody>
          <a:bodyPr/>
          <a:lstStyle/>
          <a:p>
            <a:r>
              <a:rPr lang="en-US"/>
              <a:t>NCAR Mesa Laboratory</a:t>
            </a:r>
          </a:p>
        </p:txBody>
      </p:sp>
      <p:pic>
        <p:nvPicPr>
          <p:cNvPr id="18435" name="Picture 4" descr="ML from RTD 01714"/>
          <p:cNvPicPr>
            <a:picLocks noChangeAspect="1" noChangeArrowheads="1"/>
          </p:cNvPicPr>
          <p:nvPr/>
        </p:nvPicPr>
        <p:blipFill>
          <a:blip r:embed="rId3" cstate="print"/>
          <a:srcRect/>
          <a:stretch>
            <a:fillRect/>
          </a:stretch>
        </p:blipFill>
        <p:spPr bwMode="auto">
          <a:xfrm>
            <a:off x="1143000" y="1524000"/>
            <a:ext cx="6681788" cy="4452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p:txBody>
          <a:bodyPr/>
          <a:lstStyle/>
          <a:p>
            <a:r>
              <a:rPr lang="en-US"/>
              <a:t>NCAR Mesa Laboratory</a:t>
            </a:r>
          </a:p>
        </p:txBody>
      </p:sp>
      <p:pic>
        <p:nvPicPr>
          <p:cNvPr id="18435" name="Picture 4" descr="ML from RTD 01714"/>
          <p:cNvPicPr>
            <a:picLocks noChangeAspect="1" noChangeArrowheads="1"/>
          </p:cNvPicPr>
          <p:nvPr/>
        </p:nvPicPr>
        <p:blipFill>
          <a:blip r:embed="rId3" cstate="print"/>
          <a:srcRect/>
          <a:stretch>
            <a:fillRect/>
          </a:stretch>
        </p:blipFill>
        <p:spPr bwMode="auto">
          <a:xfrm>
            <a:off x="0" y="1219200"/>
            <a:ext cx="4116265" cy="2743200"/>
          </a:xfrm>
          <a:prstGeom prst="rect">
            <a:avLst/>
          </a:prstGeom>
          <a:noFill/>
          <a:ln w="9525">
            <a:noFill/>
            <a:miter lim="800000"/>
            <a:headEnd/>
            <a:tailEnd/>
          </a:ln>
        </p:spPr>
      </p:pic>
      <p:sp>
        <p:nvSpPr>
          <p:cNvPr id="4" name="TextBox 3"/>
          <p:cNvSpPr txBox="1"/>
          <p:nvPr/>
        </p:nvSpPr>
        <p:spPr>
          <a:xfrm>
            <a:off x="4267200" y="1524000"/>
            <a:ext cx="4876800" cy="3785652"/>
          </a:xfrm>
          <a:prstGeom prst="rect">
            <a:avLst/>
          </a:prstGeom>
          <a:noFill/>
        </p:spPr>
        <p:txBody>
          <a:bodyPr wrap="square" rtlCol="0">
            <a:spAutoFit/>
          </a:bodyPr>
          <a:lstStyle/>
          <a:p>
            <a:r>
              <a:rPr lang="en-US" sz="2400" b="1" dirty="0" smtClean="0"/>
              <a:t>Offices of: </a:t>
            </a:r>
            <a:r>
              <a:rPr lang="en-US" sz="2400" dirty="0" smtClean="0"/>
              <a:t>Kyle Ham (ML 135), Roger </a:t>
            </a:r>
            <a:r>
              <a:rPr lang="en-US" sz="2400" dirty="0" err="1" smtClean="0"/>
              <a:t>Wakimoto</a:t>
            </a:r>
            <a:r>
              <a:rPr lang="en-US" sz="2400" dirty="0" smtClean="0"/>
              <a:t>, Rick </a:t>
            </a:r>
            <a:r>
              <a:rPr lang="en-US" sz="2400" dirty="0" err="1" smtClean="0"/>
              <a:t>Anthes</a:t>
            </a:r>
            <a:endParaRPr lang="en-US" sz="2400" dirty="0" smtClean="0"/>
          </a:p>
          <a:p>
            <a:r>
              <a:rPr lang="en-US" sz="2400" b="1" dirty="0" smtClean="0"/>
              <a:t>Scientific home for: </a:t>
            </a:r>
            <a:r>
              <a:rPr lang="en-US" sz="2400" dirty="0" smtClean="0"/>
              <a:t>CGD and CISL mostly </a:t>
            </a:r>
          </a:p>
          <a:p>
            <a:r>
              <a:rPr lang="en-US" sz="2400" b="1" dirty="0" smtClean="0"/>
              <a:t>Important Rooms for us: </a:t>
            </a:r>
            <a:r>
              <a:rPr lang="en-US" sz="2400" dirty="0" smtClean="0"/>
              <a:t>Damon Room and Chapman Room (both on second floor)</a:t>
            </a:r>
          </a:p>
          <a:p>
            <a:r>
              <a:rPr lang="en-US" sz="2400" b="1" dirty="0" smtClean="0"/>
              <a:t>Open to the public almost every day of the year.  Free access to museum and trails.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p:txBody>
          <a:bodyPr/>
          <a:lstStyle/>
          <a:p>
            <a:r>
              <a:rPr lang="en-US"/>
              <a:t>Foothills Campus</a:t>
            </a:r>
          </a:p>
        </p:txBody>
      </p:sp>
      <p:pic>
        <p:nvPicPr>
          <p:cNvPr id="12292" name="Picture 4" descr="FL also"/>
          <p:cNvPicPr>
            <a:picLocks noChangeAspect="1" noChangeArrowheads="1"/>
          </p:cNvPicPr>
          <p:nvPr/>
        </p:nvPicPr>
        <p:blipFill>
          <a:blip r:embed="rId3" cstate="print"/>
          <a:srcRect/>
          <a:stretch>
            <a:fillRect/>
          </a:stretch>
        </p:blipFill>
        <p:spPr bwMode="auto">
          <a:xfrm>
            <a:off x="1295400" y="1447800"/>
            <a:ext cx="6630988" cy="4573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p:txBody>
          <a:bodyPr/>
          <a:lstStyle/>
          <a:p>
            <a:r>
              <a:rPr lang="en-US"/>
              <a:t>Foothills Campus</a:t>
            </a:r>
          </a:p>
        </p:txBody>
      </p:sp>
      <p:pic>
        <p:nvPicPr>
          <p:cNvPr id="12292" name="Picture 4" descr="FL also"/>
          <p:cNvPicPr>
            <a:picLocks noChangeAspect="1" noChangeArrowheads="1"/>
          </p:cNvPicPr>
          <p:nvPr/>
        </p:nvPicPr>
        <p:blipFill>
          <a:blip r:embed="rId3" cstate="print"/>
          <a:srcRect/>
          <a:stretch>
            <a:fillRect/>
          </a:stretch>
        </p:blipFill>
        <p:spPr bwMode="auto">
          <a:xfrm>
            <a:off x="304800" y="1143000"/>
            <a:ext cx="3977206" cy="2743200"/>
          </a:xfrm>
          <a:prstGeom prst="rect">
            <a:avLst/>
          </a:prstGeom>
          <a:noFill/>
          <a:ln w="9525">
            <a:noFill/>
            <a:miter lim="800000"/>
            <a:headEnd/>
            <a:tailEnd/>
          </a:ln>
        </p:spPr>
      </p:pic>
      <p:sp>
        <p:nvSpPr>
          <p:cNvPr id="4" name="TextBox 3"/>
          <p:cNvSpPr txBox="1"/>
          <p:nvPr/>
        </p:nvSpPr>
        <p:spPr>
          <a:xfrm>
            <a:off x="4267200" y="1524000"/>
            <a:ext cx="4876800" cy="3416320"/>
          </a:xfrm>
          <a:prstGeom prst="rect">
            <a:avLst/>
          </a:prstGeom>
          <a:noFill/>
        </p:spPr>
        <p:txBody>
          <a:bodyPr wrap="square" rtlCol="0">
            <a:spAutoFit/>
          </a:bodyPr>
          <a:lstStyle/>
          <a:p>
            <a:r>
              <a:rPr lang="en-US" sz="2400" b="1" dirty="0" smtClean="0"/>
              <a:t>FL0: </a:t>
            </a:r>
            <a:r>
              <a:rPr lang="en-US" sz="2400" dirty="0" smtClean="0"/>
              <a:t>Chemistry</a:t>
            </a:r>
          </a:p>
          <a:p>
            <a:r>
              <a:rPr lang="en-US" sz="2400" b="1" dirty="0" smtClean="0"/>
              <a:t>FL1: </a:t>
            </a:r>
            <a:r>
              <a:rPr lang="en-US" sz="2400" dirty="0" smtClean="0"/>
              <a:t>EOL and RAL</a:t>
            </a:r>
          </a:p>
          <a:p>
            <a:r>
              <a:rPr lang="en-US" sz="2400" b="1" dirty="0" smtClean="0"/>
              <a:t>FL2: </a:t>
            </a:r>
            <a:r>
              <a:rPr lang="en-US" sz="2400" dirty="0" smtClean="0"/>
              <a:t>Rebecca and Raj’s Office, Main Entrance and Lobby, Cafeteria</a:t>
            </a:r>
          </a:p>
          <a:p>
            <a:r>
              <a:rPr lang="en-US" sz="2400" b="1" dirty="0" smtClean="0"/>
              <a:t>FL3: </a:t>
            </a:r>
            <a:r>
              <a:rPr lang="en-US" sz="2400" dirty="0" smtClean="0"/>
              <a:t>MMM and others</a:t>
            </a:r>
          </a:p>
          <a:p>
            <a:r>
              <a:rPr lang="en-US" sz="2400" b="1" dirty="0" smtClean="0"/>
              <a:t>FL4: </a:t>
            </a:r>
            <a:r>
              <a:rPr lang="en-US" sz="2400" dirty="0" smtClean="0"/>
              <a:t>UCP, Communications, and others. Separate from other 4 buildings.</a:t>
            </a: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p:txBody>
          <a:bodyPr/>
          <a:lstStyle/>
          <a:p>
            <a:r>
              <a:rPr lang="en-US"/>
              <a:t>Center Green</a:t>
            </a:r>
          </a:p>
        </p:txBody>
      </p:sp>
      <p:pic>
        <p:nvPicPr>
          <p:cNvPr id="14340" name="Picture 4" descr="center green"/>
          <p:cNvPicPr>
            <a:picLocks noChangeAspect="1" noChangeArrowheads="1"/>
          </p:cNvPicPr>
          <p:nvPr/>
        </p:nvPicPr>
        <p:blipFill>
          <a:blip r:embed="rId3" cstate="print"/>
          <a:srcRect/>
          <a:stretch>
            <a:fillRect/>
          </a:stretch>
        </p:blipFill>
        <p:spPr bwMode="auto">
          <a:xfrm>
            <a:off x="1447800" y="1600200"/>
            <a:ext cx="6097588" cy="4573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Faces and names to know</a:t>
            </a:r>
            <a:endParaRPr lang="en-US" dirty="0"/>
          </a:p>
        </p:txBody>
      </p:sp>
      <p:pic>
        <p:nvPicPr>
          <p:cNvPr id="4" name="Content Placeholder 3" descr="wakimoto.jpg"/>
          <p:cNvPicPr>
            <a:picLocks noGrp="1" noChangeAspect="1"/>
          </p:cNvPicPr>
          <p:nvPr>
            <p:ph idx="1"/>
          </p:nvPr>
        </p:nvPicPr>
        <p:blipFill>
          <a:blip r:embed="rId3" cstate="print"/>
          <a:stretch>
            <a:fillRect/>
          </a:stretch>
        </p:blipFill>
        <p:spPr>
          <a:xfrm>
            <a:off x="1524000" y="1447800"/>
            <a:ext cx="2379545" cy="3383280"/>
          </a:xfrm>
        </p:spPr>
      </p:pic>
      <p:pic>
        <p:nvPicPr>
          <p:cNvPr id="5" name="Picture 4" descr="anthes.jpg"/>
          <p:cNvPicPr>
            <a:picLocks noChangeAspect="1"/>
          </p:cNvPicPr>
          <p:nvPr/>
        </p:nvPicPr>
        <p:blipFill>
          <a:blip r:embed="rId4" cstate="print"/>
          <a:stretch>
            <a:fillRect/>
          </a:stretch>
        </p:blipFill>
        <p:spPr>
          <a:xfrm>
            <a:off x="5562600" y="1676400"/>
            <a:ext cx="2413000" cy="2514600"/>
          </a:xfrm>
          <a:prstGeom prst="rect">
            <a:avLst/>
          </a:prstGeom>
        </p:spPr>
      </p:pic>
      <p:sp>
        <p:nvSpPr>
          <p:cNvPr id="6" name="TextBox 5"/>
          <p:cNvSpPr txBox="1"/>
          <p:nvPr/>
        </p:nvSpPr>
        <p:spPr>
          <a:xfrm>
            <a:off x="1219200" y="5029200"/>
            <a:ext cx="2945486" cy="830997"/>
          </a:xfrm>
          <a:prstGeom prst="rect">
            <a:avLst/>
          </a:prstGeom>
          <a:noFill/>
        </p:spPr>
        <p:txBody>
          <a:bodyPr wrap="none" rtlCol="0">
            <a:spAutoFit/>
          </a:bodyPr>
          <a:lstStyle/>
          <a:p>
            <a:r>
              <a:rPr lang="en-US" sz="2400" dirty="0" smtClean="0"/>
              <a:t>Dr. Roger </a:t>
            </a:r>
            <a:r>
              <a:rPr lang="en-US" sz="2400" dirty="0" err="1" smtClean="0"/>
              <a:t>Wakimoto</a:t>
            </a:r>
            <a:endParaRPr lang="en-US" sz="2400" dirty="0" smtClean="0"/>
          </a:p>
          <a:p>
            <a:r>
              <a:rPr lang="en-US" sz="2400" dirty="0" smtClean="0"/>
              <a:t>NCAR Director</a:t>
            </a:r>
            <a:endParaRPr lang="en-US" sz="2400" dirty="0"/>
          </a:p>
        </p:txBody>
      </p:sp>
      <p:sp>
        <p:nvSpPr>
          <p:cNvPr id="7" name="TextBox 6"/>
          <p:cNvSpPr txBox="1"/>
          <p:nvPr/>
        </p:nvSpPr>
        <p:spPr>
          <a:xfrm>
            <a:off x="5410200" y="4267200"/>
            <a:ext cx="2444900" cy="830997"/>
          </a:xfrm>
          <a:prstGeom prst="rect">
            <a:avLst/>
          </a:prstGeom>
          <a:noFill/>
        </p:spPr>
        <p:txBody>
          <a:bodyPr wrap="none" rtlCol="0">
            <a:spAutoFit/>
          </a:bodyPr>
          <a:lstStyle/>
          <a:p>
            <a:r>
              <a:rPr lang="en-US" sz="2400" dirty="0" smtClean="0"/>
              <a:t>Dr. Rick </a:t>
            </a:r>
            <a:r>
              <a:rPr lang="en-US" sz="2400" dirty="0" err="1" smtClean="0"/>
              <a:t>Anthes</a:t>
            </a:r>
            <a:endParaRPr lang="en-US" sz="2400" dirty="0" smtClean="0"/>
          </a:p>
          <a:p>
            <a:r>
              <a:rPr lang="en-US" sz="2400" dirty="0" smtClean="0"/>
              <a:t>UCAR President</a:t>
            </a:r>
            <a:endParaRPr lang="en-US"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p:txBody>
          <a:bodyPr/>
          <a:lstStyle/>
          <a:p>
            <a:r>
              <a:rPr lang="en-US"/>
              <a:t>Center Green</a:t>
            </a:r>
          </a:p>
        </p:txBody>
      </p:sp>
      <p:pic>
        <p:nvPicPr>
          <p:cNvPr id="14340" name="Picture 4" descr="center green"/>
          <p:cNvPicPr>
            <a:picLocks noChangeAspect="1" noChangeArrowheads="1"/>
          </p:cNvPicPr>
          <p:nvPr/>
        </p:nvPicPr>
        <p:blipFill>
          <a:blip r:embed="rId3" cstate="print"/>
          <a:srcRect/>
          <a:stretch>
            <a:fillRect/>
          </a:stretch>
        </p:blipFill>
        <p:spPr bwMode="auto">
          <a:xfrm>
            <a:off x="609600" y="1447800"/>
            <a:ext cx="3657285" cy="2743200"/>
          </a:xfrm>
          <a:prstGeom prst="rect">
            <a:avLst/>
          </a:prstGeom>
          <a:noFill/>
          <a:ln w="9525">
            <a:noFill/>
            <a:miter lim="800000"/>
            <a:headEnd/>
            <a:tailEnd/>
          </a:ln>
        </p:spPr>
      </p:pic>
      <p:sp>
        <p:nvSpPr>
          <p:cNvPr id="4" name="TextBox 3"/>
          <p:cNvSpPr txBox="1"/>
          <p:nvPr/>
        </p:nvSpPr>
        <p:spPr>
          <a:xfrm>
            <a:off x="4267200" y="1524000"/>
            <a:ext cx="4876800" cy="2677656"/>
          </a:xfrm>
          <a:prstGeom prst="rect">
            <a:avLst/>
          </a:prstGeom>
          <a:noFill/>
        </p:spPr>
        <p:txBody>
          <a:bodyPr wrap="square" rtlCol="0">
            <a:spAutoFit/>
          </a:bodyPr>
          <a:lstStyle/>
          <a:p>
            <a:r>
              <a:rPr lang="en-US" sz="2400" b="1" dirty="0" smtClean="0"/>
              <a:t>CG1: </a:t>
            </a:r>
            <a:r>
              <a:rPr lang="en-US" sz="2400" dirty="0" smtClean="0"/>
              <a:t>HAO, Main Lobby and Front Desk, UMC meeting is here. (pictured to left)</a:t>
            </a:r>
          </a:p>
          <a:p>
            <a:r>
              <a:rPr lang="en-US" sz="2400" b="1" dirty="0" smtClean="0"/>
              <a:t>CG2: </a:t>
            </a:r>
            <a:r>
              <a:rPr lang="en-US" sz="2400" dirty="0" smtClean="0"/>
              <a:t>CTTC (July 29 and Aug 4 workspace)</a:t>
            </a:r>
          </a:p>
          <a:p>
            <a:r>
              <a:rPr lang="en-US" sz="2400" b="1" dirty="0" smtClean="0"/>
              <a:t>CG4: </a:t>
            </a:r>
            <a:r>
              <a:rPr lang="en-US" sz="2400" dirty="0" smtClean="0"/>
              <a:t>HR, Where Orientation was, Nancy Wade’s office is here</a:t>
            </a:r>
            <a:endParaRPr lang="en-U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685800" y="304800"/>
            <a:ext cx="7772400" cy="1143000"/>
          </a:xfrm>
        </p:spPr>
        <p:txBody>
          <a:bodyPr/>
          <a:lstStyle/>
          <a:p>
            <a:r>
              <a:rPr lang="en-US"/>
              <a:t>Research Aviation Facility</a:t>
            </a:r>
          </a:p>
        </p:txBody>
      </p:sp>
      <p:pic>
        <p:nvPicPr>
          <p:cNvPr id="16388" name="Picture 4" descr="RAF"/>
          <p:cNvPicPr>
            <a:picLocks noChangeAspect="1" noChangeArrowheads="1"/>
          </p:cNvPicPr>
          <p:nvPr/>
        </p:nvPicPr>
        <p:blipFill>
          <a:blip r:embed="rId3" cstate="print"/>
          <a:srcRect/>
          <a:stretch>
            <a:fillRect/>
          </a:stretch>
        </p:blipFill>
        <p:spPr bwMode="auto">
          <a:xfrm>
            <a:off x="762000" y="1524000"/>
            <a:ext cx="7615238"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endParaRPr lang="en-US"/>
          </a:p>
        </p:txBody>
      </p:sp>
      <p:pic>
        <p:nvPicPr>
          <p:cNvPr id="41989" name="Picture 5"/>
          <p:cNvPicPr>
            <a:picLocks noChangeAspect="1" noChangeArrowheads="1"/>
          </p:cNvPicPr>
          <p:nvPr/>
        </p:nvPicPr>
        <p:blipFill>
          <a:blip r:embed="rId3" cstate="print"/>
          <a:srcRect l="1875" r="20023" b="22690"/>
          <a:stretch>
            <a:fillRect/>
          </a:stretch>
        </p:blipFill>
        <p:spPr bwMode="auto">
          <a:xfrm>
            <a:off x="152400" y="-76200"/>
            <a:ext cx="8948738" cy="70850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endParaRPr lang="en-US"/>
          </a:p>
        </p:txBody>
      </p:sp>
      <p:sp>
        <p:nvSpPr>
          <p:cNvPr id="44035" name="Rectangle 3"/>
          <p:cNvSpPr>
            <a:spLocks noGrp="1" noChangeArrowheads="1"/>
          </p:cNvSpPr>
          <p:nvPr>
            <p:ph type="body" idx="1"/>
          </p:nvPr>
        </p:nvSpPr>
        <p:spPr/>
        <p:txBody>
          <a:bodyPr/>
          <a:lstStyle/>
          <a:p>
            <a:endParaRPr lang="en-US"/>
          </a:p>
        </p:txBody>
      </p:sp>
      <p:pic>
        <p:nvPicPr>
          <p:cNvPr id="44037" name="Picture 5"/>
          <p:cNvPicPr>
            <a:picLocks noChangeAspect="1" noChangeArrowheads="1"/>
          </p:cNvPicPr>
          <p:nvPr/>
        </p:nvPicPr>
        <p:blipFill>
          <a:blip r:embed="rId3" cstate="print"/>
          <a:srcRect l="1875" r="24971" b="8626"/>
          <a:stretch>
            <a:fillRect/>
          </a:stretch>
        </p:blipFill>
        <p:spPr bwMode="auto">
          <a:xfrm>
            <a:off x="915988" y="-69850"/>
            <a:ext cx="7092950" cy="7088188"/>
          </a:xfrm>
          <a:prstGeom prst="rect">
            <a:avLst/>
          </a:prstGeom>
          <a:noFill/>
          <a:ln w="9525">
            <a:noFill/>
            <a:miter lim="800000"/>
            <a:headEnd/>
            <a:tailEnd/>
          </a:ln>
          <a:effectLst/>
        </p:spPr>
      </p:pic>
      <p:sp>
        <p:nvSpPr>
          <p:cNvPr id="44038" name="Text Box 6"/>
          <p:cNvSpPr txBox="1">
            <a:spLocks noChangeArrowheads="1"/>
          </p:cNvSpPr>
          <p:nvPr/>
        </p:nvSpPr>
        <p:spPr bwMode="auto">
          <a:xfrm>
            <a:off x="1143000" y="152400"/>
            <a:ext cx="6629400" cy="466725"/>
          </a:xfrm>
          <a:prstGeom prst="rect">
            <a:avLst/>
          </a:prstGeom>
          <a:solidFill>
            <a:srgbClr val="CCFFFF"/>
          </a:solidFill>
          <a:ln w="9525">
            <a:solidFill>
              <a:schemeClr val="tx2"/>
            </a:solidFill>
            <a:miter lim="800000"/>
            <a:headEnd/>
            <a:tailEnd/>
          </a:ln>
          <a:effectLst/>
        </p:spPr>
        <p:txBody>
          <a:bodyPr>
            <a:spAutoFit/>
          </a:bodyPr>
          <a:lstStyle/>
          <a:p>
            <a:pPr algn="ctr">
              <a:spcBef>
                <a:spcPct val="50000"/>
              </a:spcBef>
            </a:pPr>
            <a:r>
              <a:rPr lang="en-US" sz="2400"/>
              <a:t>www.ucar.edu/student_recruiting</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endParaRPr lang="en-US"/>
          </a:p>
        </p:txBody>
      </p:sp>
      <p:sp>
        <p:nvSpPr>
          <p:cNvPr id="58371" name="Rectangle 3"/>
          <p:cNvSpPr>
            <a:spLocks noGrp="1" noChangeArrowheads="1"/>
          </p:cNvSpPr>
          <p:nvPr>
            <p:ph type="body" idx="1"/>
          </p:nvPr>
        </p:nvSpPr>
        <p:spPr/>
        <p:txBody>
          <a:bodyPr/>
          <a:lstStyle/>
          <a:p>
            <a:endParaRPr lang="en-US"/>
          </a:p>
        </p:txBody>
      </p:sp>
      <p:pic>
        <p:nvPicPr>
          <p:cNvPr id="58373" name="Picture 5"/>
          <p:cNvPicPr>
            <a:picLocks noChangeAspect="1" noChangeArrowheads="1"/>
          </p:cNvPicPr>
          <p:nvPr/>
        </p:nvPicPr>
        <p:blipFill>
          <a:blip r:embed="rId3" cstate="print"/>
          <a:srcRect l="12500" t="10156" r="13750" b="25781"/>
          <a:stretch>
            <a:fillRect/>
          </a:stretch>
        </p:blipFill>
        <p:spPr bwMode="auto">
          <a:xfrm>
            <a:off x="0" y="-76200"/>
            <a:ext cx="8991600" cy="6248400"/>
          </a:xfrm>
          <a:prstGeom prst="rect">
            <a:avLst/>
          </a:prstGeom>
          <a:noFill/>
          <a:ln w="9525">
            <a:noFill/>
            <a:miter lim="800000"/>
            <a:headEnd/>
            <a:tailEnd/>
          </a:ln>
          <a:effectLst/>
        </p:spPr>
      </p:pic>
      <p:sp>
        <p:nvSpPr>
          <p:cNvPr id="58372" name="Rectangle 4"/>
          <p:cNvSpPr>
            <a:spLocks noChangeArrowheads="1"/>
          </p:cNvSpPr>
          <p:nvPr/>
        </p:nvSpPr>
        <p:spPr bwMode="auto">
          <a:xfrm>
            <a:off x="2286000" y="0"/>
            <a:ext cx="5132388" cy="588963"/>
          </a:xfrm>
          <a:prstGeom prst="rect">
            <a:avLst/>
          </a:prstGeom>
          <a:solidFill>
            <a:srgbClr val="CCFFFF"/>
          </a:solidFill>
          <a:ln w="9525">
            <a:solidFill>
              <a:schemeClr val="tx1"/>
            </a:solidFill>
            <a:miter lim="800000"/>
            <a:headEnd/>
            <a:tailEnd/>
          </a:ln>
          <a:effectLst/>
        </p:spPr>
        <p:txBody>
          <a:bodyPr wrap="none">
            <a:spAutoFit/>
          </a:bodyPr>
          <a:lstStyle/>
          <a:p>
            <a:r>
              <a:rPr lang="en-US" sz="3200"/>
              <a:t>http://www.meted.ucar.edu/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Supercomputing</a:t>
            </a:r>
          </a:p>
        </p:txBody>
      </p:sp>
      <p:pic>
        <p:nvPicPr>
          <p:cNvPr id="26629" name="Picture 5" descr="bfintross"/>
          <p:cNvPicPr>
            <a:picLocks noChangeAspect="1" noChangeArrowheads="1"/>
          </p:cNvPicPr>
          <p:nvPr/>
        </p:nvPicPr>
        <p:blipFill>
          <a:blip r:embed="rId3" cstate="print"/>
          <a:srcRect/>
          <a:stretch>
            <a:fillRect/>
          </a:stretch>
        </p:blipFill>
        <p:spPr bwMode="auto">
          <a:xfrm>
            <a:off x="1371600" y="1752600"/>
            <a:ext cx="6350000" cy="3810000"/>
          </a:xfrm>
          <a:prstGeom prst="rect">
            <a:avLst/>
          </a:prstGeom>
          <a:noFill/>
        </p:spPr>
      </p:pic>
      <p:pic>
        <p:nvPicPr>
          <p:cNvPr id="26628" name="Picture 4" descr="bluefire"/>
          <p:cNvPicPr>
            <a:picLocks noChangeAspect="1" noChangeArrowheads="1"/>
          </p:cNvPicPr>
          <p:nvPr/>
        </p:nvPicPr>
        <p:blipFill>
          <a:blip r:embed="rId4" cstate="print"/>
          <a:srcRect/>
          <a:stretch>
            <a:fillRect/>
          </a:stretch>
        </p:blipFill>
        <p:spPr bwMode="auto">
          <a:xfrm>
            <a:off x="1143000" y="1295400"/>
            <a:ext cx="6705600" cy="52054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628"/>
                                        </p:tgtEl>
                                        <p:attrNameLst>
                                          <p:attrName>style.visibility</p:attrName>
                                        </p:attrNameLst>
                                      </p:cBhvr>
                                      <p:to>
                                        <p:strVal val="visible"/>
                                      </p:to>
                                    </p:set>
                                    <p:animEffect transition="in" filter="fade">
                                      <p:cBhvr>
                                        <p:cTn id="7" dur="2000"/>
                                        <p:tgtEl>
                                          <p:spTgt spid="26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z="4000"/>
              <a:t>NCAR-Wyoming </a:t>
            </a:r>
            <a:br>
              <a:rPr lang="en-US" sz="4000"/>
            </a:br>
            <a:r>
              <a:rPr lang="en-US" sz="4000"/>
              <a:t>Supercomputing Center</a:t>
            </a:r>
          </a:p>
        </p:txBody>
      </p:sp>
      <p:pic>
        <p:nvPicPr>
          <p:cNvPr id="24580" name="Picture 4" descr="NWSC map"/>
          <p:cNvPicPr>
            <a:picLocks noChangeAspect="1" noChangeArrowheads="1"/>
          </p:cNvPicPr>
          <p:nvPr/>
        </p:nvPicPr>
        <p:blipFill>
          <a:blip r:embed="rId2" cstate="print"/>
          <a:srcRect/>
          <a:stretch>
            <a:fillRect/>
          </a:stretch>
        </p:blipFill>
        <p:spPr bwMode="auto">
          <a:xfrm>
            <a:off x="1143000" y="1470025"/>
            <a:ext cx="6858000" cy="5387975"/>
          </a:xfrm>
          <a:prstGeom prst="rect">
            <a:avLst/>
          </a:prstGeom>
          <a:noFill/>
        </p:spPr>
      </p:pic>
      <p:sp>
        <p:nvSpPr>
          <p:cNvPr id="24581" name="Text Box 5"/>
          <p:cNvSpPr txBox="1">
            <a:spLocks noChangeArrowheads="1"/>
          </p:cNvSpPr>
          <p:nvPr/>
        </p:nvSpPr>
        <p:spPr bwMode="auto">
          <a:xfrm>
            <a:off x="5029200" y="1905000"/>
            <a:ext cx="2590800" cy="457200"/>
          </a:xfrm>
          <a:prstGeom prst="rect">
            <a:avLst/>
          </a:prstGeom>
          <a:noFill/>
          <a:ln w="9525">
            <a:noFill/>
            <a:miter lim="800000"/>
            <a:headEnd/>
            <a:tailEnd/>
          </a:ln>
          <a:effectLst/>
        </p:spPr>
        <p:txBody>
          <a:bodyPr>
            <a:spAutoFit/>
          </a:bodyPr>
          <a:lstStyle/>
          <a:p>
            <a:pPr>
              <a:spcBef>
                <a:spcPct val="50000"/>
              </a:spcBef>
            </a:pPr>
            <a:r>
              <a:rPr lang="en-US" sz="2400"/>
              <a:t>Cheyenne, WY</a:t>
            </a:r>
          </a:p>
        </p:txBody>
      </p:sp>
      <p:sp>
        <p:nvSpPr>
          <p:cNvPr id="24585" name="Rectangle 9"/>
          <p:cNvSpPr>
            <a:spLocks noChangeArrowheads="1"/>
          </p:cNvSpPr>
          <p:nvPr/>
        </p:nvSpPr>
        <p:spPr bwMode="auto">
          <a:xfrm>
            <a:off x="4342832" y="5181600"/>
            <a:ext cx="3505768" cy="461665"/>
          </a:xfrm>
          <a:prstGeom prst="rect">
            <a:avLst/>
          </a:prstGeom>
          <a:noFill/>
          <a:ln w="9525">
            <a:noFill/>
            <a:miter lim="800000"/>
            <a:headEnd/>
            <a:tailEnd/>
          </a:ln>
          <a:effectLst/>
        </p:spPr>
        <p:txBody>
          <a:bodyPr wrap="none">
            <a:spAutoFit/>
          </a:bodyPr>
          <a:lstStyle/>
          <a:p>
            <a:r>
              <a:rPr lang="en-US" sz="2400" dirty="0" smtClean="0"/>
              <a:t>www.cisl.ucar.edu/nwsc</a:t>
            </a:r>
            <a:r>
              <a:rPr lang="en-US" sz="2400" dirty="0"/>
              <a: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z="4000"/>
              <a:t>NCAR-Wyoming </a:t>
            </a:r>
            <a:br>
              <a:rPr lang="en-US" sz="4000"/>
            </a:br>
            <a:r>
              <a:rPr lang="en-US" sz="4000"/>
              <a:t>Supercomputing Center</a:t>
            </a:r>
          </a:p>
        </p:txBody>
      </p:sp>
      <p:pic>
        <p:nvPicPr>
          <p:cNvPr id="25605" name="Picture 5" descr="NWSC building"/>
          <p:cNvPicPr>
            <a:picLocks noChangeAspect="1" noChangeArrowheads="1"/>
          </p:cNvPicPr>
          <p:nvPr/>
        </p:nvPicPr>
        <p:blipFill>
          <a:blip r:embed="rId3" cstate="print"/>
          <a:srcRect/>
          <a:stretch>
            <a:fillRect/>
          </a:stretch>
        </p:blipFill>
        <p:spPr bwMode="auto">
          <a:xfrm>
            <a:off x="304800" y="1752600"/>
            <a:ext cx="8572500" cy="4286250"/>
          </a:xfrm>
          <a:prstGeom prst="rect">
            <a:avLst/>
          </a:prstGeom>
          <a:noFill/>
        </p:spPr>
      </p:pic>
      <p:sp>
        <p:nvSpPr>
          <p:cNvPr id="25606" name="Text Box 6"/>
          <p:cNvSpPr txBox="1">
            <a:spLocks noChangeArrowheads="1"/>
          </p:cNvSpPr>
          <p:nvPr/>
        </p:nvSpPr>
        <p:spPr bwMode="auto">
          <a:xfrm>
            <a:off x="381000" y="2590800"/>
            <a:ext cx="8458200" cy="962025"/>
          </a:xfrm>
          <a:prstGeom prst="rect">
            <a:avLst/>
          </a:prstGeom>
          <a:noFill/>
          <a:ln w="9525">
            <a:noFill/>
            <a:miter lim="800000"/>
            <a:headEnd/>
            <a:tailEnd/>
          </a:ln>
          <a:effectLst/>
        </p:spPr>
        <p:txBody>
          <a:bodyPr>
            <a:spAutoFit/>
          </a:bodyPr>
          <a:lstStyle/>
          <a:p>
            <a:pPr>
              <a:spcBef>
                <a:spcPct val="50000"/>
              </a:spcBef>
            </a:pPr>
            <a:r>
              <a:rPr lang="en-US" sz="3000"/>
              <a:t>GROUND BREAKING WAS JUNE 15!</a:t>
            </a:r>
          </a:p>
          <a:p>
            <a:pPr>
              <a:spcBef>
                <a:spcPct val="50000"/>
              </a:spcBef>
            </a:pPr>
            <a:r>
              <a:rPr lang="en-US">
                <a:hlinkClick r:id="rId4"/>
              </a:rPr>
              <a:t>http://www2.ucar.edu/magazine/features/breaking-ground-groundbreaking-center</a:t>
            </a:r>
            <a:endParaRPr lang="en-US"/>
          </a:p>
        </p:txBody>
      </p:sp>
      <p:sp>
        <p:nvSpPr>
          <p:cNvPr id="25607" name="Rectangle 7"/>
          <p:cNvSpPr>
            <a:spLocks noChangeArrowheads="1"/>
          </p:cNvSpPr>
          <p:nvPr/>
        </p:nvSpPr>
        <p:spPr bwMode="auto">
          <a:xfrm>
            <a:off x="5105400" y="6248400"/>
            <a:ext cx="3244850" cy="366713"/>
          </a:xfrm>
          <a:prstGeom prst="rect">
            <a:avLst/>
          </a:prstGeom>
          <a:noFill/>
          <a:ln w="9525">
            <a:noFill/>
            <a:miter lim="800000"/>
            <a:headEnd/>
            <a:tailEnd/>
          </a:ln>
          <a:effectLst/>
        </p:spPr>
        <p:txBody>
          <a:bodyPr wrap="none">
            <a:spAutoFit/>
          </a:bodyPr>
          <a:lstStyle/>
          <a:p>
            <a:r>
              <a:rPr lang="en-US"/>
              <a:t>http://www.cisl.ucar.edu/nwsc/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606"/>
                                        </p:tgtEl>
                                        <p:attrNameLst>
                                          <p:attrName>style.visibility</p:attrName>
                                        </p:attrNameLst>
                                      </p:cBhvr>
                                      <p:to>
                                        <p:strVal val="visible"/>
                                      </p:to>
                                    </p:set>
                                    <p:anim calcmode="lin" valueType="num">
                                      <p:cBhvr additive="base">
                                        <p:cTn id="7" dur="500" fill="hold"/>
                                        <p:tgtEl>
                                          <p:spTgt spid="25606"/>
                                        </p:tgtEl>
                                        <p:attrNameLst>
                                          <p:attrName>ppt_x</p:attrName>
                                        </p:attrNameLst>
                                      </p:cBhvr>
                                      <p:tavLst>
                                        <p:tav tm="0">
                                          <p:val>
                                            <p:strVal val="#ppt_x"/>
                                          </p:val>
                                        </p:tav>
                                        <p:tav tm="100000">
                                          <p:val>
                                            <p:strVal val="#ppt_x"/>
                                          </p:val>
                                        </p:tav>
                                      </p:tavLst>
                                    </p:anim>
                                    <p:anim calcmode="lin" valueType="num">
                                      <p:cBhvr additive="base">
                                        <p:cTn id="8" dur="500" fill="hold"/>
                                        <p:tgtEl>
                                          <p:spTgt spid="256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t>Questions?</a:t>
            </a:r>
          </a:p>
        </p:txBody>
      </p:sp>
      <p:sp>
        <p:nvSpPr>
          <p:cNvPr id="60419" name="Rectangle 3"/>
          <p:cNvSpPr>
            <a:spLocks noGrp="1" noChangeArrowheads="1"/>
          </p:cNvSpPr>
          <p:nvPr>
            <p:ph type="body" idx="1"/>
          </p:nvPr>
        </p:nvSpPr>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Faces and names to know</a:t>
            </a:r>
            <a:endParaRPr lang="en-US" dirty="0"/>
          </a:p>
        </p:txBody>
      </p:sp>
      <p:pic>
        <p:nvPicPr>
          <p:cNvPr id="4" name="Content Placeholder 3" descr="Pandya.jpg"/>
          <p:cNvPicPr>
            <a:picLocks noGrp="1" noChangeAspect="1"/>
          </p:cNvPicPr>
          <p:nvPr>
            <p:ph idx="1"/>
          </p:nvPr>
        </p:nvPicPr>
        <p:blipFill>
          <a:blip r:embed="rId2" cstate="print"/>
          <a:stretch>
            <a:fillRect/>
          </a:stretch>
        </p:blipFill>
        <p:spPr>
          <a:xfrm>
            <a:off x="685800" y="1981200"/>
            <a:ext cx="1600895" cy="1828800"/>
          </a:xfrm>
        </p:spPr>
      </p:pic>
      <p:pic>
        <p:nvPicPr>
          <p:cNvPr id="5" name="Picture 4" descr="haacker.jpg"/>
          <p:cNvPicPr>
            <a:picLocks noChangeAspect="1"/>
          </p:cNvPicPr>
          <p:nvPr/>
        </p:nvPicPr>
        <p:blipFill>
          <a:blip r:embed="rId3" cstate="print"/>
          <a:stretch>
            <a:fillRect/>
          </a:stretch>
        </p:blipFill>
        <p:spPr>
          <a:xfrm>
            <a:off x="4130040" y="2057400"/>
            <a:ext cx="1280160" cy="1828800"/>
          </a:xfrm>
          <a:prstGeom prst="rect">
            <a:avLst/>
          </a:prstGeom>
        </p:spPr>
      </p:pic>
      <p:pic>
        <p:nvPicPr>
          <p:cNvPr id="6" name="Picture 5" descr="wade.jpg"/>
          <p:cNvPicPr>
            <a:picLocks noChangeAspect="1"/>
          </p:cNvPicPr>
          <p:nvPr/>
        </p:nvPicPr>
        <p:blipFill>
          <a:blip r:embed="rId4" cstate="print"/>
          <a:stretch>
            <a:fillRect/>
          </a:stretch>
        </p:blipFill>
        <p:spPr>
          <a:xfrm>
            <a:off x="7391400" y="2438400"/>
            <a:ext cx="1371600" cy="1371600"/>
          </a:xfrm>
          <a:prstGeom prst="rect">
            <a:avLst/>
          </a:prstGeom>
        </p:spPr>
      </p:pic>
      <p:sp>
        <p:nvSpPr>
          <p:cNvPr id="7" name="TextBox 6"/>
          <p:cNvSpPr txBox="1"/>
          <p:nvPr/>
        </p:nvSpPr>
        <p:spPr>
          <a:xfrm>
            <a:off x="0" y="3886200"/>
            <a:ext cx="3058851" cy="1200329"/>
          </a:xfrm>
          <a:prstGeom prst="rect">
            <a:avLst/>
          </a:prstGeom>
          <a:solidFill>
            <a:schemeClr val="accent1"/>
          </a:solidFill>
          <a:effectLst>
            <a:softEdge rad="12700"/>
          </a:effectLst>
        </p:spPr>
        <p:txBody>
          <a:bodyPr wrap="none" rtlCol="0">
            <a:spAutoFit/>
          </a:bodyPr>
          <a:lstStyle/>
          <a:p>
            <a:r>
              <a:rPr lang="en-US" sz="2400" dirty="0" smtClean="0"/>
              <a:t>Dr. Raj </a:t>
            </a:r>
            <a:r>
              <a:rPr lang="en-US" sz="2400" dirty="0" err="1" smtClean="0"/>
              <a:t>Pandya</a:t>
            </a:r>
            <a:endParaRPr lang="en-US" sz="2400" dirty="0" smtClean="0"/>
          </a:p>
          <a:p>
            <a:r>
              <a:rPr lang="en-US" sz="2400" dirty="0" smtClean="0"/>
              <a:t>E&amp;O Deputy Director</a:t>
            </a:r>
          </a:p>
          <a:p>
            <a:r>
              <a:rPr lang="en-US" sz="2400" dirty="0" smtClean="0"/>
              <a:t>CBP Director</a:t>
            </a:r>
            <a:endParaRPr lang="en-US" sz="2400" dirty="0"/>
          </a:p>
        </p:txBody>
      </p:sp>
      <p:sp>
        <p:nvSpPr>
          <p:cNvPr id="8" name="TextBox 7"/>
          <p:cNvSpPr txBox="1"/>
          <p:nvPr/>
        </p:nvSpPr>
        <p:spPr>
          <a:xfrm>
            <a:off x="3086558" y="3886200"/>
            <a:ext cx="3695242" cy="830997"/>
          </a:xfrm>
          <a:prstGeom prst="rect">
            <a:avLst/>
          </a:prstGeom>
          <a:solidFill>
            <a:schemeClr val="accent1"/>
          </a:solidFill>
        </p:spPr>
        <p:txBody>
          <a:bodyPr wrap="none" rtlCol="0">
            <a:spAutoFit/>
          </a:bodyPr>
          <a:lstStyle/>
          <a:p>
            <a:r>
              <a:rPr lang="en-US" sz="2400" dirty="0" smtClean="0"/>
              <a:t>Rebecca </a:t>
            </a:r>
            <a:r>
              <a:rPr lang="en-US" sz="2400" dirty="0" err="1" smtClean="0"/>
              <a:t>Haacker</a:t>
            </a:r>
            <a:r>
              <a:rPr lang="en-US" sz="2400" dirty="0" smtClean="0"/>
              <a:t>-Santos</a:t>
            </a:r>
          </a:p>
          <a:p>
            <a:r>
              <a:rPr lang="en-US" sz="2400" dirty="0" smtClean="0"/>
              <a:t>SOARS Coordinator</a:t>
            </a:r>
            <a:endParaRPr lang="en-US" sz="2400" dirty="0"/>
          </a:p>
        </p:txBody>
      </p:sp>
      <p:sp>
        <p:nvSpPr>
          <p:cNvPr id="9" name="TextBox 8"/>
          <p:cNvSpPr txBox="1"/>
          <p:nvPr/>
        </p:nvSpPr>
        <p:spPr>
          <a:xfrm>
            <a:off x="6854872" y="3886200"/>
            <a:ext cx="2365328" cy="1200329"/>
          </a:xfrm>
          <a:prstGeom prst="rect">
            <a:avLst/>
          </a:prstGeom>
          <a:solidFill>
            <a:schemeClr val="accent1"/>
          </a:solidFill>
        </p:spPr>
        <p:txBody>
          <a:bodyPr wrap="none" rtlCol="0">
            <a:spAutoFit/>
          </a:bodyPr>
          <a:lstStyle/>
          <a:p>
            <a:pPr algn="ctr"/>
            <a:r>
              <a:rPr lang="en-US" sz="2400" dirty="0" smtClean="0"/>
              <a:t>Nancy Wade</a:t>
            </a:r>
          </a:p>
          <a:p>
            <a:pPr algn="ctr"/>
            <a:r>
              <a:rPr lang="en-US" sz="2400" dirty="0" smtClean="0"/>
              <a:t>HR</a:t>
            </a:r>
          </a:p>
          <a:p>
            <a:pPr algn="ctr"/>
            <a:r>
              <a:rPr lang="en-US" sz="2400" dirty="0" smtClean="0"/>
              <a:t>Your Supervisor</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Important Dates</a:t>
            </a:r>
            <a:endParaRPr lang="en-US" dirty="0"/>
          </a:p>
        </p:txBody>
      </p:sp>
      <p:graphicFrame>
        <p:nvGraphicFramePr>
          <p:cNvPr id="4" name="Content Placeholder 3"/>
          <p:cNvGraphicFramePr>
            <a:graphicFrameLocks noGrp="1"/>
          </p:cNvGraphicFramePr>
          <p:nvPr>
            <p:ph idx="1"/>
          </p:nvPr>
        </p:nvGraphicFramePr>
        <p:xfrm>
          <a:off x="533400" y="990600"/>
          <a:ext cx="8229600" cy="5400040"/>
        </p:xfrm>
        <a:graphic>
          <a:graphicData uri="http://schemas.openxmlformats.org/drawingml/2006/table">
            <a:tbl>
              <a:tblPr firstRow="1" firstCol="1" bandRow="1" bandCol="1">
                <a:tableStyleId>{912C8C85-51F0-491E-9774-3900AFEF0FD7}</a:tableStyleId>
              </a:tblPr>
              <a:tblGrid>
                <a:gridCol w="2743200"/>
                <a:gridCol w="2743200"/>
                <a:gridCol w="2743200"/>
              </a:tblGrid>
              <a:tr h="370840">
                <a:tc>
                  <a:txBody>
                    <a:bodyPr/>
                    <a:lstStyle/>
                    <a:p>
                      <a:r>
                        <a:rPr lang="en-US" b="1" dirty="0" smtClean="0"/>
                        <a:t>Date</a:t>
                      </a:r>
                      <a:r>
                        <a:rPr lang="en-US" b="1" baseline="0" dirty="0" smtClean="0"/>
                        <a:t> and Time</a:t>
                      </a:r>
                      <a:endParaRPr lang="en-US" b="1" dirty="0"/>
                    </a:p>
                  </a:txBody>
                  <a:tcPr/>
                </a:tc>
                <a:tc>
                  <a:txBody>
                    <a:bodyPr/>
                    <a:lstStyle/>
                    <a:p>
                      <a:r>
                        <a:rPr lang="en-US" dirty="0" smtClean="0"/>
                        <a:t>Location</a:t>
                      </a:r>
                      <a:endParaRPr lang="en-US" dirty="0"/>
                    </a:p>
                  </a:txBody>
                  <a:tcPr/>
                </a:tc>
                <a:tc>
                  <a:txBody>
                    <a:bodyPr/>
                    <a:lstStyle/>
                    <a:p>
                      <a:r>
                        <a:rPr lang="en-US" dirty="0" smtClean="0"/>
                        <a:t>Details</a:t>
                      </a:r>
                      <a:endParaRPr lang="en-US" dirty="0"/>
                    </a:p>
                  </a:txBody>
                  <a:tcPr/>
                </a:tc>
              </a:tr>
              <a:tr h="370840">
                <a:tc>
                  <a:txBody>
                    <a:bodyPr/>
                    <a:lstStyle/>
                    <a:p>
                      <a:r>
                        <a:rPr lang="en-US" dirty="0" smtClean="0"/>
                        <a:t>July 8, 2010</a:t>
                      </a:r>
                    </a:p>
                    <a:p>
                      <a:r>
                        <a:rPr lang="en-US" dirty="0" smtClean="0"/>
                        <a:t>9 am – 1:30 pm</a:t>
                      </a:r>
                      <a:endParaRPr lang="en-US" dirty="0"/>
                    </a:p>
                  </a:txBody>
                  <a:tcPr/>
                </a:tc>
                <a:tc>
                  <a:txBody>
                    <a:bodyPr/>
                    <a:lstStyle/>
                    <a:p>
                      <a:r>
                        <a:rPr lang="en-US" dirty="0" smtClean="0"/>
                        <a:t>ML Damon</a:t>
                      </a:r>
                      <a:endParaRPr lang="en-US" dirty="0"/>
                    </a:p>
                  </a:txBody>
                  <a:tcPr/>
                </a:tc>
                <a:tc>
                  <a:txBody>
                    <a:bodyPr/>
                    <a:lstStyle/>
                    <a:p>
                      <a:r>
                        <a:rPr lang="en-US" dirty="0" smtClean="0"/>
                        <a:t>Project</a:t>
                      </a:r>
                      <a:r>
                        <a:rPr lang="en-US" baseline="0" dirty="0" smtClean="0"/>
                        <a:t> details are presented. Meet SOARS </a:t>
                      </a:r>
                      <a:r>
                        <a:rPr lang="en-US" baseline="0" dirty="0" err="1" smtClean="0"/>
                        <a:t>proteges</a:t>
                      </a:r>
                      <a:endParaRPr lang="en-US" dirty="0"/>
                    </a:p>
                  </a:txBody>
                  <a:tcPr/>
                </a:tc>
              </a:tr>
              <a:tr h="370840">
                <a:tc>
                  <a:txBody>
                    <a:bodyPr/>
                    <a:lstStyle/>
                    <a:p>
                      <a:r>
                        <a:rPr lang="en-US" dirty="0" smtClean="0"/>
                        <a:t>July 15, 2010</a:t>
                      </a:r>
                    </a:p>
                    <a:p>
                      <a:r>
                        <a:rPr lang="en-US" dirty="0" smtClean="0"/>
                        <a:t>9 am – 1:30 pm</a:t>
                      </a:r>
                      <a:endParaRPr lang="en-US" dirty="0"/>
                    </a:p>
                  </a:txBody>
                  <a:tcPr/>
                </a:tc>
                <a:tc>
                  <a:txBody>
                    <a:bodyPr/>
                    <a:lstStyle/>
                    <a:p>
                      <a:r>
                        <a:rPr lang="en-US" dirty="0" smtClean="0"/>
                        <a:t>ML Chapman</a:t>
                      </a:r>
                      <a:endParaRPr lang="en-US" dirty="0"/>
                    </a:p>
                  </a:txBody>
                  <a:tcPr/>
                </a:tc>
                <a:tc>
                  <a:txBody>
                    <a:bodyPr/>
                    <a:lstStyle/>
                    <a:p>
                      <a:r>
                        <a:rPr lang="en-US" dirty="0" smtClean="0"/>
                        <a:t>Time to work on Posters</a:t>
                      </a:r>
                      <a:endParaRPr lang="en-US" dirty="0"/>
                    </a:p>
                  </a:txBody>
                  <a:tcPr/>
                </a:tc>
              </a:tr>
              <a:tr h="370840">
                <a:tc>
                  <a:txBody>
                    <a:bodyPr/>
                    <a:lstStyle/>
                    <a:p>
                      <a:r>
                        <a:rPr lang="en-US" dirty="0" smtClean="0"/>
                        <a:t>July 15, 2010</a:t>
                      </a:r>
                    </a:p>
                    <a:p>
                      <a:r>
                        <a:rPr lang="en-US" dirty="0" smtClean="0"/>
                        <a:t>3:15 pm – 4:00 pm</a:t>
                      </a:r>
                      <a:endParaRPr lang="en-US" dirty="0"/>
                    </a:p>
                  </a:txBody>
                  <a:tcPr/>
                </a:tc>
                <a:tc>
                  <a:txBody>
                    <a:bodyPr/>
                    <a:lstStyle/>
                    <a:p>
                      <a:r>
                        <a:rPr lang="en-US" dirty="0" smtClean="0"/>
                        <a:t>Meet in CG1 Lobby</a:t>
                      </a:r>
                      <a:endParaRPr lang="en-US" dirty="0"/>
                    </a:p>
                  </a:txBody>
                  <a:tcPr/>
                </a:tc>
                <a:tc>
                  <a:txBody>
                    <a:bodyPr/>
                    <a:lstStyle/>
                    <a:p>
                      <a:r>
                        <a:rPr lang="en-US" dirty="0" smtClean="0"/>
                        <a:t>UMC meeting</a:t>
                      </a:r>
                    </a:p>
                    <a:p>
                      <a:r>
                        <a:rPr lang="en-US" dirty="0" smtClean="0"/>
                        <a:t>(Optional)</a:t>
                      </a:r>
                      <a:endParaRPr lang="en-US" dirty="0"/>
                    </a:p>
                  </a:txBody>
                  <a:tcPr/>
                </a:tc>
              </a:tr>
              <a:tr h="370840">
                <a:tc>
                  <a:txBody>
                    <a:bodyPr/>
                    <a:lstStyle/>
                    <a:p>
                      <a:r>
                        <a:rPr lang="en-US" dirty="0" smtClean="0"/>
                        <a:t>July 22, 2010</a:t>
                      </a:r>
                    </a:p>
                    <a:p>
                      <a:r>
                        <a:rPr lang="en-US" dirty="0" smtClean="0"/>
                        <a:t>9:00 am – 1:30 pm</a:t>
                      </a:r>
                      <a:endParaRPr lang="en-US" dirty="0"/>
                    </a:p>
                  </a:txBody>
                  <a:tcPr/>
                </a:tc>
                <a:tc>
                  <a:txBody>
                    <a:bodyPr/>
                    <a:lstStyle/>
                    <a:p>
                      <a:r>
                        <a:rPr lang="en-US" dirty="0" smtClean="0"/>
                        <a:t>ML Chapman</a:t>
                      </a:r>
                      <a:endParaRPr lang="en-US" dirty="0"/>
                    </a:p>
                  </a:txBody>
                  <a:tcPr/>
                </a:tc>
                <a:tc>
                  <a:txBody>
                    <a:bodyPr/>
                    <a:lstStyle/>
                    <a:p>
                      <a:r>
                        <a:rPr lang="en-US" dirty="0" smtClean="0"/>
                        <a:t>Time to work on Posters and Essay</a:t>
                      </a:r>
                      <a:endParaRPr lang="en-US" dirty="0"/>
                    </a:p>
                  </a:txBody>
                  <a:tcPr/>
                </a:tc>
              </a:tr>
              <a:tr h="370840">
                <a:tc>
                  <a:txBody>
                    <a:bodyPr/>
                    <a:lstStyle/>
                    <a:p>
                      <a:r>
                        <a:rPr lang="en-US" dirty="0" smtClean="0"/>
                        <a:t>July 30, 2010</a:t>
                      </a:r>
                    </a:p>
                    <a:p>
                      <a:r>
                        <a:rPr lang="en-US" dirty="0" smtClean="0"/>
                        <a:t>9:00 am – 1:30 pm</a:t>
                      </a:r>
                      <a:endParaRPr lang="en-US" dirty="0"/>
                    </a:p>
                  </a:txBody>
                  <a:tcPr/>
                </a:tc>
                <a:tc>
                  <a:txBody>
                    <a:bodyPr/>
                    <a:lstStyle/>
                    <a:p>
                      <a:r>
                        <a:rPr lang="en-US" dirty="0" smtClean="0"/>
                        <a:t>CTTC, CG2</a:t>
                      </a:r>
                    </a:p>
                    <a:p>
                      <a:r>
                        <a:rPr lang="en-US" dirty="0" smtClean="0"/>
                        <a:t>Meet in CG2 Lobby</a:t>
                      </a:r>
                      <a:endParaRPr lang="en-US" dirty="0"/>
                    </a:p>
                  </a:txBody>
                  <a:tcPr/>
                </a:tc>
                <a:tc>
                  <a:txBody>
                    <a:bodyPr/>
                    <a:lstStyle/>
                    <a:p>
                      <a:r>
                        <a:rPr lang="en-US" dirty="0" smtClean="0"/>
                        <a:t>Complete Poster rough draft, work on Essay</a:t>
                      </a:r>
                      <a:endParaRPr lang="en-US" dirty="0"/>
                    </a:p>
                  </a:txBody>
                  <a:tcPr/>
                </a:tc>
              </a:tr>
              <a:tr h="370840">
                <a:tc>
                  <a:txBody>
                    <a:bodyPr/>
                    <a:lstStyle/>
                    <a:p>
                      <a:r>
                        <a:rPr lang="en-US" dirty="0" smtClean="0"/>
                        <a:t>August 4, 2010</a:t>
                      </a:r>
                    </a:p>
                    <a:p>
                      <a:r>
                        <a:rPr lang="en-US" dirty="0" smtClean="0"/>
                        <a:t>9:00 am – 3:00</a:t>
                      </a:r>
                      <a:r>
                        <a:rPr lang="en-US" baseline="0" dirty="0" smtClean="0"/>
                        <a:t> pm (as needed)</a:t>
                      </a:r>
                      <a:endParaRPr lang="en-US" dirty="0"/>
                    </a:p>
                  </a:txBody>
                  <a:tcPr/>
                </a:tc>
                <a:tc>
                  <a:txBody>
                    <a:bodyPr/>
                    <a:lstStyle/>
                    <a:p>
                      <a:r>
                        <a:rPr lang="en-US" dirty="0" smtClean="0"/>
                        <a:t>CTTC, CG2</a:t>
                      </a:r>
                      <a:endParaRPr lang="en-US" dirty="0"/>
                    </a:p>
                  </a:txBody>
                  <a:tcPr/>
                </a:tc>
                <a:tc>
                  <a:txBody>
                    <a:bodyPr/>
                    <a:lstStyle/>
                    <a:p>
                      <a:r>
                        <a:rPr lang="en-US" dirty="0" smtClean="0"/>
                        <a:t>Poster</a:t>
                      </a:r>
                      <a:r>
                        <a:rPr lang="en-US" baseline="0" dirty="0" smtClean="0"/>
                        <a:t> completed, Essay completed</a:t>
                      </a:r>
                      <a:endParaRPr lang="en-US" dirty="0"/>
                    </a:p>
                  </a:txBody>
                  <a:tcPr/>
                </a:tc>
              </a:tr>
              <a:tr h="370840">
                <a:tc>
                  <a:txBody>
                    <a:bodyPr/>
                    <a:lstStyle/>
                    <a:p>
                      <a:r>
                        <a:rPr lang="en-US" dirty="0" smtClean="0"/>
                        <a:t>August 5, 2010</a:t>
                      </a:r>
                    </a:p>
                    <a:p>
                      <a:r>
                        <a:rPr lang="en-US" dirty="0" smtClean="0"/>
                        <a:t>Afternoon</a:t>
                      </a:r>
                      <a:endParaRPr lang="en-US" dirty="0"/>
                    </a:p>
                  </a:txBody>
                  <a:tcPr/>
                </a:tc>
                <a:tc>
                  <a:txBody>
                    <a:bodyPr/>
                    <a:lstStyle/>
                    <a:p>
                      <a:r>
                        <a:rPr lang="en-US" dirty="0" smtClean="0"/>
                        <a:t>CG1 Center Auditorium</a:t>
                      </a:r>
                      <a:endParaRPr lang="en-US" dirty="0"/>
                    </a:p>
                  </a:txBody>
                  <a:tcPr/>
                </a:tc>
                <a:tc>
                  <a:txBody>
                    <a:bodyPr/>
                    <a:lstStyle/>
                    <a:p>
                      <a:r>
                        <a:rPr lang="en-US" dirty="0" smtClean="0"/>
                        <a:t>Poster Session</a:t>
                      </a:r>
                      <a:endParaRPr lang="en-US"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685800" y="-76200"/>
            <a:ext cx="7772400" cy="1371600"/>
          </a:xfrm>
        </p:spPr>
        <p:txBody>
          <a:bodyPr/>
          <a:lstStyle/>
          <a:p>
            <a:r>
              <a:rPr lang="en-US">
                <a:latin typeface="Tahoma" pitchFamily="34" charset="0"/>
              </a:rPr>
              <a:t>UCAR</a:t>
            </a:r>
            <a:endParaRPr lang="en-US" b="1">
              <a:latin typeface="Tahoma" pitchFamily="34" charset="0"/>
            </a:endParaRPr>
          </a:p>
        </p:txBody>
      </p:sp>
      <p:sp>
        <p:nvSpPr>
          <p:cNvPr id="4099" name="Rectangle 3"/>
          <p:cNvSpPr>
            <a:spLocks noGrp="1" noChangeArrowheads="1"/>
          </p:cNvSpPr>
          <p:nvPr>
            <p:ph type="body" idx="4294967295"/>
          </p:nvPr>
        </p:nvSpPr>
        <p:spPr>
          <a:xfrm>
            <a:off x="1371600" y="1295400"/>
            <a:ext cx="7772400" cy="5029200"/>
          </a:xfrm>
        </p:spPr>
        <p:txBody>
          <a:bodyPr/>
          <a:lstStyle/>
          <a:p>
            <a:pPr>
              <a:lnSpc>
                <a:spcPct val="90000"/>
              </a:lnSpc>
            </a:pPr>
            <a:r>
              <a:rPr lang="en-US" sz="3000">
                <a:latin typeface="Tahoma" pitchFamily="34" charset="0"/>
              </a:rPr>
              <a:t>Founded in 1960 by the university community to create, operate, and manage NCAR on behalf of NSF and the universities</a:t>
            </a:r>
          </a:p>
        </p:txBody>
      </p:sp>
      <p:pic>
        <p:nvPicPr>
          <p:cNvPr id="4100" name="Picture 4"/>
          <p:cNvPicPr>
            <a:picLocks noChangeAspect="1" noChangeArrowheads="1"/>
          </p:cNvPicPr>
          <p:nvPr/>
        </p:nvPicPr>
        <p:blipFill>
          <a:blip r:embed="rId3" cstate="print"/>
          <a:srcRect/>
          <a:stretch>
            <a:fillRect/>
          </a:stretch>
        </p:blipFill>
        <p:spPr bwMode="auto">
          <a:xfrm>
            <a:off x="4953000" y="3200400"/>
            <a:ext cx="3198813" cy="31988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128838" y="166688"/>
            <a:ext cx="4521200" cy="762000"/>
          </a:xfrm>
          <a:prstGeom prst="rect">
            <a:avLst/>
          </a:prstGeom>
          <a:noFill/>
          <a:ln w="9525">
            <a:noFill/>
            <a:miter lim="800000"/>
            <a:headEnd/>
            <a:tailEnd/>
          </a:ln>
        </p:spPr>
        <p:txBody>
          <a:bodyPr wrap="none">
            <a:spAutoFit/>
          </a:bodyPr>
          <a:lstStyle/>
          <a:p>
            <a:r>
              <a:rPr lang="en-US" sz="4400">
                <a:latin typeface="Tahoma" pitchFamily="34" charset="0"/>
                <a:ea typeface="ＭＳ Ｐゴシック" pitchFamily="-97" charset="-128"/>
              </a:rPr>
              <a:t>UCAR at a Glance</a:t>
            </a:r>
          </a:p>
        </p:txBody>
      </p:sp>
      <p:sp>
        <p:nvSpPr>
          <p:cNvPr id="9219" name="Text Box 3"/>
          <p:cNvSpPr txBox="1">
            <a:spLocks noChangeArrowheads="1"/>
          </p:cNvSpPr>
          <p:nvPr/>
        </p:nvSpPr>
        <p:spPr bwMode="auto">
          <a:xfrm>
            <a:off x="774700" y="1295400"/>
            <a:ext cx="8597900" cy="4206875"/>
          </a:xfrm>
          <a:prstGeom prst="rect">
            <a:avLst/>
          </a:prstGeom>
          <a:noFill/>
          <a:ln w="9525">
            <a:noFill/>
            <a:miter lim="800000"/>
            <a:headEnd/>
            <a:tailEnd/>
          </a:ln>
        </p:spPr>
        <p:txBody>
          <a:bodyPr>
            <a:spAutoFit/>
          </a:bodyPr>
          <a:lstStyle/>
          <a:p>
            <a:pPr>
              <a:buClr>
                <a:schemeClr val="accent2"/>
              </a:buClr>
              <a:buFont typeface="Wingdings" pitchFamily="2" charset="2"/>
              <a:buChar char="§"/>
            </a:pPr>
            <a:r>
              <a:rPr lang="en-US" sz="3000">
                <a:latin typeface="Tahoma" pitchFamily="34" charset="0"/>
                <a:ea typeface="ＭＳ Ｐゴシック" pitchFamily="-97" charset="-128"/>
              </a:rPr>
              <a:t>A consortium of 75 North American universities (started with 14 universities)</a:t>
            </a:r>
          </a:p>
          <a:p>
            <a:pPr>
              <a:buClr>
                <a:schemeClr val="accent2"/>
              </a:buClr>
              <a:buFont typeface="Wingdings" pitchFamily="2" charset="2"/>
              <a:buNone/>
            </a:pPr>
            <a:endParaRPr lang="en-US" sz="3000">
              <a:latin typeface="Tahoma" pitchFamily="34" charset="0"/>
              <a:ea typeface="ＭＳ Ｐゴシック" pitchFamily="-97" charset="-128"/>
            </a:endParaRPr>
          </a:p>
          <a:p>
            <a:pPr>
              <a:buClr>
                <a:schemeClr val="accent2"/>
              </a:buClr>
              <a:buFont typeface="Wingdings" pitchFamily="2" charset="2"/>
              <a:buChar char="§"/>
            </a:pPr>
            <a:r>
              <a:rPr lang="en-US" sz="3000">
                <a:latin typeface="Tahoma" pitchFamily="34" charset="0"/>
                <a:ea typeface="ＭＳ Ｐゴシック" pitchFamily="-97" charset="-128"/>
              </a:rPr>
              <a:t>50 years; ~1500 Staff  ~240 PhD Scientists</a:t>
            </a:r>
          </a:p>
          <a:p>
            <a:pPr>
              <a:buClr>
                <a:schemeClr val="accent2"/>
              </a:buClr>
              <a:buFont typeface="Wingdings" pitchFamily="2" charset="2"/>
              <a:buChar char="•"/>
            </a:pPr>
            <a:endParaRPr lang="en-US" sz="3000">
              <a:latin typeface="Tahoma" pitchFamily="34" charset="0"/>
              <a:ea typeface="ＭＳ Ｐゴシック" pitchFamily="-97" charset="-128"/>
            </a:endParaRPr>
          </a:p>
          <a:p>
            <a:pPr>
              <a:buClr>
                <a:schemeClr val="accent2"/>
              </a:buClr>
              <a:buFont typeface="Wingdings" pitchFamily="2" charset="2"/>
              <a:buChar char="§"/>
            </a:pPr>
            <a:r>
              <a:rPr lang="en-US" sz="3000">
                <a:latin typeface="Tahoma" pitchFamily="34" charset="0"/>
                <a:ea typeface="ＭＳ Ｐゴシック" pitchFamily="-97" charset="-128"/>
              </a:rPr>
              <a:t>Research, computational and observational facilities, </a:t>
            </a:r>
            <a:r>
              <a:rPr lang="en-US" sz="3000" u="sng">
                <a:latin typeface="Tahoma" pitchFamily="34" charset="0"/>
                <a:ea typeface="ＭＳ Ｐゴシック" pitchFamily="-97" charset="-128"/>
              </a:rPr>
              <a:t>huge</a:t>
            </a:r>
            <a:r>
              <a:rPr lang="en-US" sz="3000">
                <a:latin typeface="Tahoma" pitchFamily="34" charset="0"/>
                <a:ea typeface="ＭＳ Ｐゴシック" pitchFamily="-97" charset="-128"/>
              </a:rPr>
              <a:t> data sets, high-end numerical models of 	the sun, atmosphere, oceans, coupled climate system.</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Rectangle 6"/>
          <p:cNvSpPr>
            <a:spLocks noChangeArrowheads="1"/>
          </p:cNvSpPr>
          <p:nvPr/>
        </p:nvSpPr>
        <p:spPr bwMode="auto">
          <a:xfrm>
            <a:off x="1219200" y="990600"/>
            <a:ext cx="7924800" cy="3886200"/>
          </a:xfrm>
          <a:prstGeom prst="rect">
            <a:avLst/>
          </a:prstGeom>
          <a:noFill/>
          <a:ln w="9525">
            <a:noFill/>
            <a:miter lim="800000"/>
            <a:headEnd/>
            <a:tailEnd/>
          </a:ln>
        </p:spPr>
        <p:txBody>
          <a:bodyPr/>
          <a:lstStyle/>
          <a:p>
            <a:pPr marL="466725" indent="-466725">
              <a:spcBef>
                <a:spcPct val="20000"/>
              </a:spcBef>
            </a:pPr>
            <a:r>
              <a:rPr lang="en-US" sz="2800" b="1">
                <a:latin typeface="Tahoma" pitchFamily="34" charset="0"/>
                <a:ea typeface="ＭＳ Ｐゴシック" pitchFamily="-97" charset="-128"/>
              </a:rPr>
              <a:t>The UCAR mission</a:t>
            </a:r>
          </a:p>
          <a:p>
            <a:pPr marL="466725" indent="-466725">
              <a:spcBef>
                <a:spcPct val="20000"/>
              </a:spcBef>
            </a:pPr>
            <a:endParaRPr lang="en-US" sz="2400" b="1">
              <a:latin typeface="Tahoma" pitchFamily="34" charset="0"/>
              <a:ea typeface="ＭＳ Ｐゴシック" pitchFamily="-97" charset="-128"/>
            </a:endParaRPr>
          </a:p>
          <a:p>
            <a:pPr marL="466725" indent="-466725">
              <a:spcBef>
                <a:spcPct val="20000"/>
              </a:spcBef>
            </a:pPr>
            <a:r>
              <a:rPr lang="en-US" sz="2400">
                <a:solidFill>
                  <a:srgbClr val="0066CC"/>
                </a:solidFill>
                <a:latin typeface="Tahoma" pitchFamily="34" charset="0"/>
                <a:ea typeface="ＭＳ Ｐゴシック" pitchFamily="-97" charset="-128"/>
              </a:rPr>
              <a:t>	</a:t>
            </a:r>
            <a:r>
              <a:rPr lang="en-US" sz="2400" b="1" i="1">
                <a:latin typeface="Tahoma" pitchFamily="34" charset="0"/>
                <a:ea typeface="ＭＳ Ｐゴシック" pitchFamily="-97" charset="-128"/>
              </a:rPr>
              <a:t>To serve and provide leadership to the atmospheric science and related communities through research, computing and observational facilities, and education programs that contribute to the betterment of life on Earth.</a:t>
            </a:r>
            <a:r>
              <a:rPr lang="en-US" sz="2400" b="1">
                <a:latin typeface="Tahoma" pitchFamily="34" charset="0"/>
                <a:ea typeface="ＭＳ Ｐゴシック" pitchFamily="-97" charset="-128"/>
              </a:rPr>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body" idx="1"/>
          </p:nvPr>
        </p:nvSpPr>
        <p:spPr>
          <a:xfrm>
            <a:off x="1066800" y="1600200"/>
            <a:ext cx="8229600" cy="5257800"/>
          </a:xfrm>
        </p:spPr>
        <p:txBody>
          <a:bodyPr/>
          <a:lstStyle/>
          <a:p>
            <a:pPr>
              <a:lnSpc>
                <a:spcPct val="80000"/>
              </a:lnSpc>
            </a:pPr>
            <a:r>
              <a:rPr lang="en-US" sz="2000"/>
              <a:t>atmospheric chemistry—such as the chemical structure of healthy and polluted air </a:t>
            </a:r>
          </a:p>
          <a:p>
            <a:pPr>
              <a:lnSpc>
                <a:spcPct val="80000"/>
              </a:lnSpc>
            </a:pPr>
            <a:r>
              <a:rPr lang="en-US" sz="2000"/>
              <a:t>climate—including temperature, rainfall, winds, and extreme events over decades or centuries, from prehistoric times to the present and into the future </a:t>
            </a:r>
          </a:p>
          <a:p>
            <a:pPr>
              <a:lnSpc>
                <a:spcPct val="80000"/>
              </a:lnSpc>
            </a:pPr>
            <a:r>
              <a:rPr lang="en-US" sz="2000"/>
              <a:t>weather ingredients—such as cloud physics, storm structure, and other keys to improved weather forecasting </a:t>
            </a:r>
          </a:p>
          <a:p>
            <a:pPr>
              <a:lnSpc>
                <a:spcPct val="80000"/>
              </a:lnSpc>
            </a:pPr>
            <a:r>
              <a:rPr lang="en-US" sz="2000"/>
              <a:t>weather hazards to transportation—including detection and warning systems for turbulence and icing in the air and on the ground </a:t>
            </a:r>
          </a:p>
          <a:p>
            <a:pPr>
              <a:lnSpc>
                <a:spcPct val="80000"/>
              </a:lnSpc>
            </a:pPr>
            <a:r>
              <a:rPr lang="en-US" sz="2000"/>
              <a:t>interactions between the Sun and Earth—including solar weather </a:t>
            </a:r>
          </a:p>
          <a:p>
            <a:pPr>
              <a:lnSpc>
                <a:spcPct val="80000"/>
              </a:lnSpc>
            </a:pPr>
            <a:r>
              <a:rPr lang="en-US" sz="2000"/>
              <a:t>computer science innovation—for understanding and visualizing the whole Earth system </a:t>
            </a:r>
          </a:p>
          <a:p>
            <a:pPr>
              <a:lnSpc>
                <a:spcPct val="80000"/>
              </a:lnSpc>
            </a:pPr>
            <a:r>
              <a:rPr lang="en-US" sz="2000"/>
              <a:t>the role of humanity in both creating change and responding to weather and climate </a:t>
            </a:r>
          </a:p>
          <a:p>
            <a:pPr>
              <a:lnSpc>
                <a:spcPct val="80000"/>
              </a:lnSpc>
            </a:pPr>
            <a:endParaRPr lang="en-US" sz="2000"/>
          </a:p>
        </p:txBody>
      </p:sp>
      <p:sp>
        <p:nvSpPr>
          <p:cNvPr id="47109" name="Rectangle 5"/>
          <p:cNvSpPr>
            <a:spLocks noGrp="1" noChangeArrowheads="1"/>
          </p:cNvSpPr>
          <p:nvPr>
            <p:ph type="title"/>
          </p:nvPr>
        </p:nvSpPr>
        <p:spPr/>
        <p:txBody>
          <a:bodyPr/>
          <a:lstStyle/>
          <a:p>
            <a:r>
              <a:rPr lang="en-US"/>
              <a:t>NCAR’s Research Topics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endParaRPr lang="en-US"/>
          </a:p>
        </p:txBody>
      </p:sp>
      <p:sp>
        <p:nvSpPr>
          <p:cNvPr id="20483" name="Rectangle 3"/>
          <p:cNvSpPr>
            <a:spLocks noGrp="1" noChangeArrowheads="1"/>
          </p:cNvSpPr>
          <p:nvPr>
            <p:ph type="body" idx="1"/>
          </p:nvPr>
        </p:nvSpPr>
        <p:spPr/>
        <p:txBody>
          <a:bodyPr/>
          <a:lstStyle/>
          <a:p>
            <a:endParaRPr lang="en-US"/>
          </a:p>
        </p:txBody>
      </p:sp>
      <p:pic>
        <p:nvPicPr>
          <p:cNvPr id="20485" name="Picture 5" descr="UCAR org chart_modified"/>
          <p:cNvPicPr>
            <a:picLocks noChangeAspect="1" noChangeArrowheads="1"/>
          </p:cNvPicPr>
          <p:nvPr/>
        </p:nvPicPr>
        <p:blipFill>
          <a:blip r:embed="rId3" cstate="print"/>
          <a:srcRect/>
          <a:stretch>
            <a:fillRect/>
          </a:stretch>
        </p:blipFill>
        <p:spPr bwMode="auto">
          <a:xfrm>
            <a:off x="609600" y="228600"/>
            <a:ext cx="8189913" cy="640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635</TotalTime>
  <Words>995</Words>
  <Application>Microsoft Office PowerPoint</Application>
  <PresentationFormat>On-screen Show (4:3)</PresentationFormat>
  <Paragraphs>176</Paragraphs>
  <Slides>28</Slides>
  <Notes>25</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6" baseType="lpstr">
      <vt:lpstr>Arial</vt:lpstr>
      <vt:lpstr>Tahoma</vt:lpstr>
      <vt:lpstr>ＭＳ Ｐゴシック</vt:lpstr>
      <vt:lpstr>Times</vt:lpstr>
      <vt:lpstr>Wingdings</vt:lpstr>
      <vt:lpstr>Times New Roman</vt:lpstr>
      <vt:lpstr>Default Design</vt:lpstr>
      <vt:lpstr>Picture</vt:lpstr>
      <vt:lpstr>Welcome to the National Center for Atmospheric Research</vt:lpstr>
      <vt:lpstr>Faces and names to know</vt:lpstr>
      <vt:lpstr>Faces and names to know</vt:lpstr>
      <vt:lpstr>Important Dates</vt:lpstr>
      <vt:lpstr>UCAR</vt:lpstr>
      <vt:lpstr>Slide 6</vt:lpstr>
      <vt:lpstr>Slide 7</vt:lpstr>
      <vt:lpstr>NCAR’s Research Topics</vt:lpstr>
      <vt:lpstr>Slide 9</vt:lpstr>
      <vt:lpstr>Slide 10</vt:lpstr>
      <vt:lpstr>Esteban and Santiago’s groups</vt:lpstr>
      <vt:lpstr>Slide 12</vt:lpstr>
      <vt:lpstr>Slide 13</vt:lpstr>
      <vt:lpstr>Slide 14</vt:lpstr>
      <vt:lpstr>NCAR Mesa Laboratory</vt:lpstr>
      <vt:lpstr>NCAR Mesa Laboratory</vt:lpstr>
      <vt:lpstr>Foothills Campus</vt:lpstr>
      <vt:lpstr>Foothills Campus</vt:lpstr>
      <vt:lpstr>Center Green</vt:lpstr>
      <vt:lpstr>Center Green</vt:lpstr>
      <vt:lpstr>Research Aviation Facility</vt:lpstr>
      <vt:lpstr>Slide 22</vt:lpstr>
      <vt:lpstr>Slide 23</vt:lpstr>
      <vt:lpstr>Slide 24</vt:lpstr>
      <vt:lpstr>Supercomputing</vt:lpstr>
      <vt:lpstr>NCAR-Wyoming  Supercomputing Center</vt:lpstr>
      <vt:lpstr>NCAR-Wyoming  Supercomputing Center</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National Center for Atmospheric Research</dc:title>
  <dc:creator>kyleham</dc:creator>
  <cp:lastModifiedBy>Kyle</cp:lastModifiedBy>
  <cp:revision>77</cp:revision>
  <dcterms:created xsi:type="dcterms:W3CDTF">2010-05-26T20:43:06Z</dcterms:created>
  <dcterms:modified xsi:type="dcterms:W3CDTF">2010-07-07T15:30:59Z</dcterms:modified>
</cp:coreProperties>
</file>