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43891200" cy="32918400"/>
  <p:notesSz cx="6858000" cy="9144000"/>
  <p:embeddedFontLst>
    <p:embeddedFont>
      <p:font typeface="Calibri" pitchFamily="34" charset="0"/>
      <p:regular r:id="rId3"/>
      <p:bold r:id="rId4"/>
      <p:italic r:id="rId5"/>
      <p:boldItalic r:id="rId6"/>
    </p:embeddedFont>
    <p:embeddedFont>
      <p:font typeface="French Script MT" pitchFamily="66" charset="0"/>
      <p:regular r:id="rId7"/>
    </p:embeddedFont>
    <p:embeddedFont>
      <p:font typeface="Verdana" pitchFamily="34" charset="0"/>
      <p:regular r:id="rId8"/>
      <p:bold r:id="rId9"/>
      <p:italic r:id="rId10"/>
      <p:boldItalic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1D6B7"/>
    <a:srgbClr val="DDD3B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78" y="2970"/>
      </p:cViewPr>
      <p:guideLst>
        <p:guide orient="horz" pos="2576"/>
        <p:guide pos="27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font" Target="fonts/font9.fntdata"/><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student\Desktop\relative_absorp.ful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student\Desktop\relative_absorp.ful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student\Desktop\relative_absorp.full.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student\Desktop\VMR.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title>
      <c:tx>
        <c:rich>
          <a:bodyPr/>
          <a:lstStyle/>
          <a:p>
            <a:pPr>
              <a:defRPr/>
            </a:pPr>
            <a:r>
              <a:rPr lang="en-US" dirty="0"/>
              <a:t>Relative Absorption CH4</a:t>
            </a:r>
            <a:r>
              <a:rPr lang="en-US" baseline="0" dirty="0"/>
              <a:t> (% of full run)</a:t>
            </a:r>
            <a:endParaRPr lang="en-US" dirty="0"/>
          </a:p>
        </c:rich>
      </c:tx>
      <c:layout/>
    </c:title>
    <c:plotArea>
      <c:layout/>
      <c:scatterChart>
        <c:scatterStyle val="smoothMarker"/>
        <c:ser>
          <c:idx val="0"/>
          <c:order val="0"/>
          <c:tx>
            <c:strRef>
              <c:f>Sheet1!$H$1</c:f>
              <c:strCache>
                <c:ptCount val="1"/>
                <c:pt idx="0">
                  <c:v>Altitude (km)</c:v>
                </c:pt>
              </c:strCache>
            </c:strRef>
          </c:tx>
          <c:spPr>
            <a:ln>
              <a:solidFill>
                <a:schemeClr val="accent2">
                  <a:lumMod val="50000"/>
                </a:schemeClr>
              </a:solidFill>
            </a:ln>
          </c:spPr>
          <c:xVal>
            <c:numRef>
              <c:f>Sheet1!$G$2:$G$12</c:f>
              <c:numCache>
                <c:formatCode>General</c:formatCode>
                <c:ptCount val="11"/>
                <c:pt idx="0">
                  <c:v>35.27684159845932</c:v>
                </c:pt>
                <c:pt idx="1">
                  <c:v>34.925373134328439</c:v>
                </c:pt>
                <c:pt idx="2">
                  <c:v>33.322099181511803</c:v>
                </c:pt>
                <c:pt idx="3">
                  <c:v>31.925854597977818</c:v>
                </c:pt>
                <c:pt idx="4">
                  <c:v>30.399614829080431</c:v>
                </c:pt>
                <c:pt idx="5">
                  <c:v>28.517091959557085</c:v>
                </c:pt>
                <c:pt idx="6">
                  <c:v>26.8175252768416</c:v>
                </c:pt>
                <c:pt idx="7">
                  <c:v>24.886856042368798</c:v>
                </c:pt>
                <c:pt idx="8">
                  <c:v>23.105440539239183</c:v>
                </c:pt>
                <c:pt idx="9">
                  <c:v>21.275878671160296</c:v>
                </c:pt>
                <c:pt idx="10">
                  <c:v>0.35628310062590302</c:v>
                </c:pt>
              </c:numCache>
            </c:numRef>
          </c:xVal>
          <c:yVal>
            <c:numRef>
              <c:f>Sheet1!$H$2:$H$12</c:f>
              <c:numCache>
                <c:formatCode>General</c:formatCode>
                <c:ptCount val="11"/>
                <c:pt idx="0">
                  <c:v>3.4</c:v>
                </c:pt>
                <c:pt idx="1">
                  <c:v>4.08</c:v>
                </c:pt>
                <c:pt idx="2">
                  <c:v>4.8</c:v>
                </c:pt>
                <c:pt idx="3">
                  <c:v>5.55</c:v>
                </c:pt>
                <c:pt idx="4">
                  <c:v>6.33</c:v>
                </c:pt>
                <c:pt idx="5">
                  <c:v>7.1499999999999986</c:v>
                </c:pt>
                <c:pt idx="6">
                  <c:v>7.99</c:v>
                </c:pt>
                <c:pt idx="7">
                  <c:v>8.8700000000000028</c:v>
                </c:pt>
                <c:pt idx="8">
                  <c:v>9.7800000000000011</c:v>
                </c:pt>
                <c:pt idx="9">
                  <c:v>10.719999999999999</c:v>
                </c:pt>
                <c:pt idx="10">
                  <c:v>20.8</c:v>
                </c:pt>
              </c:numCache>
            </c:numRef>
          </c:yVal>
          <c:smooth val="1"/>
        </c:ser>
        <c:axId val="39540608"/>
        <c:axId val="39579648"/>
      </c:scatterChart>
      <c:valAx>
        <c:axId val="39540608"/>
        <c:scaling>
          <c:orientation val="minMax"/>
          <c:max val="50"/>
        </c:scaling>
        <c:axPos val="b"/>
        <c:title>
          <c:tx>
            <c:rich>
              <a:bodyPr/>
              <a:lstStyle/>
              <a:p>
                <a:pPr>
                  <a:defRPr/>
                </a:pPr>
                <a:r>
                  <a:rPr lang="en-US" sz="1600" dirty="0"/>
                  <a:t>Percent</a:t>
                </a:r>
              </a:p>
            </c:rich>
          </c:tx>
          <c:layout/>
        </c:title>
        <c:numFmt formatCode="General" sourceLinked="1"/>
        <c:tickLblPos val="nextTo"/>
        <c:crossAx val="39579648"/>
        <c:crosses val="autoZero"/>
        <c:crossBetween val="midCat"/>
      </c:valAx>
      <c:valAx>
        <c:axId val="39579648"/>
        <c:scaling>
          <c:orientation val="minMax"/>
          <c:max val="60"/>
        </c:scaling>
        <c:axPos val="l"/>
        <c:majorGridlines/>
        <c:title>
          <c:tx>
            <c:rich>
              <a:bodyPr/>
              <a:lstStyle/>
              <a:p>
                <a:pPr>
                  <a:defRPr/>
                </a:pPr>
                <a:r>
                  <a:rPr lang="en-US" sz="1600" dirty="0"/>
                  <a:t>Altitude (km</a:t>
                </a:r>
                <a:r>
                  <a:rPr lang="en-US" dirty="0"/>
                  <a:t>)</a:t>
                </a:r>
              </a:p>
            </c:rich>
          </c:tx>
          <c:layout/>
        </c:title>
        <c:numFmt formatCode="General" sourceLinked="1"/>
        <c:tickLblPos val="nextTo"/>
        <c:crossAx val="39540608"/>
        <c:crosses val="autoZero"/>
        <c:crossBetween val="midCat"/>
      </c:valAx>
      <c:spPr>
        <a:solidFill>
          <a:schemeClr val="bg1"/>
        </a:solidFill>
      </c:spPr>
    </c:plotArea>
    <c:plotVisOnly val="1"/>
  </c:chart>
  <c:spPr>
    <a:solidFill>
      <a:schemeClr val="accent2">
        <a:lumMod val="75000"/>
      </a:schemeClr>
    </a:soli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7"/>
  <c:chart>
    <c:title>
      <c:tx>
        <c:rich>
          <a:bodyPr/>
          <a:lstStyle/>
          <a:p>
            <a:pPr>
              <a:defRPr/>
            </a:pPr>
            <a:r>
              <a:rPr lang="en-US" dirty="0"/>
              <a:t>Relative Absorption H2O (% of full run)</a:t>
            </a:r>
          </a:p>
        </c:rich>
      </c:tx>
      <c:layout>
        <c:manualLayout>
          <c:xMode val="edge"/>
          <c:yMode val="edge"/>
          <c:x val="0.16864574219889203"/>
          <c:y val="4.7061921536123805E-2"/>
        </c:manualLayout>
      </c:layout>
    </c:title>
    <c:plotArea>
      <c:layout>
        <c:manualLayout>
          <c:layoutTarget val="inner"/>
          <c:xMode val="edge"/>
          <c:yMode val="edge"/>
          <c:x val="0.13094335083114705"/>
          <c:y val="0.17504863701247905"/>
          <c:w val="0.81009842519685005"/>
          <c:h val="0.63505951558686813"/>
        </c:manualLayout>
      </c:layout>
      <c:scatterChart>
        <c:scatterStyle val="smoothMarker"/>
        <c:ser>
          <c:idx val="0"/>
          <c:order val="0"/>
          <c:tx>
            <c:strRef>
              <c:f>Sheet1!$H$1</c:f>
              <c:strCache>
                <c:ptCount val="1"/>
                <c:pt idx="0">
                  <c:v>Altitude (km)</c:v>
                </c:pt>
              </c:strCache>
            </c:strRef>
          </c:tx>
          <c:spPr>
            <a:ln>
              <a:solidFill>
                <a:schemeClr val="tx2"/>
              </a:solidFill>
            </a:ln>
          </c:spPr>
          <c:xVal>
            <c:numRef>
              <c:f>Sheet1!$F$2:$F$12</c:f>
              <c:numCache>
                <c:formatCode>General</c:formatCode>
                <c:ptCount val="11"/>
                <c:pt idx="0">
                  <c:v>44.147952443857328</c:v>
                </c:pt>
                <c:pt idx="1">
                  <c:v>36.129458388375269</c:v>
                </c:pt>
                <c:pt idx="2">
                  <c:v>26.406869220607661</c:v>
                </c:pt>
                <c:pt idx="3">
                  <c:v>17.582562747688225</c:v>
                </c:pt>
                <c:pt idx="4">
                  <c:v>10.369881109643343</c:v>
                </c:pt>
                <c:pt idx="5">
                  <c:v>5.2972258916776784</c:v>
                </c:pt>
                <c:pt idx="6">
                  <c:v>2.3910171730515177</c:v>
                </c:pt>
                <c:pt idx="7">
                  <c:v>0.96433289299868008</c:v>
                </c:pt>
                <c:pt idx="8">
                  <c:v>0.38309114927344806</c:v>
                </c:pt>
                <c:pt idx="9">
                  <c:v>0.33025099075297309</c:v>
                </c:pt>
                <c:pt idx="10">
                  <c:v>1.3210039630118905E-2</c:v>
                </c:pt>
              </c:numCache>
            </c:numRef>
          </c:xVal>
          <c:yVal>
            <c:numRef>
              <c:f>Sheet1!$H$2:$H$12</c:f>
              <c:numCache>
                <c:formatCode>General</c:formatCode>
                <c:ptCount val="11"/>
                <c:pt idx="0">
                  <c:v>3.4</c:v>
                </c:pt>
                <c:pt idx="1">
                  <c:v>4.08</c:v>
                </c:pt>
                <c:pt idx="2">
                  <c:v>4.8</c:v>
                </c:pt>
                <c:pt idx="3">
                  <c:v>5.55</c:v>
                </c:pt>
                <c:pt idx="4">
                  <c:v>6.33</c:v>
                </c:pt>
                <c:pt idx="5">
                  <c:v>7.1499999999999986</c:v>
                </c:pt>
                <c:pt idx="6">
                  <c:v>7.99</c:v>
                </c:pt>
                <c:pt idx="7">
                  <c:v>8.8700000000000028</c:v>
                </c:pt>
                <c:pt idx="8">
                  <c:v>9.7800000000000011</c:v>
                </c:pt>
                <c:pt idx="9">
                  <c:v>10.719999999999999</c:v>
                </c:pt>
                <c:pt idx="10">
                  <c:v>20.8</c:v>
                </c:pt>
              </c:numCache>
            </c:numRef>
          </c:yVal>
          <c:smooth val="1"/>
        </c:ser>
        <c:axId val="39570816"/>
        <c:axId val="50554368"/>
      </c:scatterChart>
      <c:valAx>
        <c:axId val="39570816"/>
        <c:scaling>
          <c:orientation val="minMax"/>
          <c:max val="50"/>
        </c:scaling>
        <c:axPos val="b"/>
        <c:title>
          <c:tx>
            <c:rich>
              <a:bodyPr/>
              <a:lstStyle/>
              <a:p>
                <a:pPr>
                  <a:defRPr/>
                </a:pPr>
                <a:r>
                  <a:rPr lang="en-US" sz="1600" dirty="0"/>
                  <a:t>Percent</a:t>
                </a:r>
              </a:p>
            </c:rich>
          </c:tx>
          <c:layout>
            <c:manualLayout>
              <c:xMode val="edge"/>
              <c:yMode val="edge"/>
              <c:x val="0.48922086439540213"/>
              <c:y val="0.89997622938642097"/>
            </c:manualLayout>
          </c:layout>
        </c:title>
        <c:numFmt formatCode="General" sourceLinked="1"/>
        <c:tickLblPos val="nextTo"/>
        <c:crossAx val="50554368"/>
        <c:crosses val="autoZero"/>
        <c:crossBetween val="midCat"/>
      </c:valAx>
      <c:valAx>
        <c:axId val="50554368"/>
        <c:scaling>
          <c:orientation val="minMax"/>
          <c:max val="60"/>
        </c:scaling>
        <c:axPos val="l"/>
        <c:majorGridlines/>
        <c:title>
          <c:tx>
            <c:rich>
              <a:bodyPr/>
              <a:lstStyle/>
              <a:p>
                <a:pPr>
                  <a:defRPr/>
                </a:pPr>
                <a:r>
                  <a:rPr lang="en-US" sz="1600" dirty="0"/>
                  <a:t>Altitude (km)</a:t>
                </a:r>
              </a:p>
            </c:rich>
          </c:tx>
          <c:layout/>
        </c:title>
        <c:numFmt formatCode="General" sourceLinked="1"/>
        <c:tickLblPos val="nextTo"/>
        <c:crossAx val="39570816"/>
        <c:crosses val="autoZero"/>
        <c:crossBetween val="midCat"/>
      </c:valAx>
      <c:spPr>
        <a:solidFill>
          <a:schemeClr val="bg1"/>
        </a:solidFill>
      </c:spPr>
    </c:plotArea>
    <c:plotVisOnly val="1"/>
  </c:chart>
  <c:spPr>
    <a:solidFill>
      <a:schemeClr val="tx2">
        <a:lumMod val="60000"/>
        <a:lumOff val="40000"/>
      </a:schemeClr>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a:pPr>
            <a:r>
              <a:rPr lang="en-US" dirty="0"/>
              <a:t>Relative Absorption CO2 (% of</a:t>
            </a:r>
            <a:r>
              <a:rPr lang="en-US" baseline="0" dirty="0"/>
              <a:t> full run) </a:t>
            </a:r>
            <a:endParaRPr lang="en-US" dirty="0"/>
          </a:p>
        </c:rich>
      </c:tx>
      <c:layout>
        <c:manualLayout>
          <c:xMode val="edge"/>
          <c:yMode val="edge"/>
          <c:x val="0.15487842665500101"/>
          <c:y val="2.1929824561403504E-2"/>
        </c:manualLayout>
      </c:layout>
    </c:title>
    <c:plotArea>
      <c:layout/>
      <c:scatterChart>
        <c:scatterStyle val="smoothMarker"/>
        <c:ser>
          <c:idx val="0"/>
          <c:order val="0"/>
          <c:tx>
            <c:strRef>
              <c:f>Sheet1!$G$50</c:f>
              <c:strCache>
                <c:ptCount val="1"/>
                <c:pt idx="0">
                  <c:v>Altitude (km)</c:v>
                </c:pt>
              </c:strCache>
            </c:strRef>
          </c:tx>
          <c:spPr>
            <a:ln>
              <a:solidFill>
                <a:schemeClr val="accent3">
                  <a:lumMod val="50000"/>
                </a:schemeClr>
              </a:solidFill>
            </a:ln>
          </c:spPr>
          <c:xVal>
            <c:numRef>
              <c:f>Sheet1!$F$51:$F$60</c:f>
              <c:numCache>
                <c:formatCode>General</c:formatCode>
                <c:ptCount val="10"/>
                <c:pt idx="0">
                  <c:v>15.311426437640042</c:v>
                </c:pt>
                <c:pt idx="1">
                  <c:v>14.857356235997033</c:v>
                </c:pt>
                <c:pt idx="2">
                  <c:v>13.571321882001477</c:v>
                </c:pt>
                <c:pt idx="3">
                  <c:v>12.927557879014202</c:v>
                </c:pt>
                <c:pt idx="4">
                  <c:v>12.1224794622853</c:v>
                </c:pt>
                <c:pt idx="5">
                  <c:v>11.407020164301709</c:v>
                </c:pt>
                <c:pt idx="6">
                  <c:v>10.585511575802851</c:v>
                </c:pt>
                <c:pt idx="7">
                  <c:v>9.8356982823002248</c:v>
                </c:pt>
                <c:pt idx="8">
                  <c:v>9.0739357729649015</c:v>
                </c:pt>
                <c:pt idx="9">
                  <c:v>2.0492905153099352</c:v>
                </c:pt>
              </c:numCache>
            </c:numRef>
          </c:xVal>
          <c:yVal>
            <c:numRef>
              <c:f>Sheet1!$G$51:$G$60</c:f>
              <c:numCache>
                <c:formatCode>General</c:formatCode>
                <c:ptCount val="10"/>
                <c:pt idx="0">
                  <c:v>3.4</c:v>
                </c:pt>
                <c:pt idx="1">
                  <c:v>4.08</c:v>
                </c:pt>
                <c:pt idx="2">
                  <c:v>5.55</c:v>
                </c:pt>
                <c:pt idx="3">
                  <c:v>6.33</c:v>
                </c:pt>
                <c:pt idx="4">
                  <c:v>7.1499999999999986</c:v>
                </c:pt>
                <c:pt idx="5">
                  <c:v>7.99</c:v>
                </c:pt>
                <c:pt idx="6">
                  <c:v>8.8700000000000028</c:v>
                </c:pt>
                <c:pt idx="7">
                  <c:v>9.7800000000000011</c:v>
                </c:pt>
                <c:pt idx="8">
                  <c:v>10.719999999999999</c:v>
                </c:pt>
                <c:pt idx="9">
                  <c:v>20.8</c:v>
                </c:pt>
              </c:numCache>
            </c:numRef>
          </c:yVal>
          <c:smooth val="1"/>
        </c:ser>
        <c:axId val="50562176"/>
        <c:axId val="50564096"/>
      </c:scatterChart>
      <c:valAx>
        <c:axId val="50562176"/>
        <c:scaling>
          <c:orientation val="minMax"/>
          <c:max val="50"/>
        </c:scaling>
        <c:axPos val="b"/>
        <c:title>
          <c:tx>
            <c:rich>
              <a:bodyPr/>
              <a:lstStyle/>
              <a:p>
                <a:pPr>
                  <a:defRPr/>
                </a:pPr>
                <a:r>
                  <a:rPr lang="en-US" sz="1600" dirty="0"/>
                  <a:t>Percent</a:t>
                </a:r>
              </a:p>
            </c:rich>
          </c:tx>
          <c:layout/>
        </c:title>
        <c:numFmt formatCode="General" sourceLinked="1"/>
        <c:tickLblPos val="nextTo"/>
        <c:crossAx val="50564096"/>
        <c:crosses val="autoZero"/>
        <c:crossBetween val="midCat"/>
      </c:valAx>
      <c:valAx>
        <c:axId val="50564096"/>
        <c:scaling>
          <c:orientation val="minMax"/>
          <c:max val="60"/>
        </c:scaling>
        <c:axPos val="l"/>
        <c:majorGridlines/>
        <c:title>
          <c:tx>
            <c:rich>
              <a:bodyPr/>
              <a:lstStyle/>
              <a:p>
                <a:pPr>
                  <a:defRPr/>
                </a:pPr>
                <a:r>
                  <a:rPr lang="en-US" sz="1600" dirty="0"/>
                  <a:t>Altitude (km)</a:t>
                </a:r>
              </a:p>
            </c:rich>
          </c:tx>
          <c:layout/>
        </c:title>
        <c:numFmt formatCode="General" sourceLinked="1"/>
        <c:tickLblPos val="nextTo"/>
        <c:crossAx val="50562176"/>
        <c:crosses val="autoZero"/>
        <c:crossBetween val="midCat"/>
      </c:valAx>
      <c:spPr>
        <a:solidFill>
          <a:schemeClr val="bg1"/>
        </a:solidFill>
      </c:spPr>
    </c:plotArea>
    <c:plotVisOnly val="1"/>
  </c:chart>
  <c:spPr>
    <a:solidFill>
      <a:schemeClr val="accent3">
        <a:lumMod val="60000"/>
        <a:lumOff val="40000"/>
      </a:schemeClr>
    </a:solidFill>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20667887868183099"/>
          <c:y val="0.17721543030805403"/>
          <c:w val="0.5064457464144001"/>
          <c:h val="0.59882062439563499"/>
        </c:manualLayout>
      </c:layout>
      <c:scatterChart>
        <c:scatterStyle val="lineMarker"/>
        <c:ser>
          <c:idx val="0"/>
          <c:order val="0"/>
          <c:tx>
            <c:v>CO2</c:v>
          </c:tx>
          <c:spPr>
            <a:ln w="25400">
              <a:solidFill>
                <a:srgbClr val="666699"/>
              </a:solidFill>
              <a:prstDash val="solid"/>
            </a:ln>
          </c:spPr>
          <c:marker>
            <c:spPr>
              <a:solidFill>
                <a:srgbClr val="4F81BD"/>
              </a:solidFill>
              <a:ln>
                <a:solidFill>
                  <a:srgbClr val="666699"/>
                </a:solidFill>
                <a:prstDash val="solid"/>
              </a:ln>
            </c:spPr>
          </c:marker>
          <c:xVal>
            <c:numRef>
              <c:f>VMR.txt!$B$2:$B$43</c:f>
              <c:numCache>
                <c:formatCode>0.00E+00</c:formatCode>
                <c:ptCount val="42"/>
                <c:pt idx="0">
                  <c:v>3.7300000000000012E-4</c:v>
                </c:pt>
                <c:pt idx="1">
                  <c:v>3.7300000000000012E-4</c:v>
                </c:pt>
                <c:pt idx="2">
                  <c:v>3.7300000000000012E-4</c:v>
                </c:pt>
                <c:pt idx="3">
                  <c:v>3.7400000000000009E-4</c:v>
                </c:pt>
                <c:pt idx="4">
                  <c:v>3.7400000000000009E-4</c:v>
                </c:pt>
                <c:pt idx="5">
                  <c:v>3.7400000000000009E-4</c:v>
                </c:pt>
                <c:pt idx="6">
                  <c:v>3.7400000000000009E-4</c:v>
                </c:pt>
                <c:pt idx="7">
                  <c:v>3.7400000000000009E-4</c:v>
                </c:pt>
                <c:pt idx="8">
                  <c:v>3.7400000000000009E-4</c:v>
                </c:pt>
                <c:pt idx="9">
                  <c:v>3.7400000000000009E-4</c:v>
                </c:pt>
                <c:pt idx="10">
                  <c:v>3.7400000000000009E-4</c:v>
                </c:pt>
                <c:pt idx="11">
                  <c:v>3.7300000000000012E-4</c:v>
                </c:pt>
                <c:pt idx="12">
                  <c:v>3.7300000000000012E-4</c:v>
                </c:pt>
                <c:pt idx="13">
                  <c:v>3.7300000000000012E-4</c:v>
                </c:pt>
                <c:pt idx="14">
                  <c:v>3.7300000000000012E-4</c:v>
                </c:pt>
                <c:pt idx="15">
                  <c:v>3.7300000000000012E-4</c:v>
                </c:pt>
                <c:pt idx="16">
                  <c:v>3.720000000000001E-4</c:v>
                </c:pt>
                <c:pt idx="17">
                  <c:v>3.7100000000000013E-4</c:v>
                </c:pt>
                <c:pt idx="18">
                  <c:v>3.700000000000001E-4</c:v>
                </c:pt>
                <c:pt idx="19">
                  <c:v>3.6900000000000008E-4</c:v>
                </c:pt>
                <c:pt idx="20">
                  <c:v>3.6900000000000008E-4</c:v>
                </c:pt>
                <c:pt idx="21">
                  <c:v>3.6800000000000005E-4</c:v>
                </c:pt>
                <c:pt idx="22">
                  <c:v>3.6800000000000005E-4</c:v>
                </c:pt>
                <c:pt idx="23">
                  <c:v>3.6800000000000005E-4</c:v>
                </c:pt>
                <c:pt idx="24">
                  <c:v>3.6700000000000008E-4</c:v>
                </c:pt>
                <c:pt idx="25">
                  <c:v>3.6700000000000008E-4</c:v>
                </c:pt>
                <c:pt idx="26">
                  <c:v>3.6700000000000008E-4</c:v>
                </c:pt>
                <c:pt idx="27">
                  <c:v>3.6700000000000008E-4</c:v>
                </c:pt>
                <c:pt idx="28">
                  <c:v>3.6700000000000008E-4</c:v>
                </c:pt>
                <c:pt idx="29">
                  <c:v>3.6700000000000008E-4</c:v>
                </c:pt>
                <c:pt idx="30">
                  <c:v>3.6700000000000008E-4</c:v>
                </c:pt>
                <c:pt idx="31">
                  <c:v>3.6700000000000008E-4</c:v>
                </c:pt>
                <c:pt idx="32">
                  <c:v>3.6700000000000008E-4</c:v>
                </c:pt>
                <c:pt idx="33">
                  <c:v>3.6800000000000005E-4</c:v>
                </c:pt>
                <c:pt idx="34">
                  <c:v>3.6800000000000005E-4</c:v>
                </c:pt>
                <c:pt idx="35">
                  <c:v>3.6700000000000008E-4</c:v>
                </c:pt>
                <c:pt idx="36">
                  <c:v>3.6500000000000009E-4</c:v>
                </c:pt>
                <c:pt idx="37">
                  <c:v>3.610000000000001E-4</c:v>
                </c:pt>
                <c:pt idx="38">
                  <c:v>3.3300000000000013E-4</c:v>
                </c:pt>
                <c:pt idx="39">
                  <c:v>2.4900000000000009E-4</c:v>
                </c:pt>
                <c:pt idx="40">
                  <c:v>1.4600000000000005E-4</c:v>
                </c:pt>
                <c:pt idx="41">
                  <c:v>6.4700000000000123E-5</c:v>
                </c:pt>
              </c:numCache>
            </c:numRef>
          </c:xVal>
          <c:yVal>
            <c:numRef>
              <c:f>VMR.txt!$A$2:$A$43</c:f>
              <c:numCache>
                <c:formatCode>General</c:formatCode>
                <c:ptCount val="42"/>
                <c:pt idx="0">
                  <c:v>3.3959999999999986</c:v>
                </c:pt>
                <c:pt idx="1">
                  <c:v>4.0804</c:v>
                </c:pt>
                <c:pt idx="2">
                  <c:v>4.8007999999999997</c:v>
                </c:pt>
                <c:pt idx="3">
                  <c:v>5.5470999999999986</c:v>
                </c:pt>
                <c:pt idx="4">
                  <c:v>6.3293999999999997</c:v>
                </c:pt>
                <c:pt idx="5">
                  <c:v>7.1475999999999908</c:v>
                </c:pt>
                <c:pt idx="6">
                  <c:v>7.9918000000000013</c:v>
                </c:pt>
                <c:pt idx="7">
                  <c:v>8.8719000000000001</c:v>
                </c:pt>
                <c:pt idx="8">
                  <c:v>9.7779999999999987</c:v>
                </c:pt>
                <c:pt idx="9">
                  <c:v>10.719999999999999</c:v>
                </c:pt>
                <c:pt idx="10">
                  <c:v>11.7</c:v>
                </c:pt>
                <c:pt idx="11">
                  <c:v>12.709999999999999</c:v>
                </c:pt>
                <c:pt idx="12">
                  <c:v>13.76</c:v>
                </c:pt>
                <c:pt idx="13">
                  <c:v>14.84</c:v>
                </c:pt>
                <c:pt idx="14">
                  <c:v>15.96</c:v>
                </c:pt>
                <c:pt idx="15">
                  <c:v>17.12</c:v>
                </c:pt>
                <c:pt idx="16">
                  <c:v>18.310000000000002</c:v>
                </c:pt>
                <c:pt idx="17">
                  <c:v>19.54</c:v>
                </c:pt>
                <c:pt idx="18">
                  <c:v>20.8</c:v>
                </c:pt>
                <c:pt idx="19">
                  <c:v>22.1</c:v>
                </c:pt>
                <c:pt idx="20">
                  <c:v>23.439999999999987</c:v>
                </c:pt>
                <c:pt idx="21">
                  <c:v>24.810000000000013</c:v>
                </c:pt>
                <c:pt idx="22">
                  <c:v>26.22</c:v>
                </c:pt>
                <c:pt idx="23">
                  <c:v>27.66</c:v>
                </c:pt>
                <c:pt idx="24">
                  <c:v>29.14</c:v>
                </c:pt>
                <c:pt idx="25">
                  <c:v>30.69</c:v>
                </c:pt>
                <c:pt idx="26">
                  <c:v>32.369999999999997</c:v>
                </c:pt>
                <c:pt idx="27">
                  <c:v>34.230000000000011</c:v>
                </c:pt>
                <c:pt idx="28">
                  <c:v>36.339999999999996</c:v>
                </c:pt>
                <c:pt idx="29">
                  <c:v>38.770000000000003</c:v>
                </c:pt>
                <c:pt idx="30">
                  <c:v>41.57</c:v>
                </c:pt>
                <c:pt idx="31">
                  <c:v>44.809999999999995</c:v>
                </c:pt>
                <c:pt idx="32">
                  <c:v>48.55</c:v>
                </c:pt>
                <c:pt idx="33">
                  <c:v>52.849999999999994</c:v>
                </c:pt>
                <c:pt idx="34">
                  <c:v>57.78</c:v>
                </c:pt>
                <c:pt idx="35">
                  <c:v>63.4</c:v>
                </c:pt>
                <c:pt idx="36">
                  <c:v>69.77</c:v>
                </c:pt>
                <c:pt idx="37">
                  <c:v>77</c:v>
                </c:pt>
                <c:pt idx="38">
                  <c:v>85.2</c:v>
                </c:pt>
                <c:pt idx="39">
                  <c:v>94.5</c:v>
                </c:pt>
                <c:pt idx="40">
                  <c:v>106</c:v>
                </c:pt>
                <c:pt idx="41">
                  <c:v>120</c:v>
                </c:pt>
              </c:numCache>
            </c:numRef>
          </c:yVal>
        </c:ser>
        <c:ser>
          <c:idx val="1"/>
          <c:order val="1"/>
          <c:tx>
            <c:v>H2O</c:v>
          </c:tx>
          <c:spPr>
            <a:ln w="25400">
              <a:solidFill>
                <a:srgbClr val="DD2D32"/>
              </a:solidFill>
              <a:prstDash val="solid"/>
            </a:ln>
          </c:spPr>
          <c:marker>
            <c:spPr>
              <a:solidFill>
                <a:srgbClr val="C0504D"/>
              </a:solidFill>
              <a:ln>
                <a:solidFill>
                  <a:srgbClr val="DD2D32"/>
                </a:solidFill>
                <a:prstDash val="solid"/>
              </a:ln>
            </c:spPr>
          </c:marker>
          <c:xVal>
            <c:numRef>
              <c:f>VMR.txt!$C$2:$C$43</c:f>
              <c:numCache>
                <c:formatCode>0.00E+00</c:formatCode>
                <c:ptCount val="42"/>
                <c:pt idx="0">
                  <c:v>3.8200000000000009E-3</c:v>
                </c:pt>
                <c:pt idx="1">
                  <c:v>3.0000000000000005E-3</c:v>
                </c:pt>
                <c:pt idx="2">
                  <c:v>2.3800000000000006E-3</c:v>
                </c:pt>
                <c:pt idx="3">
                  <c:v>1.8600000000000003E-3</c:v>
                </c:pt>
                <c:pt idx="4">
                  <c:v>1.4700000000000004E-3</c:v>
                </c:pt>
                <c:pt idx="5">
                  <c:v>1.1100000000000003E-3</c:v>
                </c:pt>
                <c:pt idx="6">
                  <c:v>8.0900000000000015E-4</c:v>
                </c:pt>
                <c:pt idx="7">
                  <c:v>5.6400000000000016E-4</c:v>
                </c:pt>
                <c:pt idx="8">
                  <c:v>3.5900000000000011E-4</c:v>
                </c:pt>
                <c:pt idx="9">
                  <c:v>1.9900000000000004E-4</c:v>
                </c:pt>
                <c:pt idx="10">
                  <c:v>9.6500000000000137E-5</c:v>
                </c:pt>
                <c:pt idx="11">
                  <c:v>4.1900000000000009E-5</c:v>
                </c:pt>
                <c:pt idx="12">
                  <c:v>1.8000000000000004E-5</c:v>
                </c:pt>
                <c:pt idx="13">
                  <c:v>9.0400000000000134E-6</c:v>
                </c:pt>
                <c:pt idx="14">
                  <c:v>5.7400000000000018E-6</c:v>
                </c:pt>
                <c:pt idx="15">
                  <c:v>4.4000000000000019E-6</c:v>
                </c:pt>
                <c:pt idx="16">
                  <c:v>3.8200000000000007E-6</c:v>
                </c:pt>
                <c:pt idx="17">
                  <c:v>3.8900000000000009E-6</c:v>
                </c:pt>
                <c:pt idx="18">
                  <c:v>4.0000000000000015E-6</c:v>
                </c:pt>
                <c:pt idx="19">
                  <c:v>4.0800000000000016E-6</c:v>
                </c:pt>
                <c:pt idx="20">
                  <c:v>4.1500000000000009E-6</c:v>
                </c:pt>
                <c:pt idx="21">
                  <c:v>4.2300000000000019E-6</c:v>
                </c:pt>
                <c:pt idx="22">
                  <c:v>4.3000000000000012E-6</c:v>
                </c:pt>
                <c:pt idx="23">
                  <c:v>4.3500000000000007E-6</c:v>
                </c:pt>
                <c:pt idx="24">
                  <c:v>4.3900000000000012E-6</c:v>
                </c:pt>
                <c:pt idx="25">
                  <c:v>4.4500000000000014E-6</c:v>
                </c:pt>
                <c:pt idx="26">
                  <c:v>4.5100000000000009E-6</c:v>
                </c:pt>
                <c:pt idx="27">
                  <c:v>4.5800000000000019E-6</c:v>
                </c:pt>
                <c:pt idx="28">
                  <c:v>4.6800000000000009E-6</c:v>
                </c:pt>
                <c:pt idx="29">
                  <c:v>4.8400000000000011E-6</c:v>
                </c:pt>
                <c:pt idx="30">
                  <c:v>5.110000000000001E-6</c:v>
                </c:pt>
                <c:pt idx="31">
                  <c:v>5.4400000000000123E-6</c:v>
                </c:pt>
                <c:pt idx="32">
                  <c:v>5.8000000000000021E-6</c:v>
                </c:pt>
                <c:pt idx="33">
                  <c:v>6.0600000000000013E-6</c:v>
                </c:pt>
                <c:pt idx="34">
                  <c:v>6.0700000000000122E-6</c:v>
                </c:pt>
                <c:pt idx="35">
                  <c:v>5.8000000000000021E-6</c:v>
                </c:pt>
                <c:pt idx="36">
                  <c:v>5.1900000000000011E-6</c:v>
                </c:pt>
                <c:pt idx="37">
                  <c:v>3.390000000000001E-6</c:v>
                </c:pt>
                <c:pt idx="38">
                  <c:v>7.3500000000000122E-7</c:v>
                </c:pt>
                <c:pt idx="39">
                  <c:v>1.0500000000000004E-7</c:v>
                </c:pt>
                <c:pt idx="40">
                  <c:v>4.1000000000000016E-8</c:v>
                </c:pt>
                <c:pt idx="41">
                  <c:v>2.7000000000000013E-8</c:v>
                </c:pt>
              </c:numCache>
            </c:numRef>
          </c:xVal>
          <c:yVal>
            <c:numRef>
              <c:f>VMR.txt!$A$2:$A$43</c:f>
              <c:numCache>
                <c:formatCode>General</c:formatCode>
                <c:ptCount val="42"/>
                <c:pt idx="0">
                  <c:v>3.3959999999999986</c:v>
                </c:pt>
                <c:pt idx="1">
                  <c:v>4.0804</c:v>
                </c:pt>
                <c:pt idx="2">
                  <c:v>4.8007999999999997</c:v>
                </c:pt>
                <c:pt idx="3">
                  <c:v>5.5470999999999986</c:v>
                </c:pt>
                <c:pt idx="4">
                  <c:v>6.3293999999999997</c:v>
                </c:pt>
                <c:pt idx="5">
                  <c:v>7.1475999999999908</c:v>
                </c:pt>
                <c:pt idx="6">
                  <c:v>7.9918000000000013</c:v>
                </c:pt>
                <c:pt idx="7">
                  <c:v>8.8719000000000001</c:v>
                </c:pt>
                <c:pt idx="8">
                  <c:v>9.7779999999999987</c:v>
                </c:pt>
                <c:pt idx="9">
                  <c:v>10.719999999999999</c:v>
                </c:pt>
                <c:pt idx="10">
                  <c:v>11.7</c:v>
                </c:pt>
                <c:pt idx="11">
                  <c:v>12.709999999999999</c:v>
                </c:pt>
                <c:pt idx="12">
                  <c:v>13.76</c:v>
                </c:pt>
                <c:pt idx="13">
                  <c:v>14.84</c:v>
                </c:pt>
                <c:pt idx="14">
                  <c:v>15.96</c:v>
                </c:pt>
                <c:pt idx="15">
                  <c:v>17.12</c:v>
                </c:pt>
                <c:pt idx="16">
                  <c:v>18.310000000000002</c:v>
                </c:pt>
                <c:pt idx="17">
                  <c:v>19.54</c:v>
                </c:pt>
                <c:pt idx="18">
                  <c:v>20.8</c:v>
                </c:pt>
                <c:pt idx="19">
                  <c:v>22.1</c:v>
                </c:pt>
                <c:pt idx="20">
                  <c:v>23.439999999999987</c:v>
                </c:pt>
                <c:pt idx="21">
                  <c:v>24.810000000000013</c:v>
                </c:pt>
                <c:pt idx="22">
                  <c:v>26.22</c:v>
                </c:pt>
                <c:pt idx="23">
                  <c:v>27.66</c:v>
                </c:pt>
                <c:pt idx="24">
                  <c:v>29.14</c:v>
                </c:pt>
                <c:pt idx="25">
                  <c:v>30.69</c:v>
                </c:pt>
                <c:pt idx="26">
                  <c:v>32.369999999999997</c:v>
                </c:pt>
                <c:pt idx="27">
                  <c:v>34.230000000000011</c:v>
                </c:pt>
                <c:pt idx="28">
                  <c:v>36.339999999999996</c:v>
                </c:pt>
                <c:pt idx="29">
                  <c:v>38.770000000000003</c:v>
                </c:pt>
                <c:pt idx="30">
                  <c:v>41.57</c:v>
                </c:pt>
                <c:pt idx="31">
                  <c:v>44.809999999999995</c:v>
                </c:pt>
                <c:pt idx="32">
                  <c:v>48.55</c:v>
                </c:pt>
                <c:pt idx="33">
                  <c:v>52.849999999999994</c:v>
                </c:pt>
                <c:pt idx="34">
                  <c:v>57.78</c:v>
                </c:pt>
                <c:pt idx="35">
                  <c:v>63.4</c:v>
                </c:pt>
                <c:pt idx="36">
                  <c:v>69.77</c:v>
                </c:pt>
                <c:pt idx="37">
                  <c:v>77</c:v>
                </c:pt>
                <c:pt idx="38">
                  <c:v>85.2</c:v>
                </c:pt>
                <c:pt idx="39">
                  <c:v>94.5</c:v>
                </c:pt>
                <c:pt idx="40">
                  <c:v>106</c:v>
                </c:pt>
                <c:pt idx="41">
                  <c:v>120</c:v>
                </c:pt>
              </c:numCache>
            </c:numRef>
          </c:yVal>
        </c:ser>
        <c:ser>
          <c:idx val="2"/>
          <c:order val="2"/>
          <c:tx>
            <c:v>CH4</c:v>
          </c:tx>
          <c:spPr>
            <a:ln w="25400">
              <a:solidFill>
                <a:srgbClr val="99CC00"/>
              </a:solidFill>
              <a:prstDash val="solid"/>
            </a:ln>
          </c:spPr>
          <c:marker>
            <c:spPr>
              <a:solidFill>
                <a:srgbClr val="9BBB59"/>
              </a:solidFill>
              <a:ln>
                <a:solidFill>
                  <a:srgbClr val="99CC00"/>
                </a:solidFill>
                <a:prstDash val="solid"/>
              </a:ln>
            </c:spPr>
          </c:marker>
          <c:xVal>
            <c:numRef>
              <c:f>VMR.txt!$D$2:$D$43</c:f>
              <c:numCache>
                <c:formatCode>0.00E+00</c:formatCode>
                <c:ptCount val="42"/>
                <c:pt idx="0">
                  <c:v>1.7900000000000006E-6</c:v>
                </c:pt>
                <c:pt idx="1">
                  <c:v>1.7900000000000006E-6</c:v>
                </c:pt>
                <c:pt idx="2">
                  <c:v>1.7900000000000006E-6</c:v>
                </c:pt>
                <c:pt idx="3">
                  <c:v>1.7900000000000006E-6</c:v>
                </c:pt>
                <c:pt idx="4">
                  <c:v>1.7800000000000005E-6</c:v>
                </c:pt>
                <c:pt idx="5">
                  <c:v>1.7800000000000005E-6</c:v>
                </c:pt>
                <c:pt idx="6">
                  <c:v>1.7800000000000005E-6</c:v>
                </c:pt>
                <c:pt idx="7">
                  <c:v>1.7800000000000005E-6</c:v>
                </c:pt>
                <c:pt idx="8">
                  <c:v>1.7800000000000005E-6</c:v>
                </c:pt>
                <c:pt idx="9">
                  <c:v>1.7700000000000006E-6</c:v>
                </c:pt>
                <c:pt idx="10">
                  <c:v>1.7700000000000006E-6</c:v>
                </c:pt>
                <c:pt idx="11">
                  <c:v>1.7700000000000006E-6</c:v>
                </c:pt>
                <c:pt idx="12">
                  <c:v>1.7700000000000006E-6</c:v>
                </c:pt>
                <c:pt idx="13">
                  <c:v>1.7600000000000005E-6</c:v>
                </c:pt>
                <c:pt idx="14">
                  <c:v>1.7500000000000006E-6</c:v>
                </c:pt>
                <c:pt idx="15">
                  <c:v>1.7300000000000006E-6</c:v>
                </c:pt>
                <c:pt idx="16">
                  <c:v>1.7000000000000005E-6</c:v>
                </c:pt>
                <c:pt idx="17">
                  <c:v>1.6300000000000007E-6</c:v>
                </c:pt>
                <c:pt idx="18">
                  <c:v>1.5600000000000005E-6</c:v>
                </c:pt>
                <c:pt idx="19">
                  <c:v>1.5000000000000005E-6</c:v>
                </c:pt>
                <c:pt idx="20">
                  <c:v>1.4500000000000005E-6</c:v>
                </c:pt>
                <c:pt idx="21">
                  <c:v>1.4000000000000004E-6</c:v>
                </c:pt>
                <c:pt idx="22">
                  <c:v>1.3700000000000006E-6</c:v>
                </c:pt>
                <c:pt idx="23">
                  <c:v>1.3500000000000006E-6</c:v>
                </c:pt>
                <c:pt idx="24">
                  <c:v>1.3200000000000005E-6</c:v>
                </c:pt>
                <c:pt idx="25">
                  <c:v>1.3000000000000005E-6</c:v>
                </c:pt>
                <c:pt idx="26">
                  <c:v>1.2600000000000004E-6</c:v>
                </c:pt>
                <c:pt idx="27">
                  <c:v>1.2200000000000004E-6</c:v>
                </c:pt>
                <c:pt idx="28">
                  <c:v>1.1600000000000005E-6</c:v>
                </c:pt>
                <c:pt idx="29">
                  <c:v>1.0700000000000003E-6</c:v>
                </c:pt>
                <c:pt idx="30">
                  <c:v>9.360000000000015E-7</c:v>
                </c:pt>
                <c:pt idx="31">
                  <c:v>7.8000000000000121E-7</c:v>
                </c:pt>
                <c:pt idx="32">
                  <c:v>6.0700000000000124E-7</c:v>
                </c:pt>
                <c:pt idx="33">
                  <c:v>4.5200000000000013E-7</c:v>
                </c:pt>
                <c:pt idx="34">
                  <c:v>3.3700000000000012E-7</c:v>
                </c:pt>
                <c:pt idx="35">
                  <c:v>2.600000000000001E-7</c:v>
                </c:pt>
                <c:pt idx="36">
                  <c:v>1.6900000000000007E-7</c:v>
                </c:pt>
                <c:pt idx="37">
                  <c:v>5.8800000000000123E-8</c:v>
                </c:pt>
                <c:pt idx="38">
                  <c:v>8.4500000000000161E-9</c:v>
                </c:pt>
                <c:pt idx="39">
                  <c:v>1.3500000000000007E-9</c:v>
                </c:pt>
                <c:pt idx="40">
                  <c:v>5.2800000000000128E-10</c:v>
                </c:pt>
                <c:pt idx="41">
                  <c:v>3.6700000000000121E-10</c:v>
                </c:pt>
              </c:numCache>
            </c:numRef>
          </c:xVal>
          <c:yVal>
            <c:numRef>
              <c:f>VMR.txt!$A$2:$A$43</c:f>
              <c:numCache>
                <c:formatCode>General</c:formatCode>
                <c:ptCount val="42"/>
                <c:pt idx="0">
                  <c:v>3.3959999999999986</c:v>
                </c:pt>
                <c:pt idx="1">
                  <c:v>4.0804</c:v>
                </c:pt>
                <c:pt idx="2">
                  <c:v>4.8007999999999997</c:v>
                </c:pt>
                <c:pt idx="3">
                  <c:v>5.5470999999999986</c:v>
                </c:pt>
                <c:pt idx="4">
                  <c:v>6.3293999999999997</c:v>
                </c:pt>
                <c:pt idx="5">
                  <c:v>7.1475999999999908</c:v>
                </c:pt>
                <c:pt idx="6">
                  <c:v>7.9918000000000013</c:v>
                </c:pt>
                <c:pt idx="7">
                  <c:v>8.8719000000000001</c:v>
                </c:pt>
                <c:pt idx="8">
                  <c:v>9.7779999999999987</c:v>
                </c:pt>
                <c:pt idx="9">
                  <c:v>10.719999999999999</c:v>
                </c:pt>
                <c:pt idx="10">
                  <c:v>11.7</c:v>
                </c:pt>
                <c:pt idx="11">
                  <c:v>12.709999999999999</c:v>
                </c:pt>
                <c:pt idx="12">
                  <c:v>13.76</c:v>
                </c:pt>
                <c:pt idx="13">
                  <c:v>14.84</c:v>
                </c:pt>
                <c:pt idx="14">
                  <c:v>15.96</c:v>
                </c:pt>
                <c:pt idx="15">
                  <c:v>17.12</c:v>
                </c:pt>
                <c:pt idx="16">
                  <c:v>18.310000000000002</c:v>
                </c:pt>
                <c:pt idx="17">
                  <c:v>19.54</c:v>
                </c:pt>
                <c:pt idx="18">
                  <c:v>20.8</c:v>
                </c:pt>
                <c:pt idx="19">
                  <c:v>22.1</c:v>
                </c:pt>
                <c:pt idx="20">
                  <c:v>23.439999999999987</c:v>
                </c:pt>
                <c:pt idx="21">
                  <c:v>24.810000000000013</c:v>
                </c:pt>
                <c:pt idx="22">
                  <c:v>26.22</c:v>
                </c:pt>
                <c:pt idx="23">
                  <c:v>27.66</c:v>
                </c:pt>
                <c:pt idx="24">
                  <c:v>29.14</c:v>
                </c:pt>
                <c:pt idx="25">
                  <c:v>30.69</c:v>
                </c:pt>
                <c:pt idx="26">
                  <c:v>32.369999999999997</c:v>
                </c:pt>
                <c:pt idx="27">
                  <c:v>34.230000000000011</c:v>
                </c:pt>
                <c:pt idx="28">
                  <c:v>36.339999999999996</c:v>
                </c:pt>
                <c:pt idx="29">
                  <c:v>38.770000000000003</c:v>
                </c:pt>
                <c:pt idx="30">
                  <c:v>41.57</c:v>
                </c:pt>
                <c:pt idx="31">
                  <c:v>44.809999999999995</c:v>
                </c:pt>
                <c:pt idx="32">
                  <c:v>48.55</c:v>
                </c:pt>
                <c:pt idx="33">
                  <c:v>52.849999999999994</c:v>
                </c:pt>
                <c:pt idx="34">
                  <c:v>57.78</c:v>
                </c:pt>
                <c:pt idx="35">
                  <c:v>63.4</c:v>
                </c:pt>
                <c:pt idx="36">
                  <c:v>69.77</c:v>
                </c:pt>
                <c:pt idx="37">
                  <c:v>77</c:v>
                </c:pt>
                <c:pt idx="38">
                  <c:v>85.2</c:v>
                </c:pt>
                <c:pt idx="39">
                  <c:v>94.5</c:v>
                </c:pt>
                <c:pt idx="40">
                  <c:v>106</c:v>
                </c:pt>
                <c:pt idx="41">
                  <c:v>120</c:v>
                </c:pt>
              </c:numCache>
            </c:numRef>
          </c:yVal>
        </c:ser>
        <c:axId val="50670208"/>
        <c:axId val="50677632"/>
      </c:scatterChart>
      <c:valAx>
        <c:axId val="50670208"/>
        <c:scaling>
          <c:logBase val="10"/>
          <c:orientation val="minMax"/>
        </c:scaling>
        <c:axPos val="b"/>
        <c:title>
          <c:tx>
            <c:rich>
              <a:bodyPr/>
              <a:lstStyle/>
              <a:p>
                <a:pPr>
                  <a:defRPr/>
                </a:pPr>
                <a:r>
                  <a:rPr lang="en-US" sz="1600" dirty="0"/>
                  <a:t>Mean VMR</a:t>
                </a:r>
              </a:p>
            </c:rich>
          </c:tx>
          <c:layout>
            <c:manualLayout>
              <c:xMode val="edge"/>
              <c:yMode val="edge"/>
              <c:x val="0.32969848074321906"/>
              <c:y val="0.89878320479862794"/>
            </c:manualLayout>
          </c:layout>
        </c:title>
        <c:numFmt formatCode="0.00E+00" sourceLinked="1"/>
        <c:tickLblPos val="nextTo"/>
        <c:spPr>
          <a:ln w="3175">
            <a:solidFill>
              <a:srgbClr val="808080"/>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50677632"/>
        <c:crosses val="autoZero"/>
        <c:crossBetween val="midCat"/>
      </c:valAx>
      <c:valAx>
        <c:axId val="50677632"/>
        <c:scaling>
          <c:orientation val="minMax"/>
          <c:max val="60"/>
        </c:scaling>
        <c:axPos val="l"/>
        <c:majorGridlines>
          <c:spPr>
            <a:ln w="3175">
              <a:solidFill>
                <a:srgbClr val="808080"/>
              </a:solidFill>
              <a:prstDash val="solid"/>
            </a:ln>
          </c:spPr>
        </c:majorGridlines>
        <c:title>
          <c:tx>
            <c:rich>
              <a:bodyPr rot="-5400000" vert="horz"/>
              <a:lstStyle/>
              <a:p>
                <a:pPr>
                  <a:defRPr/>
                </a:pPr>
                <a:r>
                  <a:rPr lang="en-US" sz="1600" dirty="0"/>
                  <a:t>Altitude (km)</a:t>
                </a:r>
              </a:p>
            </c:rich>
          </c:tx>
          <c:layout>
            <c:manualLayout>
              <c:xMode val="edge"/>
              <c:yMode val="edge"/>
              <c:x val="2.8826275552389601E-2"/>
              <c:y val="0.34075177620792302"/>
            </c:manualLayout>
          </c:layout>
        </c:title>
        <c:numFmt formatCode="General" sourceLinked="1"/>
        <c:tickLblPos val="nextTo"/>
        <c:spPr>
          <a:ln w="3175">
            <a:solidFill>
              <a:srgbClr val="808080"/>
            </a:solidFill>
            <a:prstDash val="solid"/>
          </a:ln>
        </c:spPr>
        <c:crossAx val="50670208"/>
        <c:crossesAt val="1.0000000000000006E-10"/>
        <c:crossBetween val="midCat"/>
      </c:valAx>
      <c:spPr>
        <a:solidFill>
          <a:srgbClr val="FFFFFF"/>
        </a:solidFill>
        <a:ln w="25400">
          <a:noFill/>
        </a:ln>
      </c:spPr>
    </c:plotArea>
    <c:legend>
      <c:legendPos val="r"/>
      <c:layout>
        <c:manualLayout>
          <c:xMode val="edge"/>
          <c:yMode val="edge"/>
          <c:x val="0.73548327460683005"/>
          <c:y val="0.16776121734783203"/>
          <c:w val="0.188720779854053"/>
          <c:h val="0.54598654602621888"/>
        </c:manualLayout>
      </c:layout>
      <c:spPr>
        <a:noFill/>
        <a:ln w="25400">
          <a:noFill/>
        </a:ln>
      </c:spPr>
    </c:legend>
    <c:plotVisOnly val="1"/>
    <c:dispBlanksAs val="gap"/>
  </c:chart>
  <c:spPr>
    <a:solidFill>
      <a:srgbClr val="FFFFFF"/>
    </a:solidFill>
    <a:ln w="3175">
      <a:solidFill>
        <a:srgbClr val="808080"/>
      </a:solidFill>
      <a:prstDash val="solid"/>
    </a:ln>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8"/>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559082" y="1318270"/>
            <a:ext cx="35547303"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901948" y="1318270"/>
            <a:ext cx="105925617"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8"/>
            <a:ext cx="37307520" cy="653796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5"/>
            <a:ext cx="37307520" cy="720089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901945" y="7680968"/>
            <a:ext cx="70736457" cy="217246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369925" y="7680968"/>
            <a:ext cx="70736463" cy="217246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2" y="7368543"/>
            <a:ext cx="19392903" cy="307085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4562" y="10439401"/>
            <a:ext cx="19392903" cy="189661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7368543"/>
            <a:ext cx="19400520" cy="307085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123" y="10439401"/>
            <a:ext cx="19400520" cy="189661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5" y="1310640"/>
            <a:ext cx="14439903" cy="55778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240" y="1310648"/>
            <a:ext cx="24536400" cy="2809494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5" y="6888488"/>
            <a:ext cx="14439903" cy="2251710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602983" y="25763223"/>
            <a:ext cx="26334720" cy="38633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72CDC-1590-4982-B9A2-00548DD3BA1E}" type="datetimeFigureOut">
              <a:rPr lang="en-US" smtClean="0"/>
              <a:pPr/>
              <a:t>8/4/2010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563FED7-1AE6-4858-9F1C-FC31AA4EB2B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DD3B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8"/>
            <a:ext cx="39502080" cy="217246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8"/>
            <a:ext cx="10241280" cy="1752600"/>
          </a:xfrm>
          <a:prstGeom prst="rect">
            <a:avLst/>
          </a:prstGeom>
        </p:spPr>
        <p:txBody>
          <a:bodyPr vert="horz" lIns="91440" tIns="45720" rIns="91440" bIns="45720" rtlCol="0" anchor="ctr"/>
          <a:lstStyle>
            <a:lvl1pPr algn="l">
              <a:defRPr sz="1200">
                <a:solidFill>
                  <a:schemeClr val="tx1">
                    <a:tint val="75000"/>
                  </a:schemeClr>
                </a:solidFill>
              </a:defRPr>
            </a:lvl1pPr>
          </a:lstStyle>
          <a:p>
            <a:fld id="{D7B72CDC-1590-4982-B9A2-00548DD3BA1E}" type="datetimeFigureOut">
              <a:rPr lang="en-US" smtClean="0"/>
              <a:pPr/>
              <a:t>8/4/2010</a:t>
            </a:fld>
            <a:endParaRPr lang="en-US" dirty="0"/>
          </a:p>
        </p:txBody>
      </p:sp>
      <p:sp>
        <p:nvSpPr>
          <p:cNvPr id="5" name="Footer Placeholder 4"/>
          <p:cNvSpPr>
            <a:spLocks noGrp="1"/>
          </p:cNvSpPr>
          <p:nvPr>
            <p:ph type="ftr" sz="quarter" idx="3"/>
          </p:nvPr>
        </p:nvSpPr>
        <p:spPr>
          <a:xfrm>
            <a:off x="14996160" y="30510488"/>
            <a:ext cx="13898880" cy="1752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8"/>
            <a:ext cx="10241280" cy="1752600"/>
          </a:xfrm>
          <a:prstGeom prst="rect">
            <a:avLst/>
          </a:prstGeom>
        </p:spPr>
        <p:txBody>
          <a:bodyPr vert="horz" lIns="91440" tIns="45720" rIns="91440" bIns="45720" rtlCol="0" anchor="ctr"/>
          <a:lstStyle>
            <a:lvl1pPr algn="r">
              <a:defRPr sz="1200">
                <a:solidFill>
                  <a:schemeClr val="tx1">
                    <a:tint val="75000"/>
                  </a:schemeClr>
                </a:solidFill>
              </a:defRPr>
            </a:lvl1pPr>
          </a:lstStyle>
          <a:p>
            <a:fld id="{9563FED7-1AE6-4858-9F1C-FC31AA4EB2B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18" Type="http://schemas.openxmlformats.org/officeDocument/2006/relationships/image" Target="../media/image13.jpeg"/><Relationship Id="rId3" Type="http://schemas.openxmlformats.org/officeDocument/2006/relationships/chart" Target="../charts/chart2.xml"/><Relationship Id="rId7" Type="http://schemas.openxmlformats.org/officeDocument/2006/relationships/image" Target="../media/image2.jpeg"/><Relationship Id="rId12" Type="http://schemas.openxmlformats.org/officeDocument/2006/relationships/image" Target="../media/image7.png"/><Relationship Id="rId17" Type="http://schemas.openxmlformats.org/officeDocument/2006/relationships/image" Target="../media/image12.png"/><Relationship Id="rId2" Type="http://schemas.openxmlformats.org/officeDocument/2006/relationships/chart" Target="../charts/chart1.xml"/><Relationship Id="rId16"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chart" Target="../charts/chart4.xml"/><Relationship Id="rId15" Type="http://schemas.openxmlformats.org/officeDocument/2006/relationships/image" Target="../media/image10.png"/><Relationship Id="rId10" Type="http://schemas.openxmlformats.org/officeDocument/2006/relationships/image" Target="../media/image5.png"/><Relationship Id="rId4" Type="http://schemas.openxmlformats.org/officeDocument/2006/relationships/chart" Target="../charts/chart3.xml"/><Relationship Id="rId9" Type="http://schemas.openxmlformats.org/officeDocument/2006/relationships/image" Target="../media/image4.pn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DD3BB">
            <a:alpha val="58000"/>
          </a:srgbClr>
        </a:solidFill>
        <a:effectLst/>
      </p:bgPr>
    </p:bg>
    <p:spTree>
      <p:nvGrpSpPr>
        <p:cNvPr id="1" name=""/>
        <p:cNvGrpSpPr/>
        <p:nvPr/>
      </p:nvGrpSpPr>
      <p:grpSpPr>
        <a:xfrm>
          <a:off x="0" y="0"/>
          <a:ext cx="0" cy="0"/>
          <a:chOff x="0" y="0"/>
          <a:chExt cx="0" cy="0"/>
        </a:xfrm>
      </p:grpSpPr>
      <p:grpSp>
        <p:nvGrpSpPr>
          <p:cNvPr id="60" name="Group 59"/>
          <p:cNvGrpSpPr/>
          <p:nvPr/>
        </p:nvGrpSpPr>
        <p:grpSpPr>
          <a:xfrm>
            <a:off x="9601200" y="4114800"/>
            <a:ext cx="25146000" cy="4648200"/>
            <a:chOff x="9525000" y="17830800"/>
            <a:chExt cx="25146000" cy="4648200"/>
          </a:xfrm>
          <a:solidFill>
            <a:schemeClr val="accent4">
              <a:lumMod val="75000"/>
            </a:schemeClr>
          </a:solidFill>
        </p:grpSpPr>
        <p:sp>
          <p:nvSpPr>
            <p:cNvPr id="58" name="Rounded Rectangle 57"/>
            <p:cNvSpPr/>
            <p:nvPr/>
          </p:nvSpPr>
          <p:spPr>
            <a:xfrm>
              <a:off x="9525000" y="17830800"/>
              <a:ext cx="25146000" cy="4648200"/>
            </a:xfrm>
            <a:prstGeom prst="roundRect">
              <a:avLst/>
            </a:prstGeom>
            <a:grp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75000"/>
                  </a:schemeClr>
                </a:solidFill>
              </a:endParaRPr>
            </a:p>
          </p:txBody>
        </p:sp>
        <p:sp>
          <p:nvSpPr>
            <p:cNvPr id="29" name="TextBox 28"/>
            <p:cNvSpPr txBox="1"/>
            <p:nvPr/>
          </p:nvSpPr>
          <p:spPr>
            <a:xfrm>
              <a:off x="10363200" y="21869400"/>
              <a:ext cx="1143000" cy="369332"/>
            </a:xfrm>
            <a:prstGeom prst="rect">
              <a:avLst/>
            </a:prstGeom>
            <a:solidFill>
              <a:schemeClr val="bg2"/>
            </a:solidFill>
            <a:ln>
              <a:solidFill>
                <a:schemeClr val="accent4">
                  <a:lumMod val="50000"/>
                </a:schemeClr>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solidFill>
                    <a:schemeClr val="accent4">
                      <a:lumMod val="75000"/>
                    </a:schemeClr>
                  </a:solidFill>
                </a:rPr>
                <a:t>Figure 1</a:t>
              </a:r>
              <a:endParaRPr lang="en-US" dirty="0">
                <a:solidFill>
                  <a:schemeClr val="accent4">
                    <a:lumMod val="75000"/>
                  </a:schemeClr>
                </a:solidFill>
              </a:endParaRPr>
            </a:p>
          </p:txBody>
        </p:sp>
        <p:graphicFrame>
          <p:nvGraphicFramePr>
            <p:cNvPr id="55" name="Chart 54"/>
            <p:cNvGraphicFramePr/>
            <p:nvPr/>
          </p:nvGraphicFramePr>
          <p:xfrm>
            <a:off x="22707600" y="18288000"/>
            <a:ext cx="5486400" cy="34747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8" name="Chart 37"/>
            <p:cNvGraphicFramePr/>
            <p:nvPr/>
          </p:nvGraphicFramePr>
          <p:xfrm>
            <a:off x="16611600" y="18288000"/>
            <a:ext cx="5486400" cy="34747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Chart 41"/>
            <p:cNvGraphicFramePr/>
            <p:nvPr/>
          </p:nvGraphicFramePr>
          <p:xfrm>
            <a:off x="28727400" y="18288000"/>
            <a:ext cx="5486400" cy="34747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4" name="Chart 43"/>
            <p:cNvGraphicFramePr>
              <a:graphicFrameLocks/>
            </p:cNvGraphicFramePr>
            <p:nvPr/>
          </p:nvGraphicFramePr>
          <p:xfrm>
            <a:off x="10363200" y="18288000"/>
            <a:ext cx="5486400" cy="3474720"/>
          </p:xfrm>
          <a:graphic>
            <a:graphicData uri="http://schemas.openxmlformats.org/drawingml/2006/chart">
              <c:chart xmlns:c="http://schemas.openxmlformats.org/drawingml/2006/chart" xmlns:r="http://schemas.openxmlformats.org/officeDocument/2006/relationships" r:id="rId5"/>
            </a:graphicData>
          </a:graphic>
        </p:graphicFrame>
        <p:sp>
          <p:nvSpPr>
            <p:cNvPr id="48" name="TextBox 47"/>
            <p:cNvSpPr txBox="1"/>
            <p:nvPr/>
          </p:nvSpPr>
          <p:spPr>
            <a:xfrm>
              <a:off x="16687800" y="21869400"/>
              <a:ext cx="1219200" cy="369332"/>
            </a:xfrm>
            <a:prstGeom prst="rect">
              <a:avLst/>
            </a:prstGeom>
            <a:solidFill>
              <a:schemeClr val="bg2"/>
            </a:solidFill>
            <a:ln>
              <a:solidFill>
                <a:schemeClr val="accent4">
                  <a:lumMod val="50000"/>
                </a:schemeClr>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chemeClr val="accent4">
                      <a:lumMod val="75000"/>
                    </a:schemeClr>
                  </a:solidFill>
                </a:rPr>
                <a:t>Figure 8</a:t>
              </a:r>
              <a:endParaRPr lang="en-US" dirty="0">
                <a:solidFill>
                  <a:schemeClr val="accent4">
                    <a:lumMod val="75000"/>
                  </a:schemeClr>
                </a:solidFill>
              </a:endParaRPr>
            </a:p>
          </p:txBody>
        </p:sp>
        <p:sp>
          <p:nvSpPr>
            <p:cNvPr id="52" name="TextBox 51"/>
            <p:cNvSpPr txBox="1"/>
            <p:nvPr/>
          </p:nvSpPr>
          <p:spPr>
            <a:xfrm>
              <a:off x="22707600" y="21869400"/>
              <a:ext cx="1295400" cy="381000"/>
            </a:xfrm>
            <a:prstGeom prst="rect">
              <a:avLst/>
            </a:prstGeom>
            <a:solidFill>
              <a:schemeClr val="bg2"/>
            </a:solidFill>
            <a:ln>
              <a:solidFill>
                <a:schemeClr val="accent4">
                  <a:lumMod val="50000"/>
                </a:schemeClr>
              </a:solidFill>
            </a:ln>
          </p:spPr>
          <p:txBody>
            <a:bodyPr wrap="square" rtlCol="0">
              <a:spAutoFit/>
            </a:bodyPr>
            <a:lstStyle/>
            <a:p>
              <a:r>
                <a:rPr lang="en-US" dirty="0" smtClean="0">
                  <a:solidFill>
                    <a:schemeClr val="accent4">
                      <a:lumMod val="75000"/>
                    </a:schemeClr>
                  </a:solidFill>
                </a:rPr>
                <a:t>Figure 9</a:t>
              </a:r>
              <a:endParaRPr lang="en-US" dirty="0">
                <a:solidFill>
                  <a:schemeClr val="accent4">
                    <a:lumMod val="75000"/>
                  </a:schemeClr>
                </a:solidFill>
              </a:endParaRPr>
            </a:p>
          </p:txBody>
        </p:sp>
        <p:sp>
          <p:nvSpPr>
            <p:cNvPr id="54" name="TextBox 53"/>
            <p:cNvSpPr txBox="1"/>
            <p:nvPr/>
          </p:nvSpPr>
          <p:spPr>
            <a:xfrm>
              <a:off x="28727400" y="21869400"/>
              <a:ext cx="1295400" cy="381000"/>
            </a:xfrm>
            <a:prstGeom prst="rect">
              <a:avLst/>
            </a:prstGeom>
            <a:solidFill>
              <a:schemeClr val="bg2"/>
            </a:solidFill>
            <a:ln>
              <a:solidFill>
                <a:schemeClr val="accent4">
                  <a:lumMod val="50000"/>
                </a:schemeClr>
              </a:solidFill>
            </a:ln>
          </p:spPr>
          <p:txBody>
            <a:bodyPr wrap="square" rtlCol="0">
              <a:spAutoFit/>
            </a:bodyPr>
            <a:lstStyle/>
            <a:p>
              <a:r>
                <a:rPr lang="en-US" dirty="0" smtClean="0">
                  <a:solidFill>
                    <a:schemeClr val="accent4">
                      <a:lumMod val="75000"/>
                    </a:schemeClr>
                  </a:solidFill>
                </a:rPr>
                <a:t>Figure 10</a:t>
              </a:r>
              <a:endParaRPr lang="en-US" dirty="0">
                <a:solidFill>
                  <a:schemeClr val="accent4">
                    <a:lumMod val="75000"/>
                  </a:schemeClr>
                </a:solidFill>
              </a:endParaRPr>
            </a:p>
          </p:txBody>
        </p:sp>
      </p:grpSp>
      <p:sp>
        <p:nvSpPr>
          <p:cNvPr id="61" name="Rounded Rectangle 60"/>
          <p:cNvSpPr/>
          <p:nvPr/>
        </p:nvSpPr>
        <p:spPr>
          <a:xfrm>
            <a:off x="35585400" y="4114800"/>
            <a:ext cx="7467600" cy="4038600"/>
          </a:xfrm>
          <a:prstGeom prst="roundRect">
            <a:avLst/>
          </a:prstGeom>
          <a:solidFill>
            <a:schemeClr val="bg1"/>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75000"/>
                </a:schemeClr>
              </a:solidFill>
            </a:endParaRPr>
          </a:p>
        </p:txBody>
      </p:sp>
      <p:sp>
        <p:nvSpPr>
          <p:cNvPr id="2" name="Title 1"/>
          <p:cNvSpPr>
            <a:spLocks noGrp="1"/>
          </p:cNvSpPr>
          <p:nvPr>
            <p:ph type="ctrTitle"/>
          </p:nvPr>
        </p:nvSpPr>
        <p:spPr>
          <a:xfrm>
            <a:off x="6019800" y="0"/>
            <a:ext cx="31775400" cy="2895600"/>
          </a:xfrm>
        </p:spPr>
        <p:txBody>
          <a:bodyPr>
            <a:noAutofit/>
          </a:bodyPr>
          <a:lstStyle/>
          <a:p>
            <a:r>
              <a:rPr lang="en-US" sz="7500" dirty="0" smtClean="0">
                <a:solidFill>
                  <a:schemeClr val="accent4">
                    <a:lumMod val="50000"/>
                  </a:schemeClr>
                </a:solidFill>
              </a:rPr>
              <a:t>Altitude resolved mid-IR transmission of H</a:t>
            </a:r>
            <a:r>
              <a:rPr lang="en-US" sz="7500" baseline="-25000" dirty="0" smtClean="0">
                <a:solidFill>
                  <a:schemeClr val="accent4">
                    <a:lumMod val="50000"/>
                  </a:schemeClr>
                </a:solidFill>
              </a:rPr>
              <a:t>2</a:t>
            </a:r>
            <a:r>
              <a:rPr lang="en-US" sz="7500" dirty="0" smtClean="0">
                <a:solidFill>
                  <a:schemeClr val="accent4">
                    <a:lumMod val="50000"/>
                  </a:schemeClr>
                </a:solidFill>
              </a:rPr>
              <a:t>O, CH</a:t>
            </a:r>
            <a:r>
              <a:rPr lang="en-US" sz="7500" baseline="-25000" dirty="0" smtClean="0">
                <a:solidFill>
                  <a:schemeClr val="accent4">
                    <a:lumMod val="50000"/>
                  </a:schemeClr>
                </a:solidFill>
              </a:rPr>
              <a:t>4</a:t>
            </a:r>
            <a:r>
              <a:rPr lang="en-US" sz="7500" dirty="0" smtClean="0">
                <a:solidFill>
                  <a:schemeClr val="accent4">
                    <a:lumMod val="50000"/>
                  </a:schemeClr>
                </a:solidFill>
              </a:rPr>
              <a:t> and CO</a:t>
            </a:r>
            <a:r>
              <a:rPr lang="en-US" sz="7500" baseline="-25000" dirty="0" smtClean="0">
                <a:solidFill>
                  <a:schemeClr val="accent4">
                    <a:lumMod val="50000"/>
                  </a:schemeClr>
                </a:solidFill>
              </a:rPr>
              <a:t>2</a:t>
            </a:r>
            <a:r>
              <a:rPr lang="en-US" sz="7500" dirty="0" smtClean="0">
                <a:solidFill>
                  <a:schemeClr val="accent4">
                    <a:lumMod val="50000"/>
                  </a:schemeClr>
                </a:solidFill>
              </a:rPr>
              <a:t> at Mauna Loa</a:t>
            </a:r>
            <a:endParaRPr lang="en-US" sz="7500" dirty="0">
              <a:solidFill>
                <a:schemeClr val="accent4">
                  <a:lumMod val="50000"/>
                </a:schemeClr>
              </a:solidFill>
            </a:endParaRPr>
          </a:p>
        </p:txBody>
      </p:sp>
      <p:sp>
        <p:nvSpPr>
          <p:cNvPr id="3" name="Subtitle 2"/>
          <p:cNvSpPr>
            <a:spLocks noGrp="1"/>
          </p:cNvSpPr>
          <p:nvPr>
            <p:ph type="subTitle" idx="1"/>
          </p:nvPr>
        </p:nvSpPr>
        <p:spPr>
          <a:xfrm>
            <a:off x="11201400" y="2133600"/>
            <a:ext cx="18897600" cy="1219200"/>
          </a:xfrm>
        </p:spPr>
        <p:txBody>
          <a:bodyPr>
            <a:normAutofit fontScale="92500" lnSpcReduction="10000"/>
          </a:bodyPr>
          <a:lstStyle/>
          <a:p>
            <a:r>
              <a:rPr lang="en-US" sz="4000" dirty="0" smtClean="0">
                <a:solidFill>
                  <a:schemeClr val="accent4">
                    <a:lumMod val="75000"/>
                  </a:schemeClr>
                </a:solidFill>
              </a:rPr>
              <a:t>Anika Guha  </a:t>
            </a:r>
            <a:r>
              <a:rPr lang="en-US" sz="4000" dirty="0" smtClean="0"/>
              <a:t>Atmospheric Chemistry Division, NCAR/UCAR High School Internship 2010</a:t>
            </a:r>
          </a:p>
          <a:p>
            <a:r>
              <a:rPr lang="en-US" sz="4000" dirty="0" smtClean="0">
                <a:solidFill>
                  <a:schemeClr val="accent4">
                    <a:lumMod val="50000"/>
                  </a:schemeClr>
                </a:solidFill>
              </a:rPr>
              <a:t>James Hannigan  </a:t>
            </a:r>
            <a:r>
              <a:rPr lang="en-US" sz="4000" dirty="0" smtClean="0"/>
              <a:t>Atmospheric Chemistry Division, NCAR</a:t>
            </a:r>
            <a:endParaRPr lang="en-US" sz="4000" dirty="0" smtClean="0">
              <a:solidFill>
                <a:schemeClr val="accent4">
                  <a:lumMod val="50000"/>
                </a:schemeClr>
              </a:solidFill>
            </a:endParaRPr>
          </a:p>
        </p:txBody>
      </p:sp>
      <p:pic>
        <p:nvPicPr>
          <p:cNvPr id="1026" name="Picture 2"/>
          <p:cNvPicPr>
            <a:picLocks noChangeAspect="1" noChangeArrowheads="1"/>
          </p:cNvPicPr>
          <p:nvPr/>
        </p:nvPicPr>
        <p:blipFill>
          <a:blip r:embed="rId6" cstate="print"/>
          <a:srcRect/>
          <a:stretch>
            <a:fillRect/>
          </a:stretch>
        </p:blipFill>
        <p:spPr bwMode="auto">
          <a:xfrm>
            <a:off x="38830887" y="1676400"/>
            <a:ext cx="2850513" cy="914400"/>
          </a:xfrm>
          <a:prstGeom prst="rect">
            <a:avLst/>
          </a:prstGeom>
          <a:noFill/>
          <a:ln w="9525">
            <a:noFill/>
            <a:miter lim="800000"/>
            <a:headEnd/>
            <a:tailEnd/>
          </a:ln>
        </p:spPr>
      </p:pic>
      <p:pic>
        <p:nvPicPr>
          <p:cNvPr id="1029" name="Picture 5"/>
          <p:cNvPicPr>
            <a:picLocks noChangeAspect="1" noChangeArrowheads="1"/>
          </p:cNvPicPr>
          <p:nvPr/>
        </p:nvPicPr>
        <p:blipFill>
          <a:blip r:embed="rId7" cstate="print"/>
          <a:srcRect r="57325" b="4503"/>
          <a:stretch>
            <a:fillRect/>
          </a:stretch>
        </p:blipFill>
        <p:spPr bwMode="auto">
          <a:xfrm>
            <a:off x="38173767" y="1015459"/>
            <a:ext cx="4193433" cy="508541"/>
          </a:xfrm>
          <a:prstGeom prst="rect">
            <a:avLst/>
          </a:prstGeom>
          <a:noFill/>
          <a:ln w="9525">
            <a:noFill/>
            <a:miter lim="800000"/>
            <a:headEnd/>
            <a:tailEnd/>
          </a:ln>
        </p:spPr>
      </p:pic>
      <p:sp>
        <p:nvSpPr>
          <p:cNvPr id="8" name="TextBox 7"/>
          <p:cNvSpPr txBox="1"/>
          <p:nvPr/>
        </p:nvSpPr>
        <p:spPr>
          <a:xfrm>
            <a:off x="1066800" y="4114800"/>
            <a:ext cx="8077200" cy="11810999"/>
          </a:xfrm>
          <a:prstGeom prst="roundRect">
            <a:avLst/>
          </a:prstGeom>
          <a:solidFill>
            <a:schemeClr val="bg1"/>
          </a:solidFill>
          <a:ln>
            <a:solidFill>
              <a:schemeClr val="accent4">
                <a:lumMod val="50000"/>
              </a:schemeClr>
            </a:solidFill>
          </a:ln>
        </p:spPr>
        <p:txBody>
          <a:bodyPr wrap="square" lIns="365760" rIns="365760" rtlCol="0">
            <a:spAutoFit/>
          </a:bodyPr>
          <a:lstStyle/>
          <a:p>
            <a:r>
              <a:rPr lang="en-US" sz="3700" dirty="0">
                <a:solidFill>
                  <a:schemeClr val="accent4">
                    <a:lumMod val="50000"/>
                  </a:schemeClr>
                </a:solidFill>
              </a:rPr>
              <a:t>Introduction</a:t>
            </a:r>
          </a:p>
          <a:p>
            <a:r>
              <a:rPr lang="en-US" sz="2600" dirty="0">
                <a:solidFill>
                  <a:schemeClr val="accent4">
                    <a:lumMod val="75000"/>
                  </a:schemeClr>
                </a:solidFill>
              </a:rPr>
              <a:t> </a:t>
            </a:r>
          </a:p>
          <a:p>
            <a:r>
              <a:rPr lang="en-US" sz="2400" dirty="0">
                <a:solidFill>
                  <a:schemeClr val="accent4">
                    <a:lumMod val="75000"/>
                  </a:schemeClr>
                </a:solidFill>
              </a:rPr>
              <a:t>The most prevalent greenhouse gases with the largest percent of greenhouse effect in our atmosphere are water vapor, carbon dioxide and methane</a:t>
            </a:r>
            <a:r>
              <a:rPr lang="en-US" sz="2400" dirty="0" smtClean="0">
                <a:solidFill>
                  <a:schemeClr val="accent4">
                    <a:lumMod val="75000"/>
                  </a:schemeClr>
                </a:solidFill>
              </a:rPr>
              <a:t>. </a:t>
            </a:r>
            <a:r>
              <a:rPr lang="en-US" sz="2400" dirty="0">
                <a:solidFill>
                  <a:schemeClr val="accent4">
                    <a:lumMod val="75000"/>
                  </a:schemeClr>
                </a:solidFill>
              </a:rPr>
              <a:t> Of these three, water has received the least attention because it is so highly variable and is the least affected by human industrial activity.  That said, it is the strongest greenhouse gas and accounts for about two thirds of the global greenhouse effect.  Since its concentration is strongly affected by atmospheric temperature, changes in its greenhouse contribution are a second order effect. </a:t>
            </a:r>
            <a:endParaRPr lang="en-US" sz="2400" dirty="0" smtClean="0">
              <a:solidFill>
                <a:schemeClr val="accent4">
                  <a:lumMod val="75000"/>
                </a:schemeClr>
              </a:solidFill>
            </a:endParaRPr>
          </a:p>
          <a:p>
            <a:endParaRPr lang="en-US" sz="2400" dirty="0" smtClean="0">
              <a:solidFill>
                <a:schemeClr val="accent4">
                  <a:lumMod val="75000"/>
                </a:schemeClr>
              </a:solidFill>
            </a:endParaRPr>
          </a:p>
          <a:p>
            <a:r>
              <a:rPr lang="en-US" sz="2400" dirty="0" smtClean="0">
                <a:solidFill>
                  <a:schemeClr val="accent4">
                    <a:lumMod val="75000"/>
                  </a:schemeClr>
                </a:solidFill>
              </a:rPr>
              <a:t>This </a:t>
            </a:r>
            <a:r>
              <a:rPr lang="en-US" sz="2400" dirty="0">
                <a:solidFill>
                  <a:schemeClr val="accent4">
                    <a:lumMod val="75000"/>
                  </a:schemeClr>
                </a:solidFill>
              </a:rPr>
              <a:t>project compares the presence of these gases in various layers of the troposphere and their infrared transmission </a:t>
            </a:r>
            <a:r>
              <a:rPr lang="en-US" sz="2400" dirty="0" smtClean="0">
                <a:solidFill>
                  <a:schemeClr val="accent4">
                    <a:lumMod val="75000"/>
                  </a:schemeClr>
                </a:solidFill>
              </a:rPr>
              <a:t>and absorption. Measurements </a:t>
            </a:r>
            <a:r>
              <a:rPr lang="en-US" sz="2400" dirty="0">
                <a:solidFill>
                  <a:schemeClr val="accent4">
                    <a:lumMod val="75000"/>
                  </a:schemeClr>
                </a:solidFill>
              </a:rPr>
              <a:t>of these gases are made using infrared spectroscopy from Mauna Loa Observatory in Hawaii.  These measurements sample the entire atmosphere from the ground to the top of the atmosphere by observing the sun as a mid-IR</a:t>
            </a:r>
            <a:r>
              <a:rPr lang="en-US" sz="2400" dirty="0" smtClean="0">
                <a:solidFill>
                  <a:schemeClr val="accent4">
                    <a:lumMod val="75000"/>
                  </a:schemeClr>
                </a:solidFill>
              </a:rPr>
              <a:t> source </a:t>
            </a:r>
            <a:r>
              <a:rPr lang="en-US" sz="2400" dirty="0">
                <a:solidFill>
                  <a:schemeClr val="accent4">
                    <a:lumMod val="75000"/>
                  </a:schemeClr>
                </a:solidFill>
              </a:rPr>
              <a:t>of radiation.   In this work we have modeled the absorption of water vapor, methane and carbon dioxide in each layer so that we can better understand the measured spectra and the contributions of these gases to radiative forcing as a function of altitude in the atmosphere</a:t>
            </a:r>
            <a:r>
              <a:rPr lang="en-US" sz="2600" dirty="0">
                <a:solidFill>
                  <a:schemeClr val="accent4">
                    <a:lumMod val="75000"/>
                  </a:schemeClr>
                </a:solidFill>
              </a:rPr>
              <a:t>.</a:t>
            </a:r>
          </a:p>
          <a:p>
            <a:endParaRPr lang="en-US" dirty="0"/>
          </a:p>
        </p:txBody>
      </p:sp>
      <p:sp>
        <p:nvSpPr>
          <p:cNvPr id="12" name="TextBox 11"/>
          <p:cNvSpPr txBox="1"/>
          <p:nvPr/>
        </p:nvSpPr>
        <p:spPr>
          <a:xfrm>
            <a:off x="1066800" y="17391404"/>
            <a:ext cx="8077200" cy="13774396"/>
          </a:xfrm>
          <a:prstGeom prst="roundRect">
            <a:avLst/>
          </a:prstGeom>
          <a:solidFill>
            <a:schemeClr val="bg1"/>
          </a:solidFill>
          <a:ln>
            <a:solidFill>
              <a:schemeClr val="accent4">
                <a:lumMod val="50000"/>
              </a:schemeClr>
            </a:solidFill>
          </a:ln>
        </p:spPr>
        <p:txBody>
          <a:bodyPr wrap="square" lIns="365760" rIns="365760" rtlCol="0">
            <a:spAutoFit/>
          </a:bodyPr>
          <a:lstStyle/>
          <a:p>
            <a:r>
              <a:rPr lang="en-US" sz="3600" dirty="0">
                <a:solidFill>
                  <a:schemeClr val="accent4">
                    <a:lumMod val="50000"/>
                  </a:schemeClr>
                </a:solidFill>
              </a:rPr>
              <a:t>Methods</a:t>
            </a:r>
          </a:p>
          <a:p>
            <a:r>
              <a:rPr lang="en-US" dirty="0"/>
              <a:t> </a:t>
            </a:r>
          </a:p>
          <a:p>
            <a:r>
              <a:rPr lang="en-US" sz="2300" dirty="0">
                <a:solidFill>
                  <a:schemeClr val="accent4">
                    <a:lumMod val="75000"/>
                  </a:schemeClr>
                </a:solidFill>
              </a:rPr>
              <a:t>To determine where H</a:t>
            </a:r>
            <a:r>
              <a:rPr lang="en-US" sz="2300" baseline="-25000" dirty="0">
                <a:solidFill>
                  <a:schemeClr val="accent4">
                    <a:lumMod val="75000"/>
                  </a:schemeClr>
                </a:solidFill>
              </a:rPr>
              <a:t>2</a:t>
            </a:r>
            <a:r>
              <a:rPr lang="en-US" sz="2300" dirty="0">
                <a:solidFill>
                  <a:schemeClr val="accent4">
                    <a:lumMod val="75000"/>
                  </a:schemeClr>
                </a:solidFill>
              </a:rPr>
              <a:t>O, CH</a:t>
            </a:r>
            <a:r>
              <a:rPr lang="en-US" sz="2300" baseline="-25000" dirty="0">
                <a:solidFill>
                  <a:schemeClr val="accent4">
                    <a:lumMod val="75000"/>
                  </a:schemeClr>
                </a:solidFill>
              </a:rPr>
              <a:t>4</a:t>
            </a:r>
            <a:r>
              <a:rPr lang="en-US" sz="2300" dirty="0">
                <a:solidFill>
                  <a:schemeClr val="accent4">
                    <a:lumMod val="75000"/>
                  </a:schemeClr>
                </a:solidFill>
              </a:rPr>
              <a:t> and CO</a:t>
            </a:r>
            <a:r>
              <a:rPr lang="en-US" sz="2300" baseline="-25000" dirty="0">
                <a:solidFill>
                  <a:schemeClr val="accent4">
                    <a:lumMod val="75000"/>
                  </a:schemeClr>
                </a:solidFill>
              </a:rPr>
              <a:t>2</a:t>
            </a:r>
            <a:r>
              <a:rPr lang="en-US" sz="2300" dirty="0">
                <a:solidFill>
                  <a:schemeClr val="accent4">
                    <a:lumMod val="75000"/>
                  </a:schemeClr>
                </a:solidFill>
              </a:rPr>
              <a:t> are in the </a:t>
            </a:r>
            <a:r>
              <a:rPr lang="en-US" sz="2300" dirty="0" smtClean="0">
                <a:solidFill>
                  <a:schemeClr val="accent4">
                    <a:lumMod val="75000"/>
                  </a:schemeClr>
                </a:solidFill>
              </a:rPr>
              <a:t>atmosphere, </a:t>
            </a:r>
            <a:r>
              <a:rPr lang="en-US" sz="2300" dirty="0">
                <a:solidFill>
                  <a:schemeClr val="accent4">
                    <a:lumMod val="75000"/>
                  </a:schemeClr>
                </a:solidFill>
              </a:rPr>
              <a:t>we  look at where these gases absorb infrared radiation by dividing the atmosphere into distinct layers with defined temperature, pressure and gas concentrations.  Using Beer’s law, we can determine the transmission of the various gases as a function of </a:t>
            </a:r>
            <a:r>
              <a:rPr lang="en-US" sz="2300" dirty="0" smtClean="0">
                <a:solidFill>
                  <a:schemeClr val="accent4">
                    <a:lumMod val="75000"/>
                  </a:schemeClr>
                </a:solidFill>
              </a:rPr>
              <a:t>frequency</a:t>
            </a:r>
            <a:endParaRPr lang="en-US" sz="2300" dirty="0">
              <a:solidFill>
                <a:schemeClr val="accent4">
                  <a:lumMod val="75000"/>
                </a:schemeClr>
              </a:solidFill>
            </a:endParaRPr>
          </a:p>
          <a:p>
            <a:r>
              <a:rPr lang="en-US" sz="2300" dirty="0">
                <a:solidFill>
                  <a:schemeClr val="accent4">
                    <a:lumMod val="75000"/>
                  </a:schemeClr>
                </a:solidFill>
              </a:rPr>
              <a:t> </a:t>
            </a:r>
          </a:p>
          <a:p>
            <a:r>
              <a:rPr lang="en-US" sz="2300" dirty="0">
                <a:solidFill>
                  <a:schemeClr val="accent4">
                    <a:lumMod val="75000"/>
                  </a:schemeClr>
                </a:solidFill>
              </a:rPr>
              <a:t/>
            </a:r>
            <a:br>
              <a:rPr lang="en-US" sz="2300" dirty="0">
                <a:solidFill>
                  <a:schemeClr val="accent4">
                    <a:lumMod val="75000"/>
                  </a:schemeClr>
                </a:solidFill>
              </a:rPr>
            </a:br>
            <a:endParaRPr lang="en-US" sz="2300" dirty="0">
              <a:solidFill>
                <a:schemeClr val="accent4">
                  <a:lumMod val="75000"/>
                </a:schemeClr>
              </a:solidFill>
            </a:endParaRPr>
          </a:p>
          <a:p>
            <a:r>
              <a:rPr lang="en-US" sz="2300" dirty="0">
                <a:solidFill>
                  <a:schemeClr val="accent4">
                    <a:lumMod val="75000"/>
                  </a:schemeClr>
                </a:solidFill>
              </a:rPr>
              <a:t>Where T is the transmission, </a:t>
            </a:r>
            <a:r>
              <a:rPr lang="en-US" sz="2300" i="1" dirty="0">
                <a:solidFill>
                  <a:schemeClr val="accent4">
                    <a:lumMod val="75000"/>
                  </a:schemeClr>
                </a:solidFill>
                <a:latin typeface="Adobe Kaiti Std R" pitchFamily="18" charset="-128"/>
                <a:ea typeface="Adobe Kaiti Std R" pitchFamily="18" charset="-128"/>
              </a:rPr>
              <a:t>I</a:t>
            </a:r>
            <a:r>
              <a:rPr lang="en-US" sz="2300" dirty="0" smtClean="0">
                <a:solidFill>
                  <a:schemeClr val="accent4">
                    <a:lumMod val="75000"/>
                  </a:schemeClr>
                </a:solidFill>
              </a:rPr>
              <a:t> </a:t>
            </a:r>
            <a:r>
              <a:rPr lang="en-US" sz="2300" dirty="0">
                <a:solidFill>
                  <a:schemeClr val="accent4">
                    <a:lumMod val="75000"/>
                  </a:schemeClr>
                </a:solidFill>
              </a:rPr>
              <a:t>is the intensity</a:t>
            </a:r>
            <a:r>
              <a:rPr lang="en-US" sz="2300" dirty="0" smtClean="0">
                <a:solidFill>
                  <a:schemeClr val="accent4">
                    <a:lumMod val="75000"/>
                  </a:schemeClr>
                </a:solidFill>
              </a:rPr>
              <a:t>, </a:t>
            </a:r>
            <a:r>
              <a:rPr lang="el-GR" sz="2300" dirty="0" smtClean="0">
                <a:solidFill>
                  <a:schemeClr val="accent4">
                    <a:lumMod val="75000"/>
                  </a:schemeClr>
                </a:solidFill>
              </a:rPr>
              <a:t>σ</a:t>
            </a:r>
            <a:r>
              <a:rPr lang="en-US" sz="2300" dirty="0" smtClean="0">
                <a:solidFill>
                  <a:schemeClr val="accent4">
                    <a:lumMod val="75000"/>
                  </a:schemeClr>
                </a:solidFill>
              </a:rPr>
              <a:t> is </a:t>
            </a:r>
            <a:r>
              <a:rPr lang="en-US" sz="2300" dirty="0">
                <a:solidFill>
                  <a:schemeClr val="accent4">
                    <a:lumMod val="75000"/>
                  </a:schemeClr>
                </a:solidFill>
              </a:rPr>
              <a:t>the cross-section of light absorption as a function of gas temperature and </a:t>
            </a:r>
            <a:r>
              <a:rPr lang="en-US" sz="2300" dirty="0" smtClean="0">
                <a:solidFill>
                  <a:schemeClr val="accent4">
                    <a:lumMod val="75000"/>
                  </a:schemeClr>
                </a:solidFill>
              </a:rPr>
              <a:t>pressure, </a:t>
            </a:r>
            <a:r>
              <a:rPr lang="en-US" sz="2400" dirty="0" smtClean="0">
                <a:solidFill>
                  <a:schemeClr val="accent4">
                    <a:lumMod val="75000"/>
                  </a:schemeClr>
                </a:solidFill>
                <a:latin typeface="French Script MT"/>
              </a:rPr>
              <a:t>ł</a:t>
            </a:r>
            <a:r>
              <a:rPr lang="en-US" sz="2400" dirty="0" smtClean="0">
                <a:solidFill>
                  <a:schemeClr val="accent4">
                    <a:lumMod val="75000"/>
                  </a:schemeClr>
                </a:solidFill>
              </a:rPr>
              <a:t> </a:t>
            </a:r>
            <a:r>
              <a:rPr lang="en-US" sz="2300" dirty="0" smtClean="0">
                <a:solidFill>
                  <a:schemeClr val="accent4">
                    <a:lumMod val="75000"/>
                  </a:schemeClr>
                </a:solidFill>
              </a:rPr>
              <a:t> is </a:t>
            </a:r>
            <a:r>
              <a:rPr lang="en-US" sz="2300" dirty="0">
                <a:solidFill>
                  <a:schemeClr val="accent4">
                    <a:lumMod val="75000"/>
                  </a:schemeClr>
                </a:solidFill>
              </a:rPr>
              <a:t>the path length and </a:t>
            </a:r>
            <a:r>
              <a:rPr lang="en-US" sz="2300" i="1" dirty="0">
                <a:solidFill>
                  <a:schemeClr val="accent4">
                    <a:lumMod val="75000"/>
                  </a:schemeClr>
                </a:solidFill>
              </a:rPr>
              <a:t>N </a:t>
            </a:r>
            <a:r>
              <a:rPr lang="en-US" sz="2300" dirty="0">
                <a:solidFill>
                  <a:schemeClr val="accent4">
                    <a:lumMod val="75000"/>
                  </a:schemeClr>
                </a:solidFill>
              </a:rPr>
              <a:t>is the density of absorbing particles as a product of the mixing ratio and the airmass.  </a:t>
            </a:r>
          </a:p>
          <a:p>
            <a:endParaRPr lang="en-US" sz="2300" dirty="0" smtClean="0">
              <a:solidFill>
                <a:schemeClr val="accent4">
                  <a:lumMod val="75000"/>
                </a:schemeClr>
              </a:solidFill>
            </a:endParaRPr>
          </a:p>
          <a:p>
            <a:r>
              <a:rPr lang="en-US" sz="2300" dirty="0" smtClean="0">
                <a:solidFill>
                  <a:schemeClr val="accent4">
                    <a:lumMod val="75000"/>
                  </a:schemeClr>
                </a:solidFill>
              </a:rPr>
              <a:t>We </a:t>
            </a:r>
            <a:r>
              <a:rPr lang="en-US" sz="2300" dirty="0">
                <a:solidFill>
                  <a:schemeClr val="accent4">
                    <a:lumMod val="75000"/>
                  </a:schemeClr>
                </a:solidFill>
              </a:rPr>
              <a:t>use standard mixing ratios of the gases, the airmass, the temperature and pressure at the various altitudes in Mauna </a:t>
            </a:r>
            <a:r>
              <a:rPr lang="en-US" sz="2300" dirty="0" smtClean="0">
                <a:solidFill>
                  <a:schemeClr val="accent4">
                    <a:lumMod val="75000"/>
                  </a:schemeClr>
                </a:solidFill>
              </a:rPr>
              <a:t>Loa (Figure 1). </a:t>
            </a:r>
            <a:r>
              <a:rPr lang="en-US" sz="2300" dirty="0">
                <a:solidFill>
                  <a:schemeClr val="accent4">
                    <a:lumMod val="75000"/>
                  </a:schemeClr>
                </a:solidFill>
              </a:rPr>
              <a:t>We modeled the greenhouse effect by gas and altitude with absorption spectra calculated by a solar transmission model. To model the absorption and transmission of the gases by altitude, we chose a frequency range in the mid- IR and created simulations of the transmission by layer</a:t>
            </a:r>
            <a:r>
              <a:rPr lang="en-US" sz="2300" dirty="0" smtClean="0">
                <a:solidFill>
                  <a:schemeClr val="accent4">
                    <a:lumMod val="75000"/>
                  </a:schemeClr>
                </a:solidFill>
              </a:rPr>
              <a:t>. </a:t>
            </a:r>
            <a:r>
              <a:rPr lang="en-US" sz="2300" dirty="0">
                <a:solidFill>
                  <a:schemeClr val="accent4">
                    <a:lumMod val="75000"/>
                  </a:schemeClr>
                </a:solidFill>
              </a:rPr>
              <a:t>By taking the ratio of the absorption of the individual layer and the sum of all layers, we were able to find relative absorptions.  We could then graph and compare both the spectra and relative absorptions of these gases throughout the </a:t>
            </a:r>
            <a:r>
              <a:rPr lang="en-US" sz="2300" dirty="0" smtClean="0">
                <a:solidFill>
                  <a:schemeClr val="accent4">
                    <a:lumMod val="75000"/>
                  </a:schemeClr>
                </a:solidFill>
              </a:rPr>
              <a:t>troposphere (Figures 8-10). </a:t>
            </a:r>
            <a:r>
              <a:rPr lang="en-US" sz="2400" dirty="0">
                <a:solidFill>
                  <a:schemeClr val="accent4">
                    <a:lumMod val="75000"/>
                  </a:schemeClr>
                </a:solidFill>
              </a:rPr>
              <a:t>We modeled H</a:t>
            </a:r>
            <a:r>
              <a:rPr lang="en-US" sz="2400" baseline="-25000" dirty="0">
                <a:solidFill>
                  <a:schemeClr val="accent4">
                    <a:lumMod val="75000"/>
                  </a:schemeClr>
                </a:solidFill>
              </a:rPr>
              <a:t>2</a:t>
            </a:r>
            <a:r>
              <a:rPr lang="en-US" sz="2400" dirty="0">
                <a:solidFill>
                  <a:schemeClr val="accent4">
                    <a:lumMod val="75000"/>
                  </a:schemeClr>
                </a:solidFill>
              </a:rPr>
              <a:t>O and CH</a:t>
            </a:r>
            <a:r>
              <a:rPr lang="en-US" sz="2400" baseline="-25000" dirty="0">
                <a:solidFill>
                  <a:schemeClr val="accent4">
                    <a:lumMod val="75000"/>
                  </a:schemeClr>
                </a:solidFill>
              </a:rPr>
              <a:t>4</a:t>
            </a:r>
            <a:r>
              <a:rPr lang="en-US" sz="2400" dirty="0">
                <a:solidFill>
                  <a:schemeClr val="accent4">
                    <a:lumMod val="75000"/>
                  </a:schemeClr>
                </a:solidFill>
              </a:rPr>
              <a:t> in the same </a:t>
            </a:r>
            <a:r>
              <a:rPr lang="en-US" sz="2400" dirty="0" smtClean="0">
                <a:solidFill>
                  <a:schemeClr val="accent4">
                    <a:lumMod val="75000"/>
                  </a:schemeClr>
                </a:solidFill>
              </a:rPr>
              <a:t>region, 2930-2950cm </a:t>
            </a:r>
            <a:r>
              <a:rPr lang="en-US" sz="2400" dirty="0">
                <a:solidFill>
                  <a:schemeClr val="accent4">
                    <a:lumMod val="75000"/>
                  </a:schemeClr>
                </a:solidFill>
              </a:rPr>
              <a:t>(Figures 2-4</a:t>
            </a:r>
            <a:r>
              <a:rPr lang="en-US" sz="2400" dirty="0" smtClean="0">
                <a:solidFill>
                  <a:schemeClr val="accent4">
                    <a:lumMod val="75000"/>
                  </a:schemeClr>
                </a:solidFill>
              </a:rPr>
              <a:t>), and CO</a:t>
            </a:r>
            <a:r>
              <a:rPr lang="en-US" sz="2400" baseline="-25000" dirty="0" smtClean="0">
                <a:solidFill>
                  <a:schemeClr val="accent4">
                    <a:lumMod val="75000"/>
                  </a:schemeClr>
                </a:solidFill>
              </a:rPr>
              <a:t>2</a:t>
            </a:r>
            <a:r>
              <a:rPr lang="en-US" sz="2400" dirty="0" smtClean="0">
                <a:solidFill>
                  <a:schemeClr val="accent4">
                    <a:lumMod val="75000"/>
                  </a:schemeClr>
                </a:solidFill>
              </a:rPr>
              <a:t> in the region 2040-2080 cm</a:t>
            </a:r>
            <a:r>
              <a:rPr lang="en-US" sz="2400" baseline="30000" dirty="0" smtClean="0">
                <a:solidFill>
                  <a:schemeClr val="accent4">
                    <a:lumMod val="75000"/>
                  </a:schemeClr>
                </a:solidFill>
              </a:rPr>
              <a:t>-1</a:t>
            </a:r>
            <a:r>
              <a:rPr lang="en-US" sz="2400" dirty="0" smtClean="0">
                <a:solidFill>
                  <a:schemeClr val="accent4">
                    <a:lumMod val="75000"/>
                  </a:schemeClr>
                </a:solidFill>
              </a:rPr>
              <a:t>.</a:t>
            </a:r>
            <a:endParaRPr lang="en-US" sz="2300" dirty="0">
              <a:solidFill>
                <a:schemeClr val="accent4">
                  <a:lumMod val="75000"/>
                </a:schemeClr>
              </a:solidFill>
            </a:endParaRPr>
          </a:p>
        </p:txBody>
      </p:sp>
      <p:sp>
        <p:nvSpPr>
          <p:cNvPr id="1032" name="Rectangle 8"/>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34" name="Rectangle 10"/>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36" name="Rectangle 12"/>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035" name="Picture 1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581400" y="20955000"/>
            <a:ext cx="3181350" cy="1200150"/>
          </a:xfrm>
          <a:prstGeom prst="rect">
            <a:avLst/>
          </a:prstGeom>
          <a:noFill/>
        </p:spPr>
      </p:pic>
      <p:sp>
        <p:nvSpPr>
          <p:cNvPr id="1038" name="Rectangle 14"/>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40" name="Rectangle 16"/>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42" name="Rectangle 18"/>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33" name="TextBox 32"/>
          <p:cNvSpPr txBox="1"/>
          <p:nvPr/>
        </p:nvSpPr>
        <p:spPr>
          <a:xfrm>
            <a:off x="36195000" y="6553200"/>
            <a:ext cx="6096000" cy="1200329"/>
          </a:xfrm>
          <a:prstGeom prst="rect">
            <a:avLst/>
          </a:prstGeom>
          <a:solidFill>
            <a:schemeClr val="bg2">
              <a:lumMod val="9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solidFill>
                  <a:schemeClr val="accent4">
                    <a:lumMod val="50000"/>
                  </a:schemeClr>
                </a:solidFill>
              </a:rPr>
              <a:t>Highlighted </a:t>
            </a:r>
            <a:r>
              <a:rPr lang="en-US" dirty="0" smtClean="0">
                <a:solidFill>
                  <a:schemeClr val="accent4">
                    <a:lumMod val="50000"/>
                  </a:schemeClr>
                </a:solidFill>
              </a:rPr>
              <a:t>in purple are the </a:t>
            </a:r>
            <a:r>
              <a:rPr lang="en-US" dirty="0">
                <a:solidFill>
                  <a:schemeClr val="accent4">
                    <a:lumMod val="50000"/>
                  </a:schemeClr>
                </a:solidFill>
              </a:rPr>
              <a:t>layers for which the spectra are plotted in </a:t>
            </a:r>
            <a:r>
              <a:rPr lang="en-US" dirty="0" smtClean="0">
                <a:solidFill>
                  <a:schemeClr val="accent4">
                    <a:lumMod val="50000"/>
                  </a:schemeClr>
                </a:solidFill>
              </a:rPr>
              <a:t>Figs </a:t>
            </a:r>
            <a:r>
              <a:rPr lang="en-US" dirty="0">
                <a:solidFill>
                  <a:schemeClr val="accent4">
                    <a:lumMod val="50000"/>
                  </a:schemeClr>
                </a:solidFill>
              </a:rPr>
              <a:t>2-4 for H</a:t>
            </a:r>
            <a:r>
              <a:rPr lang="en-US" baseline="-25000" dirty="0">
                <a:solidFill>
                  <a:schemeClr val="accent4">
                    <a:lumMod val="50000"/>
                  </a:schemeClr>
                </a:solidFill>
              </a:rPr>
              <a:t>2</a:t>
            </a:r>
            <a:r>
              <a:rPr lang="en-US" dirty="0">
                <a:solidFill>
                  <a:schemeClr val="accent4">
                    <a:lumMod val="50000"/>
                  </a:schemeClr>
                </a:solidFill>
              </a:rPr>
              <a:t>O &amp; CH</a:t>
            </a:r>
            <a:r>
              <a:rPr lang="en-US" baseline="-25000" dirty="0">
                <a:solidFill>
                  <a:schemeClr val="accent4">
                    <a:lumMod val="50000"/>
                  </a:schemeClr>
                </a:solidFill>
              </a:rPr>
              <a:t>4</a:t>
            </a:r>
            <a:r>
              <a:rPr lang="en-US" dirty="0">
                <a:solidFill>
                  <a:schemeClr val="accent4">
                    <a:lumMod val="50000"/>
                  </a:schemeClr>
                </a:solidFill>
              </a:rPr>
              <a:t>, and </a:t>
            </a:r>
            <a:r>
              <a:rPr lang="en-US" dirty="0" smtClean="0">
                <a:solidFill>
                  <a:schemeClr val="accent4">
                    <a:lumMod val="50000"/>
                  </a:schemeClr>
                </a:solidFill>
              </a:rPr>
              <a:t>Figs </a:t>
            </a:r>
            <a:r>
              <a:rPr lang="en-US" dirty="0">
                <a:solidFill>
                  <a:schemeClr val="accent4">
                    <a:lumMod val="50000"/>
                  </a:schemeClr>
                </a:solidFill>
              </a:rPr>
              <a:t>5-7 for CO</a:t>
            </a:r>
            <a:r>
              <a:rPr lang="en-US" baseline="-25000" dirty="0">
                <a:solidFill>
                  <a:schemeClr val="accent4">
                    <a:lumMod val="50000"/>
                  </a:schemeClr>
                </a:solidFill>
              </a:rPr>
              <a:t>2</a:t>
            </a:r>
            <a:r>
              <a:rPr lang="en-US" dirty="0">
                <a:solidFill>
                  <a:schemeClr val="accent4">
                    <a:lumMod val="50000"/>
                  </a:schemeClr>
                </a:solidFill>
              </a:rPr>
              <a:t>. </a:t>
            </a:r>
            <a:r>
              <a:rPr lang="en-US" dirty="0" smtClean="0">
                <a:solidFill>
                  <a:schemeClr val="accent4">
                    <a:lumMod val="50000"/>
                  </a:schemeClr>
                </a:solidFill>
              </a:rPr>
              <a:t> Altitudes listed here are in kilometers</a:t>
            </a:r>
          </a:p>
          <a:p>
            <a:endParaRPr lang="en-US" dirty="0"/>
          </a:p>
        </p:txBody>
      </p:sp>
      <p:grpSp>
        <p:nvGrpSpPr>
          <p:cNvPr id="59" name="Group 58"/>
          <p:cNvGrpSpPr/>
          <p:nvPr/>
        </p:nvGrpSpPr>
        <p:grpSpPr>
          <a:xfrm>
            <a:off x="9829800" y="9372600"/>
            <a:ext cx="24612600" cy="14401800"/>
            <a:chOff x="9677400" y="3200400"/>
            <a:chExt cx="24612600" cy="14401800"/>
          </a:xfrm>
        </p:grpSpPr>
        <p:sp>
          <p:nvSpPr>
            <p:cNvPr id="46" name="Rectangle 45"/>
            <p:cNvSpPr/>
            <p:nvPr/>
          </p:nvSpPr>
          <p:spPr>
            <a:xfrm>
              <a:off x="9677400" y="3200400"/>
              <a:ext cx="24612600" cy="14401800"/>
            </a:xfrm>
            <a:prstGeom prst="rect">
              <a:avLst/>
            </a:prstGeom>
            <a:solidFill>
              <a:schemeClr val="accent4">
                <a:lumMod val="75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a:p>
          </p:txBody>
        </p:sp>
        <p:sp>
          <p:nvSpPr>
            <p:cNvPr id="32" name="TextBox 31"/>
            <p:cNvSpPr txBox="1"/>
            <p:nvPr/>
          </p:nvSpPr>
          <p:spPr>
            <a:xfrm>
              <a:off x="18288000" y="9296401"/>
              <a:ext cx="7391400" cy="646331"/>
            </a:xfrm>
            <a:prstGeom prst="rect">
              <a:avLst/>
            </a:prstGeom>
            <a:solidFill>
              <a:schemeClr val="bg2">
                <a:lumMod val="9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solidFill>
                    <a:schemeClr val="accent4">
                      <a:lumMod val="50000"/>
                    </a:schemeClr>
                  </a:solidFill>
                </a:rPr>
                <a:t>Figure 3:  Layer 1 for H</a:t>
              </a:r>
              <a:r>
                <a:rPr lang="en-US" baseline="-25000" dirty="0" smtClean="0">
                  <a:solidFill>
                    <a:schemeClr val="accent4">
                      <a:lumMod val="50000"/>
                    </a:schemeClr>
                  </a:solidFill>
                </a:rPr>
                <a:t>2</a:t>
              </a:r>
              <a:r>
                <a:rPr lang="en-US" dirty="0" smtClean="0">
                  <a:solidFill>
                    <a:schemeClr val="accent4">
                      <a:lumMod val="50000"/>
                    </a:schemeClr>
                  </a:solidFill>
                </a:rPr>
                <a:t>O and CH</a:t>
              </a:r>
              <a:r>
                <a:rPr lang="en-US" baseline="-25000" dirty="0" smtClean="0">
                  <a:solidFill>
                    <a:schemeClr val="accent4">
                      <a:lumMod val="50000"/>
                    </a:schemeClr>
                  </a:solidFill>
                </a:rPr>
                <a:t>4</a:t>
              </a:r>
              <a:r>
                <a:rPr lang="en-US" dirty="0" smtClean="0">
                  <a:solidFill>
                    <a:schemeClr val="accent4">
                      <a:lumMod val="50000"/>
                    </a:schemeClr>
                  </a:solidFill>
                </a:rPr>
                <a:t>, their absorptions are prominent at this altitude.</a:t>
              </a:r>
              <a:endParaRPr lang="en-US" dirty="0">
                <a:solidFill>
                  <a:schemeClr val="accent4">
                    <a:lumMod val="50000"/>
                  </a:schemeClr>
                </a:solidFill>
              </a:endParaRPr>
            </a:p>
          </p:txBody>
        </p:sp>
        <p:sp>
          <p:nvSpPr>
            <p:cNvPr id="35" name="TextBox 34"/>
            <p:cNvSpPr txBox="1"/>
            <p:nvPr/>
          </p:nvSpPr>
          <p:spPr>
            <a:xfrm>
              <a:off x="10058400" y="9296401"/>
              <a:ext cx="7391400" cy="646331"/>
            </a:xfrm>
            <a:prstGeom prst="rect">
              <a:avLst/>
            </a:prstGeom>
            <a:solidFill>
              <a:schemeClr val="bg2">
                <a:lumMod val="9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solidFill>
                    <a:schemeClr val="accent4">
                      <a:lumMod val="50000"/>
                    </a:schemeClr>
                  </a:solidFill>
                </a:rPr>
                <a:t>Figure 2: Full simulation for H</a:t>
              </a:r>
              <a:r>
                <a:rPr lang="en-US" baseline="-25000" dirty="0" smtClean="0">
                  <a:solidFill>
                    <a:schemeClr val="accent4">
                      <a:lumMod val="50000"/>
                    </a:schemeClr>
                  </a:solidFill>
                </a:rPr>
                <a:t>2</a:t>
              </a:r>
              <a:r>
                <a:rPr lang="en-US" dirty="0" smtClean="0">
                  <a:solidFill>
                    <a:schemeClr val="accent4">
                      <a:lumMod val="50000"/>
                    </a:schemeClr>
                  </a:solidFill>
                </a:rPr>
                <a:t>O and CH</a:t>
              </a:r>
              <a:r>
                <a:rPr lang="en-US" baseline="-25000" dirty="0" smtClean="0">
                  <a:solidFill>
                    <a:schemeClr val="accent4">
                      <a:lumMod val="50000"/>
                    </a:schemeClr>
                  </a:solidFill>
                </a:rPr>
                <a:t>4</a:t>
              </a:r>
              <a:r>
                <a:rPr lang="en-US" dirty="0" smtClean="0">
                  <a:solidFill>
                    <a:schemeClr val="accent4">
                      <a:lumMod val="50000"/>
                    </a:schemeClr>
                  </a:solidFill>
                </a:rPr>
                <a:t>, huge overall  presence of both gases.</a:t>
              </a:r>
              <a:endParaRPr lang="en-US" baseline="-25000" dirty="0">
                <a:solidFill>
                  <a:schemeClr val="accent4">
                    <a:lumMod val="50000"/>
                  </a:schemeClr>
                </a:solidFill>
              </a:endParaRPr>
            </a:p>
          </p:txBody>
        </p:sp>
        <p:pic>
          <p:nvPicPr>
            <p:cNvPr id="1046" name="Picture 22"/>
            <p:cNvPicPr>
              <a:picLocks noChangeAspect="1" noChangeArrowheads="1"/>
            </p:cNvPicPr>
            <p:nvPr/>
          </p:nvPicPr>
          <p:blipFill>
            <a:blip r:embed="rId9" cstate="print"/>
            <a:srcRect l="2570" t="4983" r="3855" b="4983"/>
            <a:stretch>
              <a:fillRect/>
            </a:stretch>
          </p:blipFill>
          <p:spPr bwMode="auto">
            <a:xfrm>
              <a:off x="18288000" y="3733800"/>
              <a:ext cx="7369153" cy="5486400"/>
            </a:xfrm>
            <a:prstGeom prst="rect">
              <a:avLst/>
            </a:prstGeom>
            <a:noFill/>
            <a:ln w="9525">
              <a:solidFill>
                <a:schemeClr val="accent4">
                  <a:lumMod val="50000"/>
                </a:schemeClr>
              </a:solidFill>
              <a:miter lim="800000"/>
              <a:headEnd/>
              <a:tailEnd/>
            </a:ln>
          </p:spPr>
        </p:pic>
        <p:pic>
          <p:nvPicPr>
            <p:cNvPr id="1047" name="Picture 23"/>
            <p:cNvPicPr>
              <a:picLocks noChangeAspect="1" noChangeArrowheads="1"/>
            </p:cNvPicPr>
            <p:nvPr/>
          </p:nvPicPr>
          <p:blipFill>
            <a:blip r:embed="rId10" cstate="print"/>
            <a:srcRect l="2550" t="4957" r="3825" b="4957"/>
            <a:stretch>
              <a:fillRect/>
            </a:stretch>
          </p:blipFill>
          <p:spPr bwMode="auto">
            <a:xfrm>
              <a:off x="26517600" y="3733800"/>
              <a:ext cx="7389795" cy="5486400"/>
            </a:xfrm>
            <a:prstGeom prst="rect">
              <a:avLst/>
            </a:prstGeom>
            <a:noFill/>
            <a:ln w="9525">
              <a:solidFill>
                <a:schemeClr val="accent4">
                  <a:lumMod val="50000"/>
                </a:schemeClr>
              </a:solidFill>
              <a:miter lim="800000"/>
              <a:headEnd/>
              <a:tailEnd/>
            </a:ln>
          </p:spPr>
        </p:pic>
        <p:sp>
          <p:nvSpPr>
            <p:cNvPr id="39" name="TextBox 38"/>
            <p:cNvSpPr txBox="1"/>
            <p:nvPr/>
          </p:nvSpPr>
          <p:spPr>
            <a:xfrm>
              <a:off x="26517600" y="9296400"/>
              <a:ext cx="7391400" cy="923330"/>
            </a:xfrm>
            <a:prstGeom prst="rect">
              <a:avLst/>
            </a:prstGeom>
            <a:solidFill>
              <a:schemeClr val="bg2">
                <a:lumMod val="90000"/>
              </a:schemeClr>
            </a:solidFill>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chemeClr val="accent4">
                      <a:lumMod val="50000"/>
                    </a:schemeClr>
                  </a:solidFill>
                </a:rPr>
                <a:t>Figure 4: Layer 10 for H</a:t>
              </a:r>
              <a:r>
                <a:rPr lang="en-US" baseline="-25000" dirty="0" smtClean="0">
                  <a:solidFill>
                    <a:schemeClr val="accent4">
                      <a:lumMod val="50000"/>
                    </a:schemeClr>
                  </a:solidFill>
                </a:rPr>
                <a:t>2</a:t>
              </a:r>
              <a:r>
                <a:rPr lang="en-US" dirty="0" smtClean="0">
                  <a:solidFill>
                    <a:schemeClr val="accent4">
                      <a:lumMod val="50000"/>
                    </a:schemeClr>
                  </a:solidFill>
                </a:rPr>
                <a:t>O and CH</a:t>
              </a:r>
              <a:r>
                <a:rPr lang="en-US" baseline="-25000" dirty="0" smtClean="0">
                  <a:solidFill>
                    <a:schemeClr val="accent4">
                      <a:lumMod val="50000"/>
                    </a:schemeClr>
                  </a:solidFill>
                </a:rPr>
                <a:t>4</a:t>
              </a:r>
              <a:r>
                <a:rPr lang="en-US" dirty="0" smtClean="0">
                  <a:solidFill>
                    <a:schemeClr val="accent4">
                      <a:lumMod val="50000"/>
                    </a:schemeClr>
                  </a:solidFill>
                </a:rPr>
                <a:t>, </a:t>
              </a:r>
            </a:p>
            <a:p>
              <a:r>
                <a:rPr lang="en-US" dirty="0" smtClean="0">
                  <a:solidFill>
                    <a:schemeClr val="accent4">
                      <a:lumMod val="50000"/>
                    </a:schemeClr>
                  </a:solidFill>
                </a:rPr>
                <a:t>H</a:t>
              </a:r>
              <a:r>
                <a:rPr lang="en-US" baseline="-25000" dirty="0" smtClean="0">
                  <a:solidFill>
                    <a:schemeClr val="accent4">
                      <a:lumMod val="50000"/>
                    </a:schemeClr>
                  </a:solidFill>
                </a:rPr>
                <a:t>2</a:t>
              </a:r>
              <a:r>
                <a:rPr lang="en-US" dirty="0" smtClean="0">
                  <a:solidFill>
                    <a:schemeClr val="accent4">
                      <a:lumMod val="50000"/>
                    </a:schemeClr>
                  </a:solidFill>
                </a:rPr>
                <a:t>O is almost non existent yet CH</a:t>
              </a:r>
              <a:r>
                <a:rPr lang="en-US" baseline="-25000" dirty="0" smtClean="0">
                  <a:solidFill>
                    <a:schemeClr val="accent4">
                      <a:lumMod val="50000"/>
                    </a:schemeClr>
                  </a:solidFill>
                </a:rPr>
                <a:t>4</a:t>
              </a:r>
              <a:r>
                <a:rPr lang="en-US" dirty="0" smtClean="0">
                  <a:solidFill>
                    <a:schemeClr val="accent4">
                      <a:lumMod val="50000"/>
                    </a:schemeClr>
                  </a:solidFill>
                </a:rPr>
                <a:t>  absorptions appear only slightly less than those in layer 1.</a:t>
              </a:r>
              <a:endParaRPr lang="en-US" dirty="0">
                <a:solidFill>
                  <a:schemeClr val="accent4">
                    <a:lumMod val="50000"/>
                  </a:schemeClr>
                </a:solidFill>
              </a:endParaRPr>
            </a:p>
          </p:txBody>
        </p:sp>
        <p:pic>
          <p:nvPicPr>
            <p:cNvPr id="1048" name="Picture 24"/>
            <p:cNvPicPr>
              <a:picLocks noChangeAspect="1" noChangeArrowheads="1"/>
            </p:cNvPicPr>
            <p:nvPr/>
          </p:nvPicPr>
          <p:blipFill>
            <a:blip r:embed="rId11" cstate="print"/>
            <a:srcRect l="2563" t="4974" r="3845" b="4974"/>
            <a:stretch>
              <a:fillRect/>
            </a:stretch>
          </p:blipFill>
          <p:spPr bwMode="auto">
            <a:xfrm>
              <a:off x="10058400" y="10972800"/>
              <a:ext cx="7376228" cy="5486400"/>
            </a:xfrm>
            <a:prstGeom prst="rect">
              <a:avLst/>
            </a:prstGeom>
            <a:noFill/>
            <a:ln w="9525">
              <a:solidFill>
                <a:schemeClr val="accent4">
                  <a:lumMod val="50000"/>
                </a:schemeClr>
              </a:solidFill>
              <a:miter lim="800000"/>
              <a:headEnd/>
              <a:tailEnd/>
            </a:ln>
          </p:spPr>
        </p:pic>
        <p:sp>
          <p:nvSpPr>
            <p:cNvPr id="41" name="TextBox 40"/>
            <p:cNvSpPr txBox="1"/>
            <p:nvPr/>
          </p:nvSpPr>
          <p:spPr>
            <a:xfrm>
              <a:off x="10058400" y="16611601"/>
              <a:ext cx="7315200" cy="646331"/>
            </a:xfrm>
            <a:prstGeom prst="rect">
              <a:avLst/>
            </a:prstGeom>
            <a:solidFill>
              <a:schemeClr val="bg2">
                <a:lumMod val="90000"/>
              </a:schemeClr>
            </a:solidFill>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chemeClr val="accent4">
                      <a:lumMod val="50000"/>
                    </a:schemeClr>
                  </a:solidFill>
                </a:rPr>
                <a:t>Figure 5: Full Simulation for CO</a:t>
              </a:r>
              <a:r>
                <a:rPr lang="en-US" baseline="-25000" dirty="0" smtClean="0">
                  <a:solidFill>
                    <a:schemeClr val="accent4">
                      <a:lumMod val="50000"/>
                    </a:schemeClr>
                  </a:solidFill>
                </a:rPr>
                <a:t>2,</a:t>
              </a:r>
            </a:p>
            <a:p>
              <a:r>
                <a:rPr lang="en-US" dirty="0" smtClean="0">
                  <a:solidFill>
                    <a:schemeClr val="accent4">
                      <a:lumMod val="50000"/>
                    </a:schemeClr>
                  </a:solidFill>
                </a:rPr>
                <a:t>Large presence of CO</a:t>
              </a:r>
              <a:r>
                <a:rPr lang="en-US" baseline="-25000" dirty="0" smtClean="0">
                  <a:solidFill>
                    <a:schemeClr val="accent4">
                      <a:lumMod val="50000"/>
                    </a:schemeClr>
                  </a:solidFill>
                </a:rPr>
                <a:t>2, </a:t>
              </a:r>
              <a:r>
                <a:rPr lang="en-US" dirty="0" smtClean="0">
                  <a:solidFill>
                    <a:schemeClr val="accent4">
                      <a:lumMod val="50000"/>
                    </a:schemeClr>
                  </a:solidFill>
                </a:rPr>
                <a:t>as well as O</a:t>
              </a:r>
              <a:r>
                <a:rPr lang="en-US" baseline="-25000" dirty="0" smtClean="0">
                  <a:solidFill>
                    <a:schemeClr val="accent4">
                      <a:lumMod val="50000"/>
                    </a:schemeClr>
                  </a:solidFill>
                </a:rPr>
                <a:t>3</a:t>
              </a:r>
              <a:r>
                <a:rPr lang="en-US" dirty="0" smtClean="0">
                  <a:solidFill>
                    <a:schemeClr val="accent4">
                      <a:lumMod val="50000"/>
                    </a:schemeClr>
                  </a:solidFill>
                </a:rPr>
                <a:t>.</a:t>
              </a:r>
              <a:endParaRPr lang="en-US" baseline="-25000" dirty="0">
                <a:solidFill>
                  <a:schemeClr val="accent4">
                    <a:lumMod val="50000"/>
                  </a:schemeClr>
                </a:solidFill>
              </a:endParaRPr>
            </a:p>
          </p:txBody>
        </p:sp>
        <p:pic>
          <p:nvPicPr>
            <p:cNvPr id="1049" name="Picture 25"/>
            <p:cNvPicPr>
              <a:picLocks noChangeAspect="1" noChangeArrowheads="1"/>
            </p:cNvPicPr>
            <p:nvPr/>
          </p:nvPicPr>
          <p:blipFill>
            <a:blip r:embed="rId12" cstate="print"/>
            <a:srcRect l="2560" t="4983" r="3840" b="4983"/>
            <a:stretch>
              <a:fillRect/>
            </a:stretch>
          </p:blipFill>
          <p:spPr bwMode="auto">
            <a:xfrm>
              <a:off x="18288000" y="10972800"/>
              <a:ext cx="7400969" cy="5486400"/>
            </a:xfrm>
            <a:prstGeom prst="rect">
              <a:avLst/>
            </a:prstGeom>
            <a:noFill/>
            <a:ln w="9525">
              <a:solidFill>
                <a:schemeClr val="accent4">
                  <a:lumMod val="50000"/>
                </a:schemeClr>
              </a:solidFill>
              <a:miter lim="800000"/>
              <a:headEnd/>
              <a:tailEnd/>
            </a:ln>
          </p:spPr>
        </p:pic>
        <p:sp>
          <p:nvSpPr>
            <p:cNvPr id="43" name="TextBox 42"/>
            <p:cNvSpPr txBox="1"/>
            <p:nvPr/>
          </p:nvSpPr>
          <p:spPr>
            <a:xfrm>
              <a:off x="18288000" y="16611600"/>
              <a:ext cx="7391400" cy="646331"/>
            </a:xfrm>
            <a:prstGeom prst="rect">
              <a:avLst/>
            </a:prstGeom>
            <a:solidFill>
              <a:schemeClr val="bg2">
                <a:lumMod val="90000"/>
              </a:schemeClr>
            </a:solidFill>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chemeClr val="accent4">
                      <a:lumMod val="50000"/>
                    </a:schemeClr>
                  </a:solidFill>
                </a:rPr>
                <a:t>Figure 6: Layer 1 for CO</a:t>
              </a:r>
              <a:r>
                <a:rPr lang="en-US" baseline="-25000" dirty="0" smtClean="0">
                  <a:solidFill>
                    <a:schemeClr val="accent4">
                      <a:lumMod val="50000"/>
                    </a:schemeClr>
                  </a:solidFill>
                </a:rPr>
                <a:t>2</a:t>
              </a:r>
              <a:r>
                <a:rPr lang="en-US" dirty="0" smtClean="0">
                  <a:solidFill>
                    <a:schemeClr val="accent4">
                      <a:lumMod val="50000"/>
                    </a:schemeClr>
                  </a:solidFill>
                </a:rPr>
                <a:t> </a:t>
              </a:r>
            </a:p>
            <a:p>
              <a:r>
                <a:rPr lang="en-US" dirty="0" smtClean="0">
                  <a:solidFill>
                    <a:schemeClr val="accent4">
                      <a:lumMod val="50000"/>
                    </a:schemeClr>
                  </a:solidFill>
                </a:rPr>
                <a:t>Absorptions for CO</a:t>
              </a:r>
              <a:r>
                <a:rPr lang="en-US" baseline="-25000" dirty="0" smtClean="0">
                  <a:solidFill>
                    <a:schemeClr val="accent4">
                      <a:lumMod val="50000"/>
                    </a:schemeClr>
                  </a:solidFill>
                </a:rPr>
                <a:t>2,</a:t>
              </a:r>
              <a:r>
                <a:rPr lang="en-US" dirty="0" smtClean="0">
                  <a:solidFill>
                    <a:schemeClr val="accent4">
                      <a:lumMod val="50000"/>
                    </a:schemeClr>
                  </a:solidFill>
                </a:rPr>
                <a:t> are prominent but O</a:t>
              </a:r>
              <a:r>
                <a:rPr lang="en-US" baseline="-25000" dirty="0" smtClean="0">
                  <a:solidFill>
                    <a:schemeClr val="accent4">
                      <a:lumMod val="50000"/>
                    </a:schemeClr>
                  </a:solidFill>
                </a:rPr>
                <a:t>3</a:t>
              </a:r>
              <a:r>
                <a:rPr lang="en-US" dirty="0" smtClean="0">
                  <a:solidFill>
                    <a:schemeClr val="accent4">
                      <a:lumMod val="50000"/>
                    </a:schemeClr>
                  </a:solidFill>
                </a:rPr>
                <a:t> is barely visible.</a:t>
              </a:r>
              <a:endParaRPr lang="en-US" dirty="0">
                <a:solidFill>
                  <a:schemeClr val="accent4">
                    <a:lumMod val="50000"/>
                  </a:schemeClr>
                </a:solidFill>
              </a:endParaRPr>
            </a:p>
          </p:txBody>
        </p:sp>
        <p:pic>
          <p:nvPicPr>
            <p:cNvPr id="1050" name="Picture 26"/>
            <p:cNvPicPr>
              <a:picLocks noChangeAspect="1" noChangeArrowheads="1"/>
            </p:cNvPicPr>
            <p:nvPr/>
          </p:nvPicPr>
          <p:blipFill>
            <a:blip r:embed="rId13" cstate="print"/>
            <a:srcRect l="2540" t="4983" r="3810" b="4983"/>
            <a:stretch>
              <a:fillRect/>
            </a:stretch>
          </p:blipFill>
          <p:spPr bwMode="auto">
            <a:xfrm>
              <a:off x="26517600" y="10972800"/>
              <a:ext cx="7464185" cy="5486400"/>
            </a:xfrm>
            <a:prstGeom prst="rect">
              <a:avLst/>
            </a:prstGeom>
            <a:noFill/>
            <a:ln w="9525">
              <a:solidFill>
                <a:schemeClr val="accent4">
                  <a:lumMod val="50000"/>
                </a:schemeClr>
              </a:solidFill>
              <a:miter lim="800000"/>
              <a:headEnd/>
              <a:tailEnd/>
            </a:ln>
          </p:spPr>
        </p:pic>
        <p:sp>
          <p:nvSpPr>
            <p:cNvPr id="45" name="TextBox 44"/>
            <p:cNvSpPr txBox="1"/>
            <p:nvPr/>
          </p:nvSpPr>
          <p:spPr>
            <a:xfrm>
              <a:off x="26517600" y="16611601"/>
              <a:ext cx="7391400" cy="646331"/>
            </a:xfrm>
            <a:prstGeom prst="rect">
              <a:avLst/>
            </a:prstGeom>
            <a:solidFill>
              <a:schemeClr val="bg2">
                <a:lumMod val="90000"/>
              </a:schemeClr>
            </a:solidFill>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chemeClr val="accent4">
                      <a:lumMod val="50000"/>
                    </a:schemeClr>
                  </a:solidFill>
                </a:rPr>
                <a:t>Figure 7: Layer 10 for CO</a:t>
              </a:r>
              <a:r>
                <a:rPr lang="en-US" baseline="-25000" dirty="0" smtClean="0">
                  <a:solidFill>
                    <a:schemeClr val="accent4">
                      <a:lumMod val="50000"/>
                    </a:schemeClr>
                  </a:solidFill>
                </a:rPr>
                <a:t>2</a:t>
              </a:r>
              <a:r>
                <a:rPr lang="en-US" dirty="0" smtClean="0">
                  <a:solidFill>
                    <a:schemeClr val="accent4">
                      <a:lumMod val="50000"/>
                    </a:schemeClr>
                  </a:solidFill>
                </a:rPr>
                <a:t>  absorptions for CO</a:t>
              </a:r>
              <a:r>
                <a:rPr lang="en-US" baseline="-25000" dirty="0" smtClean="0">
                  <a:solidFill>
                    <a:schemeClr val="accent4">
                      <a:lumMod val="50000"/>
                    </a:schemeClr>
                  </a:solidFill>
                </a:rPr>
                <a:t>2,</a:t>
              </a:r>
              <a:r>
                <a:rPr lang="en-US" dirty="0" smtClean="0">
                  <a:solidFill>
                    <a:schemeClr val="accent4">
                      <a:lumMod val="50000"/>
                    </a:schemeClr>
                  </a:solidFill>
                </a:rPr>
                <a:t> appear similar to those in layer 1, O</a:t>
              </a:r>
              <a:r>
                <a:rPr lang="en-US" baseline="-25000" dirty="0" smtClean="0">
                  <a:solidFill>
                    <a:schemeClr val="accent4">
                      <a:lumMod val="50000"/>
                    </a:schemeClr>
                  </a:solidFill>
                </a:rPr>
                <a:t>3</a:t>
              </a:r>
              <a:r>
                <a:rPr lang="en-US" dirty="0" smtClean="0">
                  <a:solidFill>
                    <a:schemeClr val="accent4">
                      <a:lumMod val="50000"/>
                    </a:schemeClr>
                  </a:solidFill>
                </a:rPr>
                <a:t> is still not visibly present.</a:t>
              </a:r>
              <a:endParaRPr lang="en-US" baseline="-25000" dirty="0" smtClean="0">
                <a:solidFill>
                  <a:schemeClr val="accent4">
                    <a:lumMod val="50000"/>
                  </a:schemeClr>
                </a:solidFill>
              </a:endParaRPr>
            </a:p>
          </p:txBody>
        </p:sp>
      </p:grpSp>
      <p:pic>
        <p:nvPicPr>
          <p:cNvPr id="1051" name="Picture 27"/>
          <p:cNvPicPr>
            <a:picLocks noChangeAspect="1" noChangeArrowheads="1"/>
          </p:cNvPicPr>
          <p:nvPr/>
        </p:nvPicPr>
        <p:blipFill>
          <a:blip r:embed="rId14" cstate="print"/>
          <a:srcRect/>
          <a:stretch>
            <a:fillRect/>
          </a:stretch>
        </p:blipFill>
        <p:spPr bwMode="auto">
          <a:xfrm>
            <a:off x="1378839" y="990600"/>
            <a:ext cx="2340674" cy="838200"/>
          </a:xfrm>
          <a:prstGeom prst="rect">
            <a:avLst/>
          </a:prstGeom>
          <a:noFill/>
          <a:ln w="9525">
            <a:noFill/>
            <a:miter lim="800000"/>
            <a:headEnd/>
            <a:tailEnd/>
          </a:ln>
        </p:spPr>
      </p:pic>
      <p:sp>
        <p:nvSpPr>
          <p:cNvPr id="47" name="TextBox 46"/>
          <p:cNvSpPr txBox="1"/>
          <p:nvPr/>
        </p:nvSpPr>
        <p:spPr>
          <a:xfrm>
            <a:off x="35585400" y="25955864"/>
            <a:ext cx="7391400" cy="5209936"/>
          </a:xfrm>
          <a:prstGeom prst="roundRect">
            <a:avLst/>
          </a:prstGeom>
          <a:solidFill>
            <a:schemeClr val="bg1"/>
          </a:solidFill>
          <a:ln>
            <a:solidFill>
              <a:schemeClr val="accent4">
                <a:lumMod val="50000"/>
              </a:schemeClr>
            </a:solidFill>
          </a:ln>
        </p:spPr>
        <p:txBody>
          <a:bodyPr wrap="square" lIns="457200" rIns="457200" rtlCol="0">
            <a:spAutoFit/>
          </a:bodyPr>
          <a:lstStyle/>
          <a:p>
            <a:r>
              <a:rPr lang="en-US" sz="3600" dirty="0" smtClean="0">
                <a:solidFill>
                  <a:schemeClr val="accent4">
                    <a:lumMod val="50000"/>
                  </a:schemeClr>
                </a:solidFill>
              </a:rPr>
              <a:t>Acknowledgements</a:t>
            </a:r>
          </a:p>
          <a:p>
            <a:endParaRPr lang="en-US" sz="2400" dirty="0">
              <a:solidFill>
                <a:schemeClr val="accent4">
                  <a:lumMod val="50000"/>
                </a:schemeClr>
              </a:solidFill>
            </a:endParaRPr>
          </a:p>
          <a:p>
            <a:r>
              <a:rPr lang="en-US" sz="2400" dirty="0" smtClean="0">
                <a:solidFill>
                  <a:schemeClr val="accent4">
                    <a:lumMod val="50000"/>
                  </a:schemeClr>
                </a:solidFill>
              </a:rPr>
              <a:t>This was performed under the auspices of the High School Internship and Research Opportunities (HIRO) program with funding from the university Corporation for Atmospheric Research (UCAR).  </a:t>
            </a:r>
          </a:p>
          <a:p>
            <a:endParaRPr lang="en-US" sz="2400" dirty="0" smtClean="0">
              <a:solidFill>
                <a:schemeClr val="accent4">
                  <a:lumMod val="50000"/>
                </a:schemeClr>
              </a:solidFill>
            </a:endParaRPr>
          </a:p>
          <a:p>
            <a:r>
              <a:rPr lang="en-US" sz="2400" dirty="0" smtClean="0">
                <a:solidFill>
                  <a:schemeClr val="accent4">
                    <a:lumMod val="50000"/>
                  </a:schemeClr>
                </a:solidFill>
              </a:rPr>
              <a:t>Many thanks to </a:t>
            </a:r>
            <a:r>
              <a:rPr lang="en-US" sz="2400" b="1" dirty="0" smtClean="0">
                <a:solidFill>
                  <a:schemeClr val="accent4">
                    <a:lumMod val="50000"/>
                  </a:schemeClr>
                </a:solidFill>
              </a:rPr>
              <a:t>James Hannigan </a:t>
            </a:r>
            <a:r>
              <a:rPr lang="en-US" sz="2400" dirty="0" smtClean="0">
                <a:solidFill>
                  <a:schemeClr val="accent4">
                    <a:lumMod val="50000"/>
                  </a:schemeClr>
                </a:solidFill>
              </a:rPr>
              <a:t>and </a:t>
            </a:r>
            <a:r>
              <a:rPr lang="en-US" sz="2400" b="1" dirty="0" smtClean="0">
                <a:solidFill>
                  <a:schemeClr val="accent4">
                    <a:lumMod val="50000"/>
                  </a:schemeClr>
                </a:solidFill>
              </a:rPr>
              <a:t>Rebecca Batchelor </a:t>
            </a:r>
            <a:r>
              <a:rPr lang="en-US" sz="2400" dirty="0" smtClean="0">
                <a:solidFill>
                  <a:schemeClr val="accent4">
                    <a:lumMod val="50000"/>
                  </a:schemeClr>
                </a:solidFill>
              </a:rPr>
              <a:t>in the Atmospheric Chemistry Division for all their help, guidance and expertise.</a:t>
            </a:r>
            <a:endParaRPr lang="en-US" sz="2400" dirty="0">
              <a:solidFill>
                <a:schemeClr val="accent4">
                  <a:lumMod val="50000"/>
                </a:schemeClr>
              </a:solidFill>
            </a:endParaRPr>
          </a:p>
        </p:txBody>
      </p:sp>
      <p:grpSp>
        <p:nvGrpSpPr>
          <p:cNvPr id="51" name="Group 50"/>
          <p:cNvGrpSpPr/>
          <p:nvPr/>
        </p:nvGrpSpPr>
        <p:grpSpPr>
          <a:xfrm>
            <a:off x="4038600" y="990600"/>
            <a:ext cx="1600200" cy="1905000"/>
            <a:chOff x="4572000" y="609600"/>
            <a:chExt cx="1295400" cy="1688099"/>
          </a:xfrm>
        </p:grpSpPr>
        <p:pic>
          <p:nvPicPr>
            <p:cNvPr id="1052" name="Picture 28"/>
            <p:cNvPicPr>
              <a:picLocks noChangeAspect="1" noChangeArrowheads="1"/>
            </p:cNvPicPr>
            <p:nvPr/>
          </p:nvPicPr>
          <p:blipFill>
            <a:blip r:embed="rId15" cstate="print"/>
            <a:srcRect/>
            <a:stretch>
              <a:fillRect/>
            </a:stretch>
          </p:blipFill>
          <p:spPr bwMode="auto">
            <a:xfrm>
              <a:off x="4572000" y="609600"/>
              <a:ext cx="1295400" cy="1688099"/>
            </a:xfrm>
            <a:prstGeom prst="rect">
              <a:avLst/>
            </a:prstGeom>
            <a:noFill/>
            <a:ln w="9525">
              <a:noFill/>
              <a:miter lim="800000"/>
              <a:headEnd/>
              <a:tailEnd/>
            </a:ln>
          </p:spPr>
        </p:pic>
        <p:sp>
          <p:nvSpPr>
            <p:cNvPr id="49" name="TextBox 48"/>
            <p:cNvSpPr txBox="1"/>
            <p:nvPr/>
          </p:nvSpPr>
          <p:spPr>
            <a:xfrm>
              <a:off x="5127171" y="1013810"/>
              <a:ext cx="609600" cy="327280"/>
            </a:xfrm>
            <a:prstGeom prst="rect">
              <a:avLst/>
            </a:prstGeom>
            <a:noFill/>
          </p:spPr>
          <p:txBody>
            <a:bodyPr wrap="square" rtlCol="0">
              <a:spAutoFit/>
            </a:bodyPr>
            <a:lstStyle/>
            <a:p>
              <a:r>
                <a:rPr lang="en-US" b="1" dirty="0" smtClean="0">
                  <a:solidFill>
                    <a:schemeClr val="tx1">
                      <a:lumMod val="75000"/>
                      <a:lumOff val="25000"/>
                    </a:schemeClr>
                  </a:solidFill>
                  <a:latin typeface="Adobe Garamond Pro Bold" pitchFamily="18" charset="0"/>
                </a:rPr>
                <a:t>2010</a:t>
              </a:r>
              <a:endParaRPr lang="en-US" b="1" dirty="0">
                <a:solidFill>
                  <a:schemeClr val="tx1">
                    <a:lumMod val="75000"/>
                    <a:lumOff val="25000"/>
                  </a:schemeClr>
                </a:solidFill>
                <a:latin typeface="Adobe Garamond Pro Bold" pitchFamily="18" charset="0"/>
              </a:endParaRPr>
            </a:p>
          </p:txBody>
        </p:sp>
        <p:sp>
          <p:nvSpPr>
            <p:cNvPr id="50" name="TextBox 49"/>
            <p:cNvSpPr txBox="1"/>
            <p:nvPr/>
          </p:nvSpPr>
          <p:spPr>
            <a:xfrm>
              <a:off x="4724400" y="838200"/>
              <a:ext cx="990600" cy="354554"/>
            </a:xfrm>
            <a:prstGeom prst="rect">
              <a:avLst/>
            </a:prstGeom>
            <a:noFill/>
          </p:spPr>
          <p:txBody>
            <a:bodyPr wrap="square" rtlCol="0">
              <a:spAutoFit/>
            </a:bodyPr>
            <a:lstStyle/>
            <a:p>
              <a:pPr algn="ctr"/>
              <a:r>
                <a:rPr lang="en-US" sz="2000" b="1" dirty="0" smtClean="0">
                  <a:latin typeface="Adobe Garamond Pro Bold" pitchFamily="18" charset="0"/>
                </a:rPr>
                <a:t>Alumni</a:t>
              </a:r>
              <a:endParaRPr lang="en-US" sz="2000" b="1" dirty="0">
                <a:latin typeface="Adobe Garamond Pro Bold" pitchFamily="18" charset="0"/>
              </a:endParaRPr>
            </a:p>
          </p:txBody>
        </p:sp>
      </p:grpSp>
      <p:sp>
        <p:nvSpPr>
          <p:cNvPr id="56" name="TextBox 55"/>
          <p:cNvSpPr txBox="1"/>
          <p:nvPr/>
        </p:nvSpPr>
        <p:spPr>
          <a:xfrm>
            <a:off x="35585400" y="9032466"/>
            <a:ext cx="7543800" cy="15884934"/>
          </a:xfrm>
          <a:prstGeom prst="roundRect">
            <a:avLst/>
          </a:prstGeom>
          <a:solidFill>
            <a:schemeClr val="bg1"/>
          </a:solidFill>
          <a:ln>
            <a:solidFill>
              <a:schemeClr val="accent4">
                <a:lumMod val="50000"/>
              </a:schemeClr>
            </a:solidFill>
          </a:ln>
        </p:spPr>
        <p:txBody>
          <a:bodyPr wrap="square" lIns="365760" rIns="365760" rtlCol="0">
            <a:spAutoFit/>
          </a:bodyPr>
          <a:lstStyle/>
          <a:p>
            <a:r>
              <a:rPr lang="en-US" sz="3700" dirty="0" smtClean="0">
                <a:solidFill>
                  <a:schemeClr val="accent4">
                    <a:lumMod val="50000"/>
                  </a:schemeClr>
                </a:solidFill>
              </a:rPr>
              <a:t>Discussion</a:t>
            </a:r>
          </a:p>
          <a:p>
            <a:endParaRPr lang="en-US" sz="2400" dirty="0" smtClean="0">
              <a:solidFill>
                <a:schemeClr val="accent4">
                  <a:lumMod val="50000"/>
                </a:schemeClr>
              </a:solidFill>
            </a:endParaRPr>
          </a:p>
          <a:p>
            <a:r>
              <a:rPr lang="en-US" sz="2400" dirty="0" smtClean="0">
                <a:solidFill>
                  <a:schemeClr val="accent4">
                    <a:lumMod val="50000"/>
                  </a:schemeClr>
                </a:solidFill>
              </a:rPr>
              <a:t>From a comparison of water vapor spectra to those of methane and carbon dioxide, it is apparent that the distribution of heating will be primarily in the lowest part of the atmosphere.  Water vapor accounts for the largest percentage of the greenhouse effect but is heavily concentrated in the first 6 kilometers of the atmosphere.</a:t>
            </a:r>
          </a:p>
          <a:p>
            <a:endParaRPr lang="en-US" sz="2400" dirty="0" smtClean="0">
              <a:solidFill>
                <a:schemeClr val="accent4">
                  <a:lumMod val="50000"/>
                </a:schemeClr>
              </a:solidFill>
            </a:endParaRPr>
          </a:p>
          <a:p>
            <a:r>
              <a:rPr lang="en-US" sz="2400" dirty="0" smtClean="0">
                <a:solidFill>
                  <a:schemeClr val="accent4">
                    <a:lumMod val="50000"/>
                  </a:schemeClr>
                </a:solidFill>
              </a:rPr>
              <a:t>Water is an intricate molecule and a ubiquitous absorber in the mid IR.  Even in this narrow region, water has complex spectra.  </a:t>
            </a:r>
            <a:r>
              <a:rPr lang="en-US" sz="2400" dirty="0" smtClean="0">
                <a:solidFill>
                  <a:srgbClr val="403152"/>
                </a:solidFill>
              </a:rPr>
              <a:t>Figures 2-4 show that there is very little energy absorbed by water above approximately 6 km, in stark contrast to other greenhouse  gases such as CO</a:t>
            </a:r>
            <a:r>
              <a:rPr lang="en-US" sz="2400" baseline="-25000" dirty="0" smtClean="0">
                <a:solidFill>
                  <a:srgbClr val="403152"/>
                </a:solidFill>
              </a:rPr>
              <a:t>2</a:t>
            </a:r>
            <a:r>
              <a:rPr lang="en-US" sz="2400" dirty="0" smtClean="0">
                <a:solidFill>
                  <a:srgbClr val="403152"/>
                </a:solidFill>
              </a:rPr>
              <a:t> where the change in amount and absorption per layer of the atmosphere is more gradual. </a:t>
            </a:r>
          </a:p>
          <a:p>
            <a:endParaRPr lang="en-US" sz="2400" dirty="0" smtClean="0">
              <a:solidFill>
                <a:schemeClr val="accent4">
                  <a:lumMod val="50000"/>
                </a:schemeClr>
              </a:solidFill>
            </a:endParaRPr>
          </a:p>
          <a:p>
            <a:r>
              <a:rPr lang="en-US" sz="2400" dirty="0" smtClean="0">
                <a:solidFill>
                  <a:schemeClr val="accent4">
                    <a:lumMod val="50000"/>
                  </a:schemeClr>
                </a:solidFill>
              </a:rPr>
              <a:t>As the atmosphere warms due to greenhouse gases, heating may allow more water to remain in the atmosphere before being rained out, causing water vapor to extend into the upper levels of the atmosphere. </a:t>
            </a:r>
            <a:r>
              <a:rPr lang="en-US" sz="2400" dirty="0" smtClean="0">
                <a:solidFill>
                  <a:srgbClr val="403152"/>
                </a:solidFill>
              </a:rPr>
              <a:t>Even if only small amounts of water vapor extend into the upper layers of the troposphere or lower stratosphere, there will be important implications for the global heat balance and future climate.</a:t>
            </a:r>
            <a:endParaRPr lang="en-US" sz="2400" dirty="0" smtClean="0">
              <a:solidFill>
                <a:schemeClr val="accent4">
                  <a:lumMod val="50000"/>
                </a:schemeClr>
              </a:solidFill>
            </a:endParaRPr>
          </a:p>
          <a:p>
            <a:endParaRPr lang="en-US" sz="2400" dirty="0" smtClean="0">
              <a:solidFill>
                <a:schemeClr val="accent4">
                  <a:lumMod val="50000"/>
                </a:schemeClr>
              </a:solidFill>
            </a:endParaRPr>
          </a:p>
          <a:p>
            <a:r>
              <a:rPr lang="en-US" sz="2400" dirty="0" smtClean="0">
                <a:solidFill>
                  <a:schemeClr val="accent4">
                    <a:lumMod val="50000"/>
                  </a:schemeClr>
                </a:solidFill>
              </a:rPr>
              <a:t>One large effect of this change could be a difference in circulation due to a redistribution of thermal energy.  This change could also lead to changes in the tropopause height and/or the water content in the stratosphere.  </a:t>
            </a:r>
          </a:p>
          <a:p>
            <a:endParaRPr lang="en-US" sz="2400" dirty="0" smtClean="0">
              <a:solidFill>
                <a:schemeClr val="accent4">
                  <a:lumMod val="50000"/>
                </a:schemeClr>
              </a:solidFill>
            </a:endParaRPr>
          </a:p>
          <a:p>
            <a:r>
              <a:rPr lang="en-US" sz="2400" dirty="0" smtClean="0">
                <a:solidFill>
                  <a:schemeClr val="accent4">
                    <a:lumMod val="50000"/>
                  </a:schemeClr>
                </a:solidFill>
              </a:rPr>
              <a:t>Further effects we might expect to see include changes in the fractional cover and height of clouds, which would in turn have an as yet uncertain effect on model predictions.</a:t>
            </a:r>
          </a:p>
        </p:txBody>
      </p:sp>
      <p:sp>
        <p:nvSpPr>
          <p:cNvPr id="57" name="TextBox 56"/>
          <p:cNvSpPr txBox="1"/>
          <p:nvPr/>
        </p:nvSpPr>
        <p:spPr>
          <a:xfrm>
            <a:off x="9829800" y="24321374"/>
            <a:ext cx="14097000" cy="6844426"/>
          </a:xfrm>
          <a:prstGeom prst="roundRect">
            <a:avLst/>
          </a:prstGeom>
          <a:solidFill>
            <a:schemeClr val="bg1"/>
          </a:solidFill>
          <a:ln>
            <a:solidFill>
              <a:schemeClr val="accent4">
                <a:lumMod val="50000"/>
              </a:schemeClr>
            </a:solidFill>
          </a:ln>
        </p:spPr>
        <p:txBody>
          <a:bodyPr wrap="square" lIns="457200" rIns="457200" rtlCol="0">
            <a:spAutoFit/>
          </a:bodyPr>
          <a:lstStyle/>
          <a:p>
            <a:r>
              <a:rPr lang="en-US" sz="3600" dirty="0" smtClean="0">
                <a:solidFill>
                  <a:schemeClr val="accent4">
                    <a:lumMod val="50000"/>
                  </a:schemeClr>
                </a:solidFill>
              </a:rPr>
              <a:t>Results</a:t>
            </a:r>
          </a:p>
          <a:p>
            <a:endParaRPr lang="en-US" sz="2400" dirty="0" smtClean="0">
              <a:solidFill>
                <a:schemeClr val="accent4">
                  <a:lumMod val="50000"/>
                </a:schemeClr>
              </a:solidFill>
            </a:endParaRPr>
          </a:p>
          <a:p>
            <a:r>
              <a:rPr lang="en-US" sz="2400" dirty="0" smtClean="0">
                <a:solidFill>
                  <a:schemeClr val="accent4">
                    <a:lumMod val="50000"/>
                  </a:schemeClr>
                </a:solidFill>
              </a:rPr>
              <a:t>The trend in the concentrations of each of these three gases is unique when compared to the others.  Figure 1 shows where these gases are in the atmosphere whereas Figures 2-7 show how these gases affect the climate budget.  Water vapor is most prevalent in the first 6 kilometers of the atmosphere, predominantly the first 4 kilometers (Figure 3), and then drops off suddenly.  By 22 kilometers, we see very little water vapor (Figure 4).  Methane and carbon dioxide, however, show a much gentler decline as the altitude increases (Figures 6 and 7).  The amount of methane appears almost constant until 13 kilometers.  Carbon dioxide shows similar trends to methane, yet diminishes in amount even more gradually.</a:t>
            </a:r>
          </a:p>
          <a:p>
            <a:endParaRPr lang="en-US" sz="2400" dirty="0" smtClean="0">
              <a:solidFill>
                <a:schemeClr val="accent4">
                  <a:lumMod val="50000"/>
                </a:schemeClr>
              </a:solidFill>
            </a:endParaRPr>
          </a:p>
          <a:p>
            <a:r>
              <a:rPr lang="en-US" sz="2400" dirty="0" smtClean="0">
                <a:solidFill>
                  <a:schemeClr val="accent4">
                    <a:lumMod val="50000"/>
                  </a:schemeClr>
                </a:solidFill>
              </a:rPr>
              <a:t>Note how although ozone (O</a:t>
            </a:r>
            <a:r>
              <a:rPr lang="en-US" sz="2400" baseline="-25000" dirty="0" smtClean="0">
                <a:solidFill>
                  <a:schemeClr val="accent4">
                    <a:lumMod val="50000"/>
                  </a:schemeClr>
                </a:solidFill>
              </a:rPr>
              <a:t>3</a:t>
            </a:r>
            <a:r>
              <a:rPr lang="en-US" sz="2400" dirty="0" smtClean="0">
                <a:solidFill>
                  <a:schemeClr val="accent4">
                    <a:lumMod val="50000"/>
                  </a:schemeClr>
                </a:solidFill>
              </a:rPr>
              <a:t>) is apparent in the full simulation (Figure 5), it is not visibly apparent in any of the spectra for the first 12 kilometers (Figures 6 and 7) but is present in much higher levels in the atmosphere.  This is to be expected since the ozone layer is located in the stratosphere.</a:t>
            </a:r>
          </a:p>
          <a:p>
            <a:endParaRPr lang="en-US" sz="2400" dirty="0" smtClean="0">
              <a:solidFill>
                <a:schemeClr val="accent4">
                  <a:lumMod val="50000"/>
                </a:schemeClr>
              </a:solidFill>
            </a:endParaRPr>
          </a:p>
        </p:txBody>
      </p:sp>
      <p:pic>
        <p:nvPicPr>
          <p:cNvPr id="4" name="Picture 2"/>
          <p:cNvPicPr>
            <a:picLocks noChangeAspect="1" noChangeArrowheads="1"/>
          </p:cNvPicPr>
          <p:nvPr/>
        </p:nvPicPr>
        <p:blipFill>
          <a:blip r:embed="rId16" cstate="print"/>
          <a:srcRect l="2553" t="4974" r="3830" b="4974"/>
          <a:stretch>
            <a:fillRect/>
          </a:stretch>
        </p:blipFill>
        <p:spPr bwMode="auto">
          <a:xfrm>
            <a:off x="10210800" y="9906000"/>
            <a:ext cx="7407847" cy="5486400"/>
          </a:xfrm>
          <a:prstGeom prst="rect">
            <a:avLst/>
          </a:prstGeom>
          <a:noFill/>
          <a:ln w="9525">
            <a:noFill/>
            <a:miter lim="800000"/>
            <a:headEnd/>
            <a:tailEnd/>
          </a:ln>
        </p:spPr>
      </p:pic>
      <p:pic>
        <p:nvPicPr>
          <p:cNvPr id="63" name="Picture 62"/>
          <p:cNvPicPr>
            <a:picLocks noChangeAspect="1"/>
          </p:cNvPicPr>
          <p:nvPr/>
        </p:nvPicPr>
        <p:blipFill>
          <a:blip r:embed="rId17" cstate="print"/>
          <a:stretch>
            <a:fillRect/>
          </a:stretch>
        </p:blipFill>
        <p:spPr>
          <a:xfrm>
            <a:off x="1371600" y="2057400"/>
            <a:ext cx="2284911" cy="874010"/>
          </a:xfrm>
          <a:prstGeom prst="rect">
            <a:avLst/>
          </a:prstGeom>
        </p:spPr>
      </p:pic>
      <p:pic>
        <p:nvPicPr>
          <p:cNvPr id="66" name="Picture 65" descr="P1020514.jpg"/>
          <p:cNvPicPr>
            <a:picLocks noChangeAspect="1"/>
          </p:cNvPicPr>
          <p:nvPr/>
        </p:nvPicPr>
        <p:blipFill>
          <a:blip r:embed="rId18" cstate="print"/>
          <a:stretch>
            <a:fillRect/>
          </a:stretch>
        </p:blipFill>
        <p:spPr>
          <a:xfrm>
            <a:off x="24359909" y="24765000"/>
            <a:ext cx="9787116" cy="5562600"/>
          </a:xfrm>
          <a:prstGeom prst="rect">
            <a:avLst/>
          </a:prstGeom>
        </p:spPr>
      </p:pic>
      <p:sp>
        <p:nvSpPr>
          <p:cNvPr id="68" name="TextBox 67"/>
          <p:cNvSpPr txBox="1"/>
          <p:nvPr/>
        </p:nvSpPr>
        <p:spPr>
          <a:xfrm>
            <a:off x="7010400" y="31546800"/>
            <a:ext cx="29489400" cy="630942"/>
          </a:xfrm>
          <a:prstGeom prst="rect">
            <a:avLst/>
          </a:prstGeom>
          <a:noFill/>
        </p:spPr>
        <p:txBody>
          <a:bodyPr wrap="square" rtlCol="0">
            <a:spAutoFit/>
          </a:bodyPr>
          <a:lstStyle/>
          <a:p>
            <a:pPr algn="ctr"/>
            <a:r>
              <a:rPr lang="en-US" sz="3500" i="1" dirty="0" smtClean="0"/>
              <a:t>NCAR is sponsored by the National Science Foundation.  This work was supported by NASA</a:t>
            </a:r>
            <a:r>
              <a:rPr lang="en-US" sz="2000" i="1" dirty="0" smtClean="0"/>
              <a:t>.</a:t>
            </a:r>
            <a:endParaRPr lang="en-US" sz="2000" i="1" dirty="0"/>
          </a:p>
        </p:txBody>
      </p:sp>
      <p:sp>
        <p:nvSpPr>
          <p:cNvPr id="69" name="TextBox 68"/>
          <p:cNvSpPr txBox="1"/>
          <p:nvPr/>
        </p:nvSpPr>
        <p:spPr>
          <a:xfrm>
            <a:off x="24307800" y="30277713"/>
            <a:ext cx="9753600" cy="430887"/>
          </a:xfrm>
          <a:prstGeom prst="rect">
            <a:avLst/>
          </a:prstGeom>
          <a:noFill/>
        </p:spPr>
        <p:txBody>
          <a:bodyPr wrap="square" rtlCol="0">
            <a:spAutoFit/>
          </a:bodyPr>
          <a:lstStyle/>
          <a:p>
            <a:r>
              <a:rPr lang="en-US" sz="2200" dirty="0" smtClean="0"/>
              <a:t>Photo of where the Fourier Transform Interferometer is located in Mauna Loa</a:t>
            </a:r>
            <a:endParaRPr lang="en-US" sz="2200" dirty="0"/>
          </a:p>
        </p:txBody>
      </p:sp>
      <p:graphicFrame>
        <p:nvGraphicFramePr>
          <p:cNvPr id="72" name="Table 71"/>
          <p:cNvGraphicFramePr>
            <a:graphicFrameLocks noGrp="1"/>
          </p:cNvGraphicFramePr>
          <p:nvPr/>
        </p:nvGraphicFramePr>
        <p:xfrm>
          <a:off x="36195000" y="4572000"/>
          <a:ext cx="6324599" cy="1752604"/>
        </p:xfrm>
        <a:graphic>
          <a:graphicData uri="http://schemas.openxmlformats.org/drawingml/2006/table">
            <a:tbl>
              <a:tblPr/>
              <a:tblGrid>
                <a:gridCol w="1004843"/>
                <a:gridCol w="1635332"/>
                <a:gridCol w="1517116"/>
                <a:gridCol w="1201871"/>
                <a:gridCol w="965437"/>
              </a:tblGrid>
              <a:tr h="250372">
                <a:tc>
                  <a:txBody>
                    <a:bodyPr/>
                    <a:lstStyle/>
                    <a:p>
                      <a:pPr algn="ctr" fontAlgn="b"/>
                      <a:r>
                        <a:rPr lang="en-US" sz="1000" b="1" i="0" u="none" strike="noStrike" dirty="0">
                          <a:latin typeface="Verdana"/>
                        </a:rPr>
                        <a:t>Layer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Verdana"/>
                        </a:rPr>
                        <a:t>Base Altitude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Verdana"/>
                        </a:rPr>
                        <a:t>Top Altitude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Verdana"/>
                        </a:rPr>
                        <a:t>H2O/CH4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Verdana"/>
                        </a:rPr>
                        <a:t>CO2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372">
                <a:tc>
                  <a:txBody>
                    <a:bodyPr/>
                    <a:lstStyle/>
                    <a:p>
                      <a:pPr algn="ctr" fontAlgn="b"/>
                      <a:r>
                        <a:rPr lang="en-US" sz="1000" b="0" i="0" u="none" strike="noStrike">
                          <a:latin typeface="Verdana"/>
                        </a:rPr>
                        <a:t>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3.40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4.08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Figure 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Figure 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r>
              <a:tr h="250372">
                <a:tc>
                  <a:txBody>
                    <a:bodyPr/>
                    <a:lstStyle/>
                    <a:p>
                      <a:pPr algn="ctr" fontAlgn="b"/>
                      <a:r>
                        <a:rPr lang="en-US" sz="1000" b="0" i="0" u="none" strike="noStrike">
                          <a:latin typeface="Verdana"/>
                        </a:rPr>
                        <a:t>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4.08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4.80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372">
                <a:tc>
                  <a:txBody>
                    <a:bodyPr/>
                    <a:lstStyle/>
                    <a:p>
                      <a:pPr algn="ctr" fontAlgn="b"/>
                      <a:r>
                        <a:rPr lang="en-US" sz="1000" b="0" i="0" u="none" strike="noStrike">
                          <a:latin typeface="Verdana"/>
                        </a:rPr>
                        <a:t>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4.80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5.55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372">
                <a:tc>
                  <a:txBody>
                    <a:bodyPr/>
                    <a:lstStyle/>
                    <a:p>
                      <a:pPr algn="ctr" fontAlgn="b"/>
                      <a:r>
                        <a:rPr lang="en-US" sz="1000" b="0" i="0" u="none" strike="noStrike">
                          <a:latin typeface="Verdana"/>
                        </a:rPr>
                        <a:t>10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10.72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11.70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Figure 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Figure 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r>
              <a:tr h="250372">
                <a:tc>
                  <a:txBody>
                    <a:bodyPr/>
                    <a:lstStyle/>
                    <a:p>
                      <a:pPr algn="ctr" fontAlgn="b"/>
                      <a:r>
                        <a:rPr lang="en-US" sz="1000" b="0" i="0" u="none" strike="noStrike">
                          <a:latin typeface="Verdana"/>
                        </a:rPr>
                        <a:t>20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22.10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23.44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372">
                <a:tc>
                  <a:txBody>
                    <a:bodyPr/>
                    <a:lstStyle/>
                    <a:p>
                      <a:pPr algn="ctr" fontAlgn="b"/>
                      <a:r>
                        <a:rPr lang="en-US" sz="1000" b="0" i="0" u="none" strike="noStrike">
                          <a:latin typeface="Verdana"/>
                        </a:rPr>
                        <a:t>Full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dirty="0">
                          <a:latin typeface="Verdana"/>
                        </a:rPr>
                        <a:t>3.40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dirty="0">
                          <a:latin typeface="Verdana"/>
                        </a:rPr>
                        <a:t>106.00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a:latin typeface="Verdana"/>
                        </a:rPr>
                        <a:t>Figure 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ctr" fontAlgn="b"/>
                      <a:r>
                        <a:rPr lang="en-US" sz="1000" b="0" i="0" u="none" strike="noStrike" dirty="0">
                          <a:latin typeface="Verdana"/>
                        </a:rPr>
                        <a:t>Figure 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TotalTime>
  <Words>676</Words>
  <Application>Microsoft Office PowerPoint</Application>
  <PresentationFormat>Custom</PresentationFormat>
  <Paragraphs>101</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Adobe Kaiti Std R</vt:lpstr>
      <vt:lpstr>French Script MT</vt:lpstr>
      <vt:lpstr>Adobe Garamond Pro Bold</vt:lpstr>
      <vt:lpstr>Verdana</vt:lpstr>
      <vt:lpstr>Office Theme</vt:lpstr>
      <vt:lpstr>Altitude resolved mid-IR transmission of H2O, CH4 and CO2 at Mauna Loa</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Altitude resolved mid-IR transmission of  H2O, CH4 and CO2 at Mauna Loa</dc:title>
  <dc:creator>student</dc:creator>
  <cp:lastModifiedBy>student</cp:lastModifiedBy>
  <cp:revision>160</cp:revision>
  <cp:lastPrinted>2010-08-03T22:32:04Z</cp:lastPrinted>
  <dcterms:created xsi:type="dcterms:W3CDTF">2010-08-03T22:38:32Z</dcterms:created>
  <dcterms:modified xsi:type="dcterms:W3CDTF">2010-08-04T15:55:09Z</dcterms:modified>
</cp:coreProperties>
</file>