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charset="0"/>
        <a:ea typeface="+mn-ea"/>
        <a:cs typeface="+mn-cs"/>
      </a:defRPr>
    </a:lvl1pPr>
    <a:lvl2pPr marL="2193925" indent="-1736725" algn="l" defTabSz="2193925" rtl="0" fontAlgn="base">
      <a:spcBef>
        <a:spcPct val="0"/>
      </a:spcBef>
      <a:spcAft>
        <a:spcPct val="0"/>
      </a:spcAft>
      <a:defRPr sz="8600" kern="1200">
        <a:solidFill>
          <a:schemeClr val="tx1"/>
        </a:solidFill>
        <a:latin typeface="Arial" charset="0"/>
        <a:ea typeface="+mn-ea"/>
        <a:cs typeface="+mn-cs"/>
      </a:defRPr>
    </a:lvl2pPr>
    <a:lvl3pPr marL="4387850" indent="-3473450" algn="l" defTabSz="2193925" rtl="0" fontAlgn="base">
      <a:spcBef>
        <a:spcPct val="0"/>
      </a:spcBef>
      <a:spcAft>
        <a:spcPct val="0"/>
      </a:spcAft>
      <a:defRPr sz="8600" kern="1200">
        <a:solidFill>
          <a:schemeClr val="tx1"/>
        </a:solidFill>
        <a:latin typeface="Arial" charset="0"/>
        <a:ea typeface="+mn-ea"/>
        <a:cs typeface="+mn-cs"/>
      </a:defRPr>
    </a:lvl3pPr>
    <a:lvl4pPr marL="6583363" indent="-5211763" algn="l" defTabSz="2193925" rtl="0" fontAlgn="base">
      <a:spcBef>
        <a:spcPct val="0"/>
      </a:spcBef>
      <a:spcAft>
        <a:spcPct val="0"/>
      </a:spcAft>
      <a:defRPr sz="8600" kern="1200">
        <a:solidFill>
          <a:schemeClr val="tx1"/>
        </a:solidFill>
        <a:latin typeface="Arial" charset="0"/>
        <a:ea typeface="+mn-ea"/>
        <a:cs typeface="+mn-cs"/>
      </a:defRPr>
    </a:lvl4pPr>
    <a:lvl5pPr marL="8777288" indent="-6948488" algn="l" defTabSz="2193925"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Objects="1">
      <p:cViewPr>
        <p:scale>
          <a:sx n="100" d="100"/>
          <a:sy n="100" d="100"/>
        </p:scale>
        <p:origin x="10290" y="5238"/>
      </p:cViewPr>
      <p:guideLst>
        <p:guide orient="horz" pos="10368"/>
        <p:guide pos="13824"/>
      </p:guideLst>
    </p:cSldViewPr>
  </p:slideViewPr>
  <p:notesTextViewPr>
    <p:cViewPr>
      <p:scale>
        <a:sx n="100" d="100"/>
        <a:sy n="100" d="100"/>
      </p:scale>
      <p:origin x="0" y="0"/>
    </p:cViewPr>
  </p:notesText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defRPr>
            </a:lvl1pPr>
          </a:lstStyle>
          <a:p>
            <a:pPr>
              <a:defRPr/>
            </a:pPr>
            <a:fld id="{B38B0D05-E989-4A17-A6FB-20E2E7963A67}" type="datetimeFigureOut">
              <a:rPr lang="en-US"/>
              <a:pPr>
                <a:defRPr/>
              </a:pPr>
              <a:t>7/27/2010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defRPr>
            </a:lvl1pPr>
          </a:lstStyle>
          <a:p>
            <a:pPr>
              <a:defRPr/>
            </a:pPr>
            <a:fld id="{D863447B-64E6-4EF8-8748-212D3239F3B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defRPr>
            </a:lvl1pPr>
          </a:lstStyle>
          <a:p>
            <a:pPr>
              <a:defRPr/>
            </a:pPr>
            <a:fld id="{8FD1F508-E869-49F6-989C-007DDD11804D}" type="datetimeFigureOut">
              <a:rPr lang="en-US"/>
              <a:pPr>
                <a:defRPr/>
              </a:pPr>
              <a:t>7/27/2010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defRPr>
            </a:lvl1pPr>
          </a:lstStyle>
          <a:p>
            <a:pPr>
              <a:defRPr/>
            </a:pPr>
            <a:fld id="{F50B5672-C8BB-4367-8235-7A55EEF30C7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2193925" rtl="0" eaLnBrk="0" fontAlgn="base" hangingPunct="0">
      <a:spcBef>
        <a:spcPct val="30000"/>
      </a:spcBef>
      <a:spcAft>
        <a:spcPct val="0"/>
      </a:spcAft>
      <a:defRPr sz="5800" kern="1200">
        <a:solidFill>
          <a:schemeClr val="tx1"/>
        </a:solidFill>
        <a:latin typeface="+mn-lt"/>
        <a:ea typeface="+mn-ea"/>
        <a:cs typeface="+mn-cs"/>
      </a:defRPr>
    </a:lvl1pPr>
    <a:lvl2pPr marL="2193925" algn="l" defTabSz="2193925" rtl="0" eaLnBrk="0" fontAlgn="base" hangingPunct="0">
      <a:spcBef>
        <a:spcPct val="30000"/>
      </a:spcBef>
      <a:spcAft>
        <a:spcPct val="0"/>
      </a:spcAft>
      <a:defRPr sz="5800" kern="1200">
        <a:solidFill>
          <a:schemeClr val="tx1"/>
        </a:solidFill>
        <a:latin typeface="+mn-lt"/>
        <a:ea typeface="+mn-ea"/>
        <a:cs typeface="+mn-cs"/>
      </a:defRPr>
    </a:lvl2pPr>
    <a:lvl3pPr marL="4387850" algn="l" defTabSz="2193925" rtl="0" eaLnBrk="0" fontAlgn="base" hangingPunct="0">
      <a:spcBef>
        <a:spcPct val="30000"/>
      </a:spcBef>
      <a:spcAft>
        <a:spcPct val="0"/>
      </a:spcAft>
      <a:defRPr sz="5800" kern="1200">
        <a:solidFill>
          <a:schemeClr val="tx1"/>
        </a:solidFill>
        <a:latin typeface="+mn-lt"/>
        <a:ea typeface="+mn-ea"/>
        <a:cs typeface="+mn-cs"/>
      </a:defRPr>
    </a:lvl3pPr>
    <a:lvl4pPr marL="6583363" algn="l" defTabSz="2193925" rtl="0" eaLnBrk="0" fontAlgn="base" hangingPunct="0">
      <a:spcBef>
        <a:spcPct val="30000"/>
      </a:spcBef>
      <a:spcAft>
        <a:spcPct val="0"/>
      </a:spcAft>
      <a:defRPr sz="5800" kern="1200">
        <a:solidFill>
          <a:schemeClr val="tx1"/>
        </a:solidFill>
        <a:latin typeface="+mn-lt"/>
        <a:ea typeface="+mn-ea"/>
        <a:cs typeface="+mn-cs"/>
      </a:defRPr>
    </a:lvl4pPr>
    <a:lvl5pPr marL="8777288" algn="l" defTabSz="2193925" rtl="0" eaLnBrk="0" fontAlgn="base" hangingPunct="0">
      <a:spcBef>
        <a:spcPct val="30000"/>
      </a:spcBef>
      <a:spcAft>
        <a:spcPct val="0"/>
      </a:spcAft>
      <a:defRPr sz="5800" kern="1200">
        <a:solidFill>
          <a:schemeClr val="tx1"/>
        </a:solidFill>
        <a:latin typeface="+mn-lt"/>
        <a:ea typeface="+mn-ea"/>
        <a:cs typeface="+mn-cs"/>
      </a:defRPr>
    </a:lvl5pPr>
    <a:lvl6pPr marL="10972800" algn="l" defTabSz="2194560" rtl="0" eaLnBrk="1" latinLnBrk="0" hangingPunct="1">
      <a:defRPr sz="5800" kern="1200">
        <a:solidFill>
          <a:schemeClr val="tx1"/>
        </a:solidFill>
        <a:latin typeface="+mn-lt"/>
        <a:ea typeface="+mn-ea"/>
        <a:cs typeface="+mn-cs"/>
      </a:defRPr>
    </a:lvl6pPr>
    <a:lvl7pPr marL="13167360" algn="l" defTabSz="2194560" rtl="0" eaLnBrk="1" latinLnBrk="0" hangingPunct="1">
      <a:defRPr sz="5800" kern="1200">
        <a:solidFill>
          <a:schemeClr val="tx1"/>
        </a:solidFill>
        <a:latin typeface="+mn-lt"/>
        <a:ea typeface="+mn-ea"/>
        <a:cs typeface="+mn-cs"/>
      </a:defRPr>
    </a:lvl7pPr>
    <a:lvl8pPr marL="15361920" algn="l" defTabSz="2194560" rtl="0" eaLnBrk="1" latinLnBrk="0" hangingPunct="1">
      <a:defRPr sz="5800" kern="1200">
        <a:solidFill>
          <a:schemeClr val="tx1"/>
        </a:solidFill>
        <a:latin typeface="+mn-lt"/>
        <a:ea typeface="+mn-ea"/>
        <a:cs typeface="+mn-cs"/>
      </a:defRPr>
    </a:lvl8pPr>
    <a:lvl9pPr marL="17556480" algn="l" defTabSz="219456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8F08D60-5A60-4CB1-A2F4-7C80AB5BA320}" type="datetimeFigureOut">
              <a:rPr lang="en-US"/>
              <a:pPr>
                <a:defRPr/>
              </a:pPr>
              <a:t>7/27/2010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CE1731-7E99-407F-B3BC-202D87D02A0B}"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4F72B63-3582-4B80-891E-C831D1AECC09}" type="datetimeFigureOut">
              <a:rPr lang="en-US"/>
              <a:pPr>
                <a:defRPr/>
              </a:pPr>
              <a:t>7/27/2010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50DB1AB-1478-4685-9FED-E52F9E9F284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F692D38-92B1-4F03-839E-5090E9809BC2}" type="datetimeFigureOut">
              <a:rPr lang="en-US"/>
              <a:pPr>
                <a:defRPr/>
              </a:pPr>
              <a:t>7/27/2010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A75A6E-1A6F-4ECC-ABA2-5ACF42FA250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E12258-A1E7-4E2C-A6D4-DBE920D12B13}" type="datetimeFigureOut">
              <a:rPr lang="en-US"/>
              <a:pPr>
                <a:defRPr/>
              </a:pPr>
              <a:t>7/27/2010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A3E9C1-4A06-4601-AF7F-F12EC30864A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81B3BEA-6146-49AF-9B4E-09F604A5EBEC}" type="datetimeFigureOut">
              <a:rPr lang="en-US"/>
              <a:pPr>
                <a:defRPr/>
              </a:pPr>
              <a:t>7/27/2010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54B67B-7598-483E-B1D7-DF3644F7C60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9E85F9B-CBD0-4BC3-8321-B4B309A04913}" type="datetimeFigureOut">
              <a:rPr lang="en-US"/>
              <a:pPr>
                <a:defRPr/>
              </a:pPr>
              <a:t>7/27/2010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F754DEC-2268-4D92-99D0-D6006C01B49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BD9FD9A-E5DB-42B4-A89C-ABFF0ABC542F}" type="datetimeFigureOut">
              <a:rPr lang="en-US"/>
              <a:pPr>
                <a:defRPr/>
              </a:pPr>
              <a:t>7/27/2010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FC2D097-B02A-4225-8567-3F47EEFCA95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5B3C24F-138C-4E77-BCC3-DD185EEB16DB}" type="datetimeFigureOut">
              <a:rPr lang="en-US"/>
              <a:pPr>
                <a:defRPr/>
              </a:pPr>
              <a:t>7/27/2010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5B8C009-0A14-442C-99FA-A2595F94975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A5B4142-3DC3-493D-9AFB-23E732A9A97B}" type="datetimeFigureOut">
              <a:rPr lang="en-US"/>
              <a:pPr>
                <a:defRPr/>
              </a:pPr>
              <a:t>7/27/2010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A7C0434-1D63-4EAE-860F-3665101EE3C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03FB352-3CC6-4AD0-81D4-51CF3C811D84}" type="datetimeFigureOut">
              <a:rPr lang="en-US"/>
              <a:pPr>
                <a:defRPr/>
              </a:pPr>
              <a:t>7/27/2010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0C99A5-377E-45F9-B55D-A3CB9B503AB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4313477-22D6-4BC5-9E8C-9DDB7755BAFC}" type="datetimeFigureOut">
              <a:rPr lang="en-US"/>
              <a:pPr>
                <a:defRPr/>
              </a:pPr>
              <a:t>7/27/2010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C948F78-719C-458E-A5A1-F8A7A726865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912" tIns="219456" rIns="438912" bIns="219456" rtlCol="0" anchor="ctr"/>
          <a:lstStyle>
            <a:lvl1pPr algn="l" defTabSz="2194560" fontAlgn="auto">
              <a:spcBef>
                <a:spcPts val="0"/>
              </a:spcBef>
              <a:spcAft>
                <a:spcPts val="0"/>
              </a:spcAft>
              <a:defRPr sz="5800">
                <a:solidFill>
                  <a:schemeClr val="tx1">
                    <a:tint val="75000"/>
                  </a:schemeClr>
                </a:solidFill>
                <a:latin typeface="+mn-lt"/>
              </a:defRPr>
            </a:lvl1pPr>
          </a:lstStyle>
          <a:p>
            <a:pPr>
              <a:defRPr/>
            </a:pPr>
            <a:fld id="{2E9579C5-B4A3-4B0F-9DB7-335321EDBEF2}" type="datetimeFigureOut">
              <a:rPr lang="en-US"/>
              <a:pPr>
                <a:defRPr/>
              </a:pPr>
              <a:t>7/27/2010</a:t>
            </a:fld>
            <a:endParaRPr lang="en-US" dirty="0"/>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2194560" fontAlgn="auto">
              <a:spcBef>
                <a:spcPts val="0"/>
              </a:spcBef>
              <a:spcAft>
                <a:spcPts val="0"/>
              </a:spcAft>
              <a:defRPr sz="58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912" tIns="219456" rIns="438912" bIns="219456" rtlCol="0" anchor="ctr"/>
          <a:lstStyle>
            <a:lvl1pPr algn="r" defTabSz="2194560" fontAlgn="auto">
              <a:spcBef>
                <a:spcPts val="0"/>
              </a:spcBef>
              <a:spcAft>
                <a:spcPts val="0"/>
              </a:spcAft>
              <a:defRPr sz="5800">
                <a:solidFill>
                  <a:schemeClr val="tx1">
                    <a:tint val="75000"/>
                  </a:schemeClr>
                </a:solidFill>
                <a:latin typeface="+mn-lt"/>
              </a:defRPr>
            </a:lvl1pPr>
          </a:lstStyle>
          <a:p>
            <a:pPr>
              <a:defRPr/>
            </a:pPr>
            <a:fld id="{AF867943-CDAA-4E74-A63B-84F60F360DA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2193925" rtl="0" eaLnBrk="0" fontAlgn="base" hangingPunct="0">
        <a:spcBef>
          <a:spcPct val="0"/>
        </a:spcBef>
        <a:spcAft>
          <a:spcPct val="0"/>
        </a:spcAft>
        <a:defRPr sz="21100" kern="1200">
          <a:solidFill>
            <a:schemeClr val="tx1"/>
          </a:solidFill>
          <a:latin typeface="+mj-lt"/>
          <a:ea typeface="+mj-ea"/>
          <a:cs typeface="+mj-cs"/>
        </a:defRPr>
      </a:lvl1pPr>
      <a:lvl2pPr algn="ctr" defTabSz="2193925" rtl="0" eaLnBrk="0" fontAlgn="base" hangingPunct="0">
        <a:spcBef>
          <a:spcPct val="0"/>
        </a:spcBef>
        <a:spcAft>
          <a:spcPct val="0"/>
        </a:spcAft>
        <a:defRPr sz="21100">
          <a:solidFill>
            <a:schemeClr val="tx1"/>
          </a:solidFill>
          <a:latin typeface="Calibri" pitchFamily="34" charset="0"/>
        </a:defRPr>
      </a:lvl2pPr>
      <a:lvl3pPr algn="ctr" defTabSz="2193925" rtl="0" eaLnBrk="0" fontAlgn="base" hangingPunct="0">
        <a:spcBef>
          <a:spcPct val="0"/>
        </a:spcBef>
        <a:spcAft>
          <a:spcPct val="0"/>
        </a:spcAft>
        <a:defRPr sz="21100">
          <a:solidFill>
            <a:schemeClr val="tx1"/>
          </a:solidFill>
          <a:latin typeface="Calibri" pitchFamily="34" charset="0"/>
        </a:defRPr>
      </a:lvl3pPr>
      <a:lvl4pPr algn="ctr" defTabSz="2193925" rtl="0" eaLnBrk="0" fontAlgn="base" hangingPunct="0">
        <a:spcBef>
          <a:spcPct val="0"/>
        </a:spcBef>
        <a:spcAft>
          <a:spcPct val="0"/>
        </a:spcAft>
        <a:defRPr sz="21100">
          <a:solidFill>
            <a:schemeClr val="tx1"/>
          </a:solidFill>
          <a:latin typeface="Calibri" pitchFamily="34" charset="0"/>
        </a:defRPr>
      </a:lvl4pPr>
      <a:lvl5pPr algn="ctr" defTabSz="2193925" rtl="0" eaLnBrk="0" fontAlgn="base" hangingPunct="0">
        <a:spcBef>
          <a:spcPct val="0"/>
        </a:spcBef>
        <a:spcAft>
          <a:spcPct val="0"/>
        </a:spcAft>
        <a:defRPr sz="21100">
          <a:solidFill>
            <a:schemeClr val="tx1"/>
          </a:solidFill>
          <a:latin typeface="Calibri" pitchFamily="34" charset="0"/>
        </a:defRPr>
      </a:lvl5pPr>
      <a:lvl6pPr marL="457200" algn="ctr" defTabSz="2193925" rtl="0" fontAlgn="base">
        <a:spcBef>
          <a:spcPct val="0"/>
        </a:spcBef>
        <a:spcAft>
          <a:spcPct val="0"/>
        </a:spcAft>
        <a:defRPr sz="21100">
          <a:solidFill>
            <a:schemeClr val="tx1"/>
          </a:solidFill>
          <a:latin typeface="Calibri" pitchFamily="34" charset="0"/>
        </a:defRPr>
      </a:lvl6pPr>
      <a:lvl7pPr marL="914400" algn="ctr" defTabSz="2193925" rtl="0" fontAlgn="base">
        <a:spcBef>
          <a:spcPct val="0"/>
        </a:spcBef>
        <a:spcAft>
          <a:spcPct val="0"/>
        </a:spcAft>
        <a:defRPr sz="21100">
          <a:solidFill>
            <a:schemeClr val="tx1"/>
          </a:solidFill>
          <a:latin typeface="Calibri" pitchFamily="34" charset="0"/>
        </a:defRPr>
      </a:lvl7pPr>
      <a:lvl8pPr marL="1371600" algn="ctr" defTabSz="2193925" rtl="0" fontAlgn="base">
        <a:spcBef>
          <a:spcPct val="0"/>
        </a:spcBef>
        <a:spcAft>
          <a:spcPct val="0"/>
        </a:spcAft>
        <a:defRPr sz="21100">
          <a:solidFill>
            <a:schemeClr val="tx1"/>
          </a:solidFill>
          <a:latin typeface="Calibri" pitchFamily="34" charset="0"/>
        </a:defRPr>
      </a:lvl8pPr>
      <a:lvl9pPr marL="1828800" algn="ctr" defTabSz="2193925" rtl="0" fontAlgn="base">
        <a:spcBef>
          <a:spcPct val="0"/>
        </a:spcBef>
        <a:spcAft>
          <a:spcPct val="0"/>
        </a:spcAft>
        <a:defRPr sz="21100">
          <a:solidFill>
            <a:schemeClr val="tx1"/>
          </a:solidFill>
          <a:latin typeface="Calibri" pitchFamily="34" charset="0"/>
        </a:defRPr>
      </a:lvl9pPr>
    </p:titleStyle>
    <p:bodyStyle>
      <a:lvl1pPr marL="1644650" indent="-1644650" algn="l" defTabSz="2193925"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3565525" indent="-1371600" algn="l" defTabSz="2193925"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6400" indent="-1096963" algn="l" defTabSz="2193925"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80325" indent="-1096963" algn="l" defTabSz="2193925"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4250" indent="-1096963" algn="l" defTabSz="2193925"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4" name="TextBox 3"/>
          <p:cNvSpPr txBox="1"/>
          <p:nvPr/>
        </p:nvSpPr>
        <p:spPr>
          <a:xfrm>
            <a:off x="0" y="0"/>
            <a:ext cx="43891200" cy="4751388"/>
          </a:xfrm>
          <a:prstGeom prst="rect">
            <a:avLst/>
          </a:prstGeom>
          <a:solidFill>
            <a:schemeClr val="accent5">
              <a:lumMod val="20000"/>
              <a:lumOff val="80000"/>
            </a:schemeClr>
          </a:solidFill>
        </p:spPr>
        <p:txBody>
          <a:bodyPr lIns="438912" tIns="219456" rIns="438912" bIns="219456">
            <a:spAutoFit/>
          </a:bodyPr>
          <a:lstStyle/>
          <a:p>
            <a:pPr algn="ctr" defTabSz="2194560" fontAlgn="auto">
              <a:spcBef>
                <a:spcPts val="0"/>
              </a:spcBef>
              <a:spcAft>
                <a:spcPts val="0"/>
              </a:spcAft>
              <a:defRPr/>
            </a:pPr>
            <a:r>
              <a:rPr lang="en-US" b="1" dirty="0">
                <a:latin typeface="+mn-lt"/>
              </a:rPr>
              <a:t>Comparison of Temperature Data from HIPPO-1 Flight Using COSMIC and Microwave Temperature Profiler</a:t>
            </a:r>
          </a:p>
          <a:p>
            <a:pPr algn="ctr" defTabSz="2194560" fontAlgn="auto">
              <a:spcBef>
                <a:spcPts val="0"/>
              </a:spcBef>
              <a:spcAft>
                <a:spcPts val="0"/>
              </a:spcAft>
              <a:defRPr/>
            </a:pPr>
            <a:r>
              <a:rPr lang="en-US" sz="5400" dirty="0">
                <a:latin typeface="+mn-lt"/>
              </a:rPr>
              <a:t>Kelly Schick</a:t>
            </a:r>
            <a:r>
              <a:rPr lang="en-US" sz="5400" baseline="30000" dirty="0">
                <a:latin typeface="+mn-lt"/>
              </a:rPr>
              <a:t> 1,2,3 </a:t>
            </a:r>
            <a:r>
              <a:rPr lang="en-US" sz="5400" dirty="0">
                <a:latin typeface="+mn-lt"/>
              </a:rPr>
              <a:t>and</a:t>
            </a:r>
            <a:r>
              <a:rPr lang="en-US" sz="5400" baseline="30000" dirty="0">
                <a:latin typeface="+mn-lt"/>
              </a:rPr>
              <a:t>   </a:t>
            </a:r>
            <a:r>
              <a:rPr lang="en-US" sz="5400" dirty="0">
                <a:latin typeface="+mn-lt"/>
              </a:rPr>
              <a:t>Julie Haggerty </a:t>
            </a:r>
            <a:r>
              <a:rPr lang="en-US" sz="5400" baseline="30000" dirty="0">
                <a:latin typeface="+mn-lt"/>
              </a:rPr>
              <a:t>4</a:t>
            </a:r>
          </a:p>
          <a:p>
            <a:pPr algn="ctr" defTabSz="2194560" fontAlgn="auto">
              <a:spcBef>
                <a:spcPts val="0"/>
              </a:spcBef>
              <a:spcAft>
                <a:spcPts val="0"/>
              </a:spcAft>
              <a:defRPr/>
            </a:pPr>
            <a:r>
              <a:rPr lang="en-US" sz="4400" dirty="0">
                <a:latin typeface="+mn-lt"/>
              </a:rPr>
              <a:t>1 Monarch High School Class of 2010 2 Colorado State University Class of 2014 3</a:t>
            </a:r>
            <a:r>
              <a:rPr lang="en-US" sz="4400" dirty="0">
                <a:latin typeface="+mn-lt"/>
              </a:rPr>
              <a:t> High School ASPIRE Program 4 </a:t>
            </a:r>
            <a:r>
              <a:rPr lang="en-US" sz="4400" dirty="0">
                <a:latin typeface="+mn-lt"/>
              </a:rPr>
              <a:t>EOL/ RAF</a:t>
            </a:r>
          </a:p>
        </p:txBody>
      </p:sp>
      <p:sp>
        <p:nvSpPr>
          <p:cNvPr id="7" name="TextBox 6"/>
          <p:cNvSpPr txBox="1"/>
          <p:nvPr/>
        </p:nvSpPr>
        <p:spPr>
          <a:xfrm>
            <a:off x="1295400" y="7207250"/>
            <a:ext cx="12377738" cy="9621838"/>
          </a:xfrm>
          <a:prstGeom prst="rect">
            <a:avLst/>
          </a:prstGeom>
          <a:solidFill>
            <a:schemeClr val="accent4">
              <a:lumMod val="20000"/>
              <a:lumOff val="80000"/>
            </a:schemeClr>
          </a:solidFill>
          <a:ln w="44450">
            <a:solidFill>
              <a:schemeClr val="tx1"/>
            </a:solidFill>
          </a:ln>
        </p:spPr>
        <p:txBody>
          <a:bodyPr lIns="731520" tIns="731520" rIns="731520" bIns="731520">
            <a:spAutoFit/>
          </a:bodyPr>
          <a:lstStyle/>
          <a:p>
            <a:pPr algn="just"/>
            <a:r>
              <a:rPr lang="en-US" sz="2800"/>
              <a:t>One of the most essential measurements in atmospheric data collection is temperature. The most common form of atmospheric temperature profiling is the radio sonde. Radio sonde data is considered highly reliable, but coverage is limited over oceans and remote regions. Alternatives to radio sondes exist in the COSMIC GPS profiles and in the Microwave Temperature Profiler (MTP). COSMIC uses radio occultation from a system of six satellites to determine temperature by interpreting the delays and distortions of the signal. The MTP, mounted on an aircraft, monitors O2 radiation at a certain frequency. Taking measurements from its position on the aircraft wing at ten different angles in fifteen-second intervals allows the MTP to look at variations and determine a temperature profile. However a comparison between radio sonde data and the in-situ measurements revealed a discrepancy between temperature values that appears to vary with height. The purpose of this project is to compare the data from the COSMIC satellite to the MTP data from HIPPO-1 flights from January 9 to 30 of 2009 to determine if the COSMIC could be used for calibrations and correlations of the MTP.  (In here: Picture of Radio Occultation &amp; Photo of G-V in flight)</a:t>
            </a:r>
          </a:p>
        </p:txBody>
      </p:sp>
      <p:sp>
        <p:nvSpPr>
          <p:cNvPr id="15365" name="TextBox 7"/>
          <p:cNvSpPr txBox="1">
            <a:spLocks noChangeArrowheads="1"/>
          </p:cNvSpPr>
          <p:nvPr/>
        </p:nvSpPr>
        <p:spPr bwMode="auto">
          <a:xfrm>
            <a:off x="1295400" y="17683163"/>
            <a:ext cx="11466513" cy="1412875"/>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Method</a:t>
            </a:r>
          </a:p>
        </p:txBody>
      </p:sp>
      <p:sp>
        <p:nvSpPr>
          <p:cNvPr id="10" name="TextBox 9"/>
          <p:cNvSpPr txBox="1"/>
          <p:nvPr/>
        </p:nvSpPr>
        <p:spPr>
          <a:xfrm>
            <a:off x="1295400" y="19096038"/>
            <a:ext cx="11466513" cy="10013950"/>
          </a:xfrm>
          <a:prstGeom prst="rect">
            <a:avLst/>
          </a:prstGeom>
          <a:solidFill>
            <a:schemeClr val="accent4">
              <a:lumMod val="20000"/>
              <a:lumOff val="80000"/>
            </a:schemeClr>
          </a:solidFill>
          <a:ln>
            <a:solidFill>
              <a:schemeClr val="tx1"/>
            </a:solidFill>
          </a:ln>
        </p:spPr>
        <p:txBody>
          <a:bodyPr lIns="731520" tIns="731520" rIns="731520" bIns="731520">
            <a:spAutoFit/>
          </a:bodyPr>
          <a:lstStyle/>
          <a:p>
            <a:pPr algn="just"/>
            <a:r>
              <a:rPr lang="en-US" sz="2800"/>
              <a:t>To determine the relationship between the COSMIC and the MTP data, first the COSMIC profiles nearest to the HIPPO-1 flight track of the MTP. The data was first isolated to only those within one hour before take-off and one hour after landing. After those profiles were located, the Great Circle distance was calculated. The profiles farther than 1000 km from the GPS track at the time of the profile were removed from consideration, leaving 20 data points. A further investigation of the points farther than 900km at higher latitudes (Artic and Antarctic) lead to any data points with a latitude above 45°N or below 45°S being removed from consideration due to a higher variance in atmospheric conditions. The data was then interpolated to give the temperatures from a series of altitudes from 500 m to 15000 m at increments of 500 m.  Graphs of the temperatures were then created to show the shifting of the temperatures from one instrument to the next and where each instrument identified the height of the tropopause.  A t-Test was then performed to compare the mean of each instruments data, giving the probability that the means of the two data sets illustrated the same measure.</a:t>
            </a:r>
          </a:p>
        </p:txBody>
      </p:sp>
      <p:sp>
        <p:nvSpPr>
          <p:cNvPr id="15367" name="TextBox 10"/>
          <p:cNvSpPr txBox="1">
            <a:spLocks noChangeArrowheads="1"/>
          </p:cNvSpPr>
          <p:nvPr/>
        </p:nvSpPr>
        <p:spPr bwMode="auto">
          <a:xfrm>
            <a:off x="16154400" y="5791200"/>
            <a:ext cx="12573000" cy="1412875"/>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Results</a:t>
            </a:r>
          </a:p>
        </p:txBody>
      </p:sp>
      <p:sp>
        <p:nvSpPr>
          <p:cNvPr id="12" name="TextBox 11"/>
          <p:cNvSpPr txBox="1"/>
          <p:nvPr/>
        </p:nvSpPr>
        <p:spPr>
          <a:xfrm>
            <a:off x="16154400" y="7207250"/>
            <a:ext cx="12573000" cy="13214350"/>
          </a:xfrm>
          <a:prstGeom prst="rect">
            <a:avLst/>
          </a:prstGeom>
          <a:solidFill>
            <a:schemeClr val="accent4">
              <a:lumMod val="20000"/>
              <a:lumOff val="80000"/>
            </a:schemeClr>
          </a:solidFill>
          <a:ln>
            <a:solidFill>
              <a:schemeClr val="tx1"/>
            </a:solidFill>
          </a:ln>
        </p:spPr>
        <p:txBody>
          <a:bodyPr>
            <a:spAutoFit/>
          </a:bodyPr>
          <a:lstStyle/>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p:txBody>
      </p:sp>
      <p:sp>
        <p:nvSpPr>
          <p:cNvPr id="15369" name="TextBox 12"/>
          <p:cNvSpPr txBox="1">
            <a:spLocks noChangeArrowheads="1"/>
          </p:cNvSpPr>
          <p:nvPr/>
        </p:nvSpPr>
        <p:spPr bwMode="auto">
          <a:xfrm>
            <a:off x="31165800" y="5791200"/>
            <a:ext cx="11201400" cy="1416050"/>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Method</a:t>
            </a:r>
          </a:p>
        </p:txBody>
      </p:sp>
      <p:sp>
        <p:nvSpPr>
          <p:cNvPr id="14" name="TextBox 13"/>
          <p:cNvSpPr txBox="1"/>
          <p:nvPr/>
        </p:nvSpPr>
        <p:spPr>
          <a:xfrm>
            <a:off x="31165800" y="7207250"/>
            <a:ext cx="11201400" cy="12249150"/>
          </a:xfrm>
          <a:prstGeom prst="rect">
            <a:avLst/>
          </a:prstGeom>
          <a:solidFill>
            <a:schemeClr val="accent4">
              <a:lumMod val="20000"/>
              <a:lumOff val="80000"/>
            </a:schemeClr>
          </a:solidFill>
          <a:ln>
            <a:solidFill>
              <a:schemeClr val="tx1"/>
            </a:solidFill>
          </a:ln>
        </p:spPr>
        <p:txBody>
          <a:bodyPr>
            <a:spAutoFit/>
          </a:bodyPr>
          <a:lstStyle/>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r>
              <a:rPr lang="en-US" dirty="0">
                <a:latin typeface="+mn-lt"/>
              </a:rPr>
              <a:t>W</a:t>
            </a:r>
          </a:p>
          <a:p>
            <a:pPr defTabSz="2194560" fontAlgn="auto">
              <a:spcBef>
                <a:spcPts val="0"/>
              </a:spcBef>
              <a:spcAft>
                <a:spcPts val="0"/>
              </a:spcAft>
              <a:defRPr/>
            </a:pPr>
            <a:endParaRPr lang="en-US" dirty="0">
              <a:latin typeface="+mn-lt"/>
            </a:endParaRPr>
          </a:p>
        </p:txBody>
      </p:sp>
      <p:sp>
        <p:nvSpPr>
          <p:cNvPr id="15371" name="TextBox 14"/>
          <p:cNvSpPr txBox="1">
            <a:spLocks noChangeArrowheads="1"/>
          </p:cNvSpPr>
          <p:nvPr/>
        </p:nvSpPr>
        <p:spPr bwMode="auto">
          <a:xfrm>
            <a:off x="31165800" y="19456400"/>
            <a:ext cx="11201400" cy="1416050"/>
          </a:xfrm>
          <a:prstGeom prst="rect">
            <a:avLst/>
          </a:prstGeom>
          <a:solidFill>
            <a:schemeClr val="bg1"/>
          </a:solidFill>
          <a:ln w="9525">
            <a:solidFill>
              <a:schemeClr val="tx1"/>
            </a:solidFill>
            <a:miter lim="800000"/>
            <a:headEnd/>
            <a:tailEnd/>
          </a:ln>
        </p:spPr>
        <p:txBody>
          <a:bodyPr>
            <a:spAutoFit/>
          </a:bodyPr>
          <a:lstStyle/>
          <a:p>
            <a:pPr algn="ctr"/>
            <a:r>
              <a:rPr lang="en-US">
                <a:latin typeface="Calibri" pitchFamily="34" charset="0"/>
              </a:rPr>
              <a:t>Implications</a:t>
            </a:r>
          </a:p>
        </p:txBody>
      </p:sp>
      <p:sp>
        <p:nvSpPr>
          <p:cNvPr id="16" name="TextBox 15"/>
          <p:cNvSpPr txBox="1"/>
          <p:nvPr/>
        </p:nvSpPr>
        <p:spPr>
          <a:xfrm>
            <a:off x="31165800" y="20872450"/>
            <a:ext cx="11201400" cy="10679113"/>
          </a:xfrm>
          <a:prstGeom prst="rect">
            <a:avLst/>
          </a:prstGeom>
          <a:solidFill>
            <a:schemeClr val="accent4">
              <a:lumMod val="20000"/>
              <a:lumOff val="80000"/>
            </a:schemeClr>
          </a:solidFill>
          <a:ln>
            <a:solidFill>
              <a:schemeClr val="tx1"/>
            </a:solidFill>
          </a:ln>
        </p:spPr>
        <p:txBody>
          <a:bodyPr>
            <a:spAutoFit/>
          </a:bodyPr>
          <a:lstStyle/>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endParaRPr lang="en-US" dirty="0">
              <a:latin typeface="+mn-lt"/>
            </a:endParaRPr>
          </a:p>
          <a:p>
            <a:pPr defTabSz="2194560" fontAlgn="auto">
              <a:spcBef>
                <a:spcPts val="0"/>
              </a:spcBef>
              <a:spcAft>
                <a:spcPts val="0"/>
              </a:spcAft>
              <a:defRPr/>
            </a:pPr>
            <a:r>
              <a:rPr lang="en-US" dirty="0">
                <a:latin typeface="+mn-lt"/>
              </a:rPr>
              <a:t>K</a:t>
            </a:r>
          </a:p>
          <a:p>
            <a:pPr defTabSz="2194560" fontAlgn="auto">
              <a:spcBef>
                <a:spcPts val="0"/>
              </a:spcBef>
              <a:spcAft>
                <a:spcPts val="0"/>
              </a:spcAft>
              <a:defRPr/>
            </a:pPr>
            <a:endParaRPr lang="en-US" dirty="0">
              <a:latin typeface="+mn-lt"/>
            </a:endParaRPr>
          </a:p>
        </p:txBody>
      </p:sp>
      <p:sp>
        <p:nvSpPr>
          <p:cNvPr id="15373" name="TextBox 14"/>
          <p:cNvSpPr txBox="1">
            <a:spLocks noChangeArrowheads="1"/>
          </p:cNvSpPr>
          <p:nvPr/>
        </p:nvSpPr>
        <p:spPr bwMode="auto">
          <a:xfrm>
            <a:off x="13488988" y="20146963"/>
            <a:ext cx="184150" cy="1416050"/>
          </a:xfrm>
          <a:prstGeom prst="rect">
            <a:avLst/>
          </a:prstGeom>
          <a:noFill/>
          <a:ln w="9525">
            <a:noFill/>
            <a:miter lim="800000"/>
            <a:headEnd/>
            <a:tailEnd/>
          </a:ln>
        </p:spPr>
        <p:txBody>
          <a:bodyPr wrap="none">
            <a:spAutoFit/>
          </a:bodyPr>
          <a:lstStyle/>
          <a:p>
            <a:endParaRPr lang="en-US"/>
          </a:p>
        </p:txBody>
      </p:sp>
      <p:sp>
        <p:nvSpPr>
          <p:cNvPr id="15374" name="Text Box 14"/>
          <p:cNvSpPr txBox="1">
            <a:spLocks noChangeArrowheads="1"/>
          </p:cNvSpPr>
          <p:nvPr/>
        </p:nvSpPr>
        <p:spPr bwMode="auto">
          <a:xfrm>
            <a:off x="1296988" y="5788025"/>
            <a:ext cx="12376150" cy="1419225"/>
          </a:xfrm>
          <a:prstGeom prst="rect">
            <a:avLst/>
          </a:prstGeom>
          <a:solidFill>
            <a:srgbClr val="FFFFFF"/>
          </a:solidFill>
          <a:ln w="15875">
            <a:solidFill>
              <a:schemeClr val="tx1"/>
            </a:solidFill>
            <a:miter lim="800000"/>
            <a:headEnd/>
            <a:tailEnd/>
          </a:ln>
          <a:effectLst/>
        </p:spPr>
        <p:txBody>
          <a:bodyPr>
            <a:spAutoFit/>
          </a:bodyPr>
          <a:lstStyle/>
          <a:p>
            <a:pPr algn="ctr" defTabSz="914400">
              <a:spcBef>
                <a:spcPct val="50000"/>
              </a:spcBef>
            </a:pPr>
            <a:r>
              <a:rPr lang="en-US"/>
              <a:t>Background</a:t>
            </a:r>
          </a:p>
        </p:txBody>
      </p:sp>
      <p:pic>
        <p:nvPicPr>
          <p:cNvPr id="15379" name="Picture 19" descr="flight11_3"/>
          <p:cNvPicPr>
            <a:picLocks noChangeAspect="1" noChangeArrowheads="1"/>
          </p:cNvPicPr>
          <p:nvPr/>
        </p:nvPicPr>
        <p:blipFill>
          <a:blip r:embed="rId3"/>
          <a:srcRect/>
          <a:stretch>
            <a:fillRect/>
          </a:stretch>
        </p:blipFill>
        <p:spPr bwMode="auto">
          <a:xfrm>
            <a:off x="16481425" y="7351713"/>
            <a:ext cx="5464175" cy="3943350"/>
          </a:xfrm>
          <a:prstGeom prst="rect">
            <a:avLst/>
          </a:prstGeom>
          <a:noFill/>
          <a:ln w="38100">
            <a:solidFill>
              <a:schemeClr val="tx1"/>
            </a:solidFill>
            <a:miter lim="800000"/>
            <a:headEnd/>
            <a:tailEnd/>
          </a:ln>
        </p:spPr>
      </p:pic>
      <p:sp>
        <p:nvSpPr>
          <p:cNvPr id="15381" name="Text Box 21"/>
          <p:cNvSpPr txBox="1">
            <a:spLocks noChangeArrowheads="1"/>
          </p:cNvSpPr>
          <p:nvPr/>
        </p:nvSpPr>
        <p:spPr bwMode="auto">
          <a:xfrm>
            <a:off x="16481425" y="11298238"/>
            <a:ext cx="10721975" cy="911225"/>
          </a:xfrm>
          <a:prstGeom prst="rect">
            <a:avLst/>
          </a:prstGeom>
          <a:solidFill>
            <a:schemeClr val="bg1"/>
          </a:solidFill>
          <a:ln w="38100">
            <a:solidFill>
              <a:schemeClr val="tx1"/>
            </a:solidFill>
            <a:miter lim="800000"/>
            <a:headEnd/>
            <a:tailEnd/>
          </a:ln>
          <a:effectLst/>
        </p:spPr>
        <p:txBody>
          <a:bodyPr/>
          <a:lstStyle/>
          <a:p>
            <a:pPr defTabSz="914400">
              <a:spcBef>
                <a:spcPct val="50000"/>
              </a:spcBef>
            </a:pPr>
            <a:r>
              <a:rPr lang="en-US" sz="1800"/>
              <a:t>Data in more tropical latitudes showed higher correlation that was not as affected by seperation in time and space, where as data the same relative distance apart in higher latitudes showed discrepancies.</a:t>
            </a:r>
          </a:p>
        </p:txBody>
      </p:sp>
      <p:pic>
        <p:nvPicPr>
          <p:cNvPr id="15383" name="Picture 23" descr="flight4_1"/>
          <p:cNvPicPr>
            <a:picLocks noChangeAspect="1" noChangeArrowheads="1"/>
          </p:cNvPicPr>
          <p:nvPr/>
        </p:nvPicPr>
        <p:blipFill>
          <a:blip r:embed="rId4"/>
          <a:srcRect/>
          <a:stretch>
            <a:fillRect/>
          </a:stretch>
        </p:blipFill>
        <p:spPr bwMode="auto">
          <a:xfrm>
            <a:off x="21945600" y="7351713"/>
            <a:ext cx="5257800" cy="3943350"/>
          </a:xfrm>
          <a:prstGeom prst="rect">
            <a:avLst/>
          </a:prstGeom>
          <a:noFill/>
          <a:ln w="38100">
            <a:solidFill>
              <a:schemeClr val="tx1"/>
            </a:solidFill>
            <a:miter lim="800000"/>
            <a:headEnd/>
            <a:tailEnd/>
          </a:ln>
        </p:spPr>
      </p:pic>
      <p:graphicFrame>
        <p:nvGraphicFramePr>
          <p:cNvPr id="15384" name="Object 24"/>
          <p:cNvGraphicFramePr>
            <a:graphicFrameLocks noChangeAspect="1"/>
          </p:cNvGraphicFramePr>
          <p:nvPr/>
        </p:nvGraphicFramePr>
        <p:xfrm>
          <a:off x="16481425" y="12815888"/>
          <a:ext cx="5464175" cy="3619500"/>
        </p:xfrm>
        <a:graphic>
          <a:graphicData uri="http://schemas.openxmlformats.org/presentationml/2006/ole">
            <p:oleObj spid="_x0000_s15384" name="Chart" r:id="rId5" imgW="3838575" imgH="2543175" progId="Excel.Chart.8">
              <p:embed/>
            </p:oleObj>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312</TotalTime>
  <Words>478</Words>
  <Application>Microsoft Macintosh PowerPoint</Application>
  <PresentationFormat>Custom</PresentationFormat>
  <Paragraphs>34</Paragraphs>
  <Slides>1</Slides>
  <Notes>0</Notes>
  <HiddenSlides>0</HiddenSlides>
  <MMClips>0</MMClips>
  <ScaleCrop>false</ScaleCrop>
  <HeadingPairs>
    <vt:vector size="8" baseType="variant">
      <vt:variant>
        <vt:lpstr>Fonts Used</vt:lpstr>
      </vt:variant>
      <vt:variant>
        <vt:i4>2</vt:i4>
      </vt:variant>
      <vt:variant>
        <vt:lpstr>Design Template</vt:lpstr>
      </vt:variant>
      <vt:variant>
        <vt:i4>1</vt:i4>
      </vt:variant>
      <vt:variant>
        <vt:lpstr>Embedded OLE Servers</vt:lpstr>
      </vt:variant>
      <vt:variant>
        <vt:i4>1</vt:i4>
      </vt:variant>
      <vt:variant>
        <vt:lpstr>Slide Titles</vt:lpstr>
      </vt:variant>
      <vt:variant>
        <vt:i4>1</vt:i4>
      </vt:variant>
    </vt:vector>
  </HeadingPairs>
  <TitlesOfParts>
    <vt:vector size="5" baseType="lpstr">
      <vt:lpstr>Arial</vt:lpstr>
      <vt:lpstr>Calibri</vt:lpstr>
      <vt:lpstr>Office Theme</vt:lpstr>
      <vt:lpstr>Microsoft Excel Chart</vt:lpstr>
      <vt:lpstr>Slide 1</vt:lpstr>
    </vt:vector>
  </TitlesOfParts>
  <Company>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ncar</dc:creator>
  <cp:lastModifiedBy>Kelly Schick</cp:lastModifiedBy>
  <cp:revision>10</cp:revision>
  <dcterms:created xsi:type="dcterms:W3CDTF">2010-07-22T16:31:54Z</dcterms:created>
  <dcterms:modified xsi:type="dcterms:W3CDTF">2010-07-27T19:45:03Z</dcterms:modified>
</cp:coreProperties>
</file>