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charset="0"/>
        <a:ea typeface="+mn-ea"/>
        <a:cs typeface="+mn-cs"/>
      </a:defRPr>
    </a:lvl1pPr>
    <a:lvl2pPr marL="2193925" indent="-1736725" algn="l" defTabSz="2193925" rtl="0" fontAlgn="base">
      <a:spcBef>
        <a:spcPct val="0"/>
      </a:spcBef>
      <a:spcAft>
        <a:spcPct val="0"/>
      </a:spcAft>
      <a:defRPr sz="8600" kern="1200">
        <a:solidFill>
          <a:schemeClr val="tx1"/>
        </a:solidFill>
        <a:latin typeface="Arial" charset="0"/>
        <a:ea typeface="+mn-ea"/>
        <a:cs typeface="+mn-cs"/>
      </a:defRPr>
    </a:lvl2pPr>
    <a:lvl3pPr marL="4387850" indent="-3473450" algn="l" defTabSz="2193925" rtl="0" fontAlgn="base">
      <a:spcBef>
        <a:spcPct val="0"/>
      </a:spcBef>
      <a:spcAft>
        <a:spcPct val="0"/>
      </a:spcAft>
      <a:defRPr sz="8600" kern="1200">
        <a:solidFill>
          <a:schemeClr val="tx1"/>
        </a:solidFill>
        <a:latin typeface="Arial" charset="0"/>
        <a:ea typeface="+mn-ea"/>
        <a:cs typeface="+mn-cs"/>
      </a:defRPr>
    </a:lvl3pPr>
    <a:lvl4pPr marL="6583363" indent="-5211763" algn="l" defTabSz="2193925" rtl="0" fontAlgn="base">
      <a:spcBef>
        <a:spcPct val="0"/>
      </a:spcBef>
      <a:spcAft>
        <a:spcPct val="0"/>
      </a:spcAft>
      <a:defRPr sz="8600" kern="1200">
        <a:solidFill>
          <a:schemeClr val="tx1"/>
        </a:solidFill>
        <a:latin typeface="Arial" charset="0"/>
        <a:ea typeface="+mn-ea"/>
        <a:cs typeface="+mn-cs"/>
      </a:defRPr>
    </a:lvl4pPr>
    <a:lvl5pPr marL="8777288" indent="-6948488" algn="l" defTabSz="2193925"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0EC"/>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Objects="1">
      <p:cViewPr>
        <p:scale>
          <a:sx n="50" d="100"/>
          <a:sy n="50" d="100"/>
        </p:scale>
        <p:origin x="6738" y="2088"/>
      </p:cViewPr>
      <p:guideLst>
        <p:guide orient="horz" pos="10368"/>
        <p:guide pos="13824"/>
      </p:guideLst>
    </p:cSldViewPr>
  </p:slideViewPr>
  <p:notesTextViewPr>
    <p:cViewPr>
      <p:scale>
        <a:sx n="100" d="100"/>
        <a:sy n="100" d="100"/>
      </p:scale>
      <p:origin x="0" y="0"/>
    </p:cViewPr>
  </p:notesText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defRPr>
            </a:lvl1pPr>
          </a:lstStyle>
          <a:p>
            <a:pPr>
              <a:defRPr/>
            </a:pPr>
            <a:fld id="{F11C6B5A-0D49-47AE-A964-EB4175701593}" type="datetimeFigureOut">
              <a:rPr lang="en-US"/>
              <a:pPr>
                <a:defRPr/>
              </a:pPr>
              <a:t>7/28/2010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defRPr>
            </a:lvl1pPr>
          </a:lstStyle>
          <a:p>
            <a:pPr>
              <a:defRPr/>
            </a:pPr>
            <a:fld id="{9C0B9DE4-0F68-4FE9-A928-44C36808C05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defRPr>
            </a:lvl1pPr>
          </a:lstStyle>
          <a:p>
            <a:pPr>
              <a:defRPr/>
            </a:pPr>
            <a:fld id="{AAF3EDD3-7E17-49EE-B949-190386BAF53D}" type="datetimeFigureOut">
              <a:rPr lang="en-US"/>
              <a:pPr>
                <a:defRPr/>
              </a:pPr>
              <a:t>7/28/2010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defRPr>
            </a:lvl1pPr>
          </a:lstStyle>
          <a:p>
            <a:pPr>
              <a:defRPr/>
            </a:pPr>
            <a:fld id="{8D97F266-0B51-4918-9690-DA9CE0F3EFF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2193925" rtl="0" eaLnBrk="0" fontAlgn="base" hangingPunct="0">
      <a:spcBef>
        <a:spcPct val="30000"/>
      </a:spcBef>
      <a:spcAft>
        <a:spcPct val="0"/>
      </a:spcAft>
      <a:defRPr sz="5800" kern="1200">
        <a:solidFill>
          <a:schemeClr val="tx1"/>
        </a:solidFill>
        <a:latin typeface="+mn-lt"/>
        <a:ea typeface="+mn-ea"/>
        <a:cs typeface="+mn-cs"/>
      </a:defRPr>
    </a:lvl1pPr>
    <a:lvl2pPr marL="2193925" algn="l" defTabSz="2193925" rtl="0" eaLnBrk="0" fontAlgn="base" hangingPunct="0">
      <a:spcBef>
        <a:spcPct val="30000"/>
      </a:spcBef>
      <a:spcAft>
        <a:spcPct val="0"/>
      </a:spcAft>
      <a:defRPr sz="5800" kern="1200">
        <a:solidFill>
          <a:schemeClr val="tx1"/>
        </a:solidFill>
        <a:latin typeface="+mn-lt"/>
        <a:ea typeface="+mn-ea"/>
        <a:cs typeface="+mn-cs"/>
      </a:defRPr>
    </a:lvl2pPr>
    <a:lvl3pPr marL="4387850" algn="l" defTabSz="2193925" rtl="0" eaLnBrk="0" fontAlgn="base" hangingPunct="0">
      <a:spcBef>
        <a:spcPct val="30000"/>
      </a:spcBef>
      <a:spcAft>
        <a:spcPct val="0"/>
      </a:spcAft>
      <a:defRPr sz="5800" kern="1200">
        <a:solidFill>
          <a:schemeClr val="tx1"/>
        </a:solidFill>
        <a:latin typeface="+mn-lt"/>
        <a:ea typeface="+mn-ea"/>
        <a:cs typeface="+mn-cs"/>
      </a:defRPr>
    </a:lvl3pPr>
    <a:lvl4pPr marL="6583363" algn="l" defTabSz="2193925" rtl="0" eaLnBrk="0" fontAlgn="base" hangingPunct="0">
      <a:spcBef>
        <a:spcPct val="30000"/>
      </a:spcBef>
      <a:spcAft>
        <a:spcPct val="0"/>
      </a:spcAft>
      <a:defRPr sz="5800" kern="1200">
        <a:solidFill>
          <a:schemeClr val="tx1"/>
        </a:solidFill>
        <a:latin typeface="+mn-lt"/>
        <a:ea typeface="+mn-ea"/>
        <a:cs typeface="+mn-cs"/>
      </a:defRPr>
    </a:lvl4pPr>
    <a:lvl5pPr marL="8777288" algn="l" defTabSz="2193925" rtl="0" eaLnBrk="0" fontAlgn="base" hangingPunct="0">
      <a:spcBef>
        <a:spcPct val="30000"/>
      </a:spcBef>
      <a:spcAft>
        <a:spcPct val="0"/>
      </a:spcAft>
      <a:defRPr sz="5800" kern="1200">
        <a:solidFill>
          <a:schemeClr val="tx1"/>
        </a:solidFill>
        <a:latin typeface="+mn-lt"/>
        <a:ea typeface="+mn-ea"/>
        <a:cs typeface="+mn-cs"/>
      </a:defRPr>
    </a:lvl5pPr>
    <a:lvl6pPr marL="10972800" algn="l" defTabSz="2194560" rtl="0" eaLnBrk="1" latinLnBrk="0" hangingPunct="1">
      <a:defRPr sz="5800" kern="1200">
        <a:solidFill>
          <a:schemeClr val="tx1"/>
        </a:solidFill>
        <a:latin typeface="+mn-lt"/>
        <a:ea typeface="+mn-ea"/>
        <a:cs typeface="+mn-cs"/>
      </a:defRPr>
    </a:lvl6pPr>
    <a:lvl7pPr marL="13167360" algn="l" defTabSz="2194560" rtl="0" eaLnBrk="1" latinLnBrk="0" hangingPunct="1">
      <a:defRPr sz="5800" kern="1200">
        <a:solidFill>
          <a:schemeClr val="tx1"/>
        </a:solidFill>
        <a:latin typeface="+mn-lt"/>
        <a:ea typeface="+mn-ea"/>
        <a:cs typeface="+mn-cs"/>
      </a:defRPr>
    </a:lvl7pPr>
    <a:lvl8pPr marL="15361920" algn="l" defTabSz="2194560" rtl="0" eaLnBrk="1" latinLnBrk="0" hangingPunct="1">
      <a:defRPr sz="5800" kern="1200">
        <a:solidFill>
          <a:schemeClr val="tx1"/>
        </a:solidFill>
        <a:latin typeface="+mn-lt"/>
        <a:ea typeface="+mn-ea"/>
        <a:cs typeface="+mn-cs"/>
      </a:defRPr>
    </a:lvl8pPr>
    <a:lvl9pPr marL="17556480" algn="l" defTabSz="219456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46E5176-2F20-414D-9939-7F6D8E70293C}" type="datetimeFigureOut">
              <a:rPr lang="en-US"/>
              <a:pPr>
                <a:defRPr/>
              </a:pPr>
              <a:t>7/28/2010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69B3970-F9D6-4B44-B9CC-72C2B0E7D8F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C1A7E4-42CC-4327-B641-F4DE623219E4}" type="datetimeFigureOut">
              <a:rPr lang="en-US"/>
              <a:pPr>
                <a:defRPr/>
              </a:pPr>
              <a:t>7/28/2010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707B0C-9AF0-4D57-8419-F7A50498C52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06172F2-7C22-4607-A2C2-F6198640A678}" type="datetimeFigureOut">
              <a:rPr lang="en-US"/>
              <a:pPr>
                <a:defRPr/>
              </a:pPr>
              <a:t>7/28/2010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31A3E9-5750-41DF-A812-4897B48BE31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E2AF032-D788-4EC0-8873-D8FA48D2A519}" type="datetimeFigureOut">
              <a:rPr lang="en-US"/>
              <a:pPr>
                <a:defRPr/>
              </a:pPr>
              <a:t>7/28/2010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9CCFC2-EE8A-479C-96AC-9B6CA89283E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B4A1064-7D3C-4497-8234-E99E72473D5C}" type="datetimeFigureOut">
              <a:rPr lang="en-US"/>
              <a:pPr>
                <a:defRPr/>
              </a:pPr>
              <a:t>7/28/2010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E7884E-14CA-4FF9-BE30-EDB594674BE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7B9E1EE-D149-4378-9B74-4E07F89F678E}" type="datetimeFigureOut">
              <a:rPr lang="en-US"/>
              <a:pPr>
                <a:defRPr/>
              </a:pPr>
              <a:t>7/28/2010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F4B827-1EA2-41A2-B404-FBAD86C3ECB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7452524-7AAD-44DD-B3DA-87B0FF773BB6}" type="datetimeFigureOut">
              <a:rPr lang="en-US"/>
              <a:pPr>
                <a:defRPr/>
              </a:pPr>
              <a:t>7/28/2010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B66B83-4AFE-4E27-AA1D-A78F1D2B268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DF01BB4-321E-4E7B-9504-C97E76517556}" type="datetimeFigureOut">
              <a:rPr lang="en-US"/>
              <a:pPr>
                <a:defRPr/>
              </a:pPr>
              <a:t>7/28/2010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8398756-1509-47FA-B74E-2420E6597DC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2E49B32-0E32-4AB2-9C5D-67B25235E7D3}" type="datetimeFigureOut">
              <a:rPr lang="en-US"/>
              <a:pPr>
                <a:defRPr/>
              </a:pPr>
              <a:t>7/28/2010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EABFCD0-306A-4F99-9FCD-673499381C7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DA2A261-F71A-4961-B23F-4152297C0C61}" type="datetimeFigureOut">
              <a:rPr lang="en-US"/>
              <a:pPr>
                <a:defRPr/>
              </a:pPr>
              <a:t>7/28/2010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0938FA7-AC63-47DC-9C97-A2D26FB6FB8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552C72D-E711-4156-B9BA-2F3BD1EB5F06}" type="datetimeFigureOut">
              <a:rPr lang="en-US"/>
              <a:pPr>
                <a:defRPr/>
              </a:pPr>
              <a:t>7/28/2010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631239-E82A-4EF4-9675-EC2AA213331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912" tIns="219456" rIns="438912" bIns="219456" rtlCol="0" anchor="ctr"/>
          <a:lstStyle>
            <a:lvl1pPr algn="l" defTabSz="2194560" fontAlgn="auto">
              <a:spcBef>
                <a:spcPts val="0"/>
              </a:spcBef>
              <a:spcAft>
                <a:spcPts val="0"/>
              </a:spcAft>
              <a:defRPr sz="5800">
                <a:solidFill>
                  <a:schemeClr val="tx1">
                    <a:tint val="75000"/>
                  </a:schemeClr>
                </a:solidFill>
                <a:latin typeface="+mn-lt"/>
              </a:defRPr>
            </a:lvl1pPr>
          </a:lstStyle>
          <a:p>
            <a:pPr>
              <a:defRPr/>
            </a:pPr>
            <a:fld id="{EE737522-E3A1-4D94-BDAD-80A65457536D}" type="datetimeFigureOut">
              <a:rPr lang="en-US"/>
              <a:pPr>
                <a:defRPr/>
              </a:pPr>
              <a:t>7/28/2010</a:t>
            </a:fld>
            <a:endParaRPr lang="en-US" dirty="0"/>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2194560" fontAlgn="auto">
              <a:spcBef>
                <a:spcPts val="0"/>
              </a:spcBef>
              <a:spcAft>
                <a:spcPts val="0"/>
              </a:spcAft>
              <a:defRPr sz="58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912" tIns="219456" rIns="438912" bIns="219456" rtlCol="0" anchor="ctr"/>
          <a:lstStyle>
            <a:lvl1pPr algn="r" defTabSz="2194560" fontAlgn="auto">
              <a:spcBef>
                <a:spcPts val="0"/>
              </a:spcBef>
              <a:spcAft>
                <a:spcPts val="0"/>
              </a:spcAft>
              <a:defRPr sz="5800">
                <a:solidFill>
                  <a:schemeClr val="tx1">
                    <a:tint val="75000"/>
                  </a:schemeClr>
                </a:solidFill>
                <a:latin typeface="+mn-lt"/>
              </a:defRPr>
            </a:lvl1pPr>
          </a:lstStyle>
          <a:p>
            <a:pPr>
              <a:defRPr/>
            </a:pPr>
            <a:fld id="{82C43323-1399-4DBB-A026-88A023DDD75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193925" rtl="0" eaLnBrk="0" fontAlgn="base" hangingPunct="0">
        <a:spcBef>
          <a:spcPct val="0"/>
        </a:spcBef>
        <a:spcAft>
          <a:spcPct val="0"/>
        </a:spcAft>
        <a:defRPr sz="21100" kern="1200">
          <a:solidFill>
            <a:schemeClr val="tx1"/>
          </a:solidFill>
          <a:latin typeface="+mj-lt"/>
          <a:ea typeface="+mj-ea"/>
          <a:cs typeface="+mj-cs"/>
        </a:defRPr>
      </a:lvl1pPr>
      <a:lvl2pPr algn="ctr" defTabSz="2193925" rtl="0" eaLnBrk="0" fontAlgn="base" hangingPunct="0">
        <a:spcBef>
          <a:spcPct val="0"/>
        </a:spcBef>
        <a:spcAft>
          <a:spcPct val="0"/>
        </a:spcAft>
        <a:defRPr sz="21100">
          <a:solidFill>
            <a:schemeClr val="tx1"/>
          </a:solidFill>
          <a:latin typeface="Calibri" pitchFamily="34" charset="0"/>
        </a:defRPr>
      </a:lvl2pPr>
      <a:lvl3pPr algn="ctr" defTabSz="2193925" rtl="0" eaLnBrk="0" fontAlgn="base" hangingPunct="0">
        <a:spcBef>
          <a:spcPct val="0"/>
        </a:spcBef>
        <a:spcAft>
          <a:spcPct val="0"/>
        </a:spcAft>
        <a:defRPr sz="21100">
          <a:solidFill>
            <a:schemeClr val="tx1"/>
          </a:solidFill>
          <a:latin typeface="Calibri" pitchFamily="34" charset="0"/>
        </a:defRPr>
      </a:lvl3pPr>
      <a:lvl4pPr algn="ctr" defTabSz="2193925" rtl="0" eaLnBrk="0" fontAlgn="base" hangingPunct="0">
        <a:spcBef>
          <a:spcPct val="0"/>
        </a:spcBef>
        <a:spcAft>
          <a:spcPct val="0"/>
        </a:spcAft>
        <a:defRPr sz="21100">
          <a:solidFill>
            <a:schemeClr val="tx1"/>
          </a:solidFill>
          <a:latin typeface="Calibri" pitchFamily="34" charset="0"/>
        </a:defRPr>
      </a:lvl4pPr>
      <a:lvl5pPr algn="ctr" defTabSz="2193925" rtl="0" eaLnBrk="0" fontAlgn="base" hangingPunct="0">
        <a:spcBef>
          <a:spcPct val="0"/>
        </a:spcBef>
        <a:spcAft>
          <a:spcPct val="0"/>
        </a:spcAft>
        <a:defRPr sz="21100">
          <a:solidFill>
            <a:schemeClr val="tx1"/>
          </a:solidFill>
          <a:latin typeface="Calibri" pitchFamily="34" charset="0"/>
        </a:defRPr>
      </a:lvl5pPr>
      <a:lvl6pPr marL="457200" algn="ctr" defTabSz="2193925" rtl="0" fontAlgn="base">
        <a:spcBef>
          <a:spcPct val="0"/>
        </a:spcBef>
        <a:spcAft>
          <a:spcPct val="0"/>
        </a:spcAft>
        <a:defRPr sz="21100">
          <a:solidFill>
            <a:schemeClr val="tx1"/>
          </a:solidFill>
          <a:latin typeface="Calibri" pitchFamily="34" charset="0"/>
        </a:defRPr>
      </a:lvl6pPr>
      <a:lvl7pPr marL="914400" algn="ctr" defTabSz="2193925" rtl="0" fontAlgn="base">
        <a:spcBef>
          <a:spcPct val="0"/>
        </a:spcBef>
        <a:spcAft>
          <a:spcPct val="0"/>
        </a:spcAft>
        <a:defRPr sz="21100">
          <a:solidFill>
            <a:schemeClr val="tx1"/>
          </a:solidFill>
          <a:latin typeface="Calibri" pitchFamily="34" charset="0"/>
        </a:defRPr>
      </a:lvl7pPr>
      <a:lvl8pPr marL="1371600" algn="ctr" defTabSz="2193925" rtl="0" fontAlgn="base">
        <a:spcBef>
          <a:spcPct val="0"/>
        </a:spcBef>
        <a:spcAft>
          <a:spcPct val="0"/>
        </a:spcAft>
        <a:defRPr sz="21100">
          <a:solidFill>
            <a:schemeClr val="tx1"/>
          </a:solidFill>
          <a:latin typeface="Calibri" pitchFamily="34" charset="0"/>
        </a:defRPr>
      </a:lvl8pPr>
      <a:lvl9pPr marL="1828800" algn="ctr" defTabSz="2193925" rtl="0" fontAlgn="base">
        <a:spcBef>
          <a:spcPct val="0"/>
        </a:spcBef>
        <a:spcAft>
          <a:spcPct val="0"/>
        </a:spcAft>
        <a:defRPr sz="21100">
          <a:solidFill>
            <a:schemeClr val="tx1"/>
          </a:solidFill>
          <a:latin typeface="Calibri" pitchFamily="34" charset="0"/>
        </a:defRPr>
      </a:lvl9pPr>
    </p:titleStyle>
    <p:bodyStyle>
      <a:lvl1pPr marL="1644650" indent="-1644650" algn="l" defTabSz="2193925"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3565525" indent="-1371600" algn="l" defTabSz="2193925"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6400" indent="-1096963" algn="l" defTabSz="2193925"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80325" indent="-1096963" algn="l" defTabSz="2193925"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4250" indent="-1096963" algn="l" defTabSz="2193925"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7.jpeg"/><Relationship Id="rId11" Type="http://schemas.openxmlformats.org/officeDocument/2006/relationships/image" Target="../media/image9.jpeg"/><Relationship Id="rId5" Type="http://schemas.openxmlformats.org/officeDocument/2006/relationships/oleObject" Target="../embeddings/oleObject1.bin"/><Relationship Id="rId10" Type="http://schemas.openxmlformats.org/officeDocument/2006/relationships/oleObject" Target="../embeddings/oleObject4.bin"/><Relationship Id="rId4" Type="http://schemas.openxmlformats.org/officeDocument/2006/relationships/image" Target="../media/image6.jpeg"/><Relationship Id="rId9"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0"/>
            <a:ext cx="43891200" cy="5027613"/>
          </a:xfrm>
          <a:prstGeom prst="rect">
            <a:avLst/>
          </a:prstGeom>
          <a:solidFill>
            <a:srgbClr val="DBEEF4"/>
          </a:solidFill>
          <a:ln w="9525">
            <a:noFill/>
            <a:miter lim="800000"/>
            <a:headEnd/>
            <a:tailEnd/>
          </a:ln>
        </p:spPr>
        <p:txBody>
          <a:bodyPr lIns="438912" tIns="219456" rIns="438912" bIns="219456"/>
          <a:lstStyle/>
          <a:p>
            <a:pPr algn="ctr" defTabSz="2194560" fontAlgn="auto">
              <a:spcBef>
                <a:spcPts val="0"/>
              </a:spcBef>
              <a:spcAft>
                <a:spcPts val="0"/>
              </a:spcAft>
              <a:defRPr/>
            </a:pPr>
            <a:r>
              <a:rPr lang="en-US" b="1" dirty="0">
                <a:latin typeface="+mn-lt"/>
              </a:rPr>
              <a:t>Comparison of Temperature Data from HIPPO-1 Flight Using COSMIC and Microwave Temperature Profiler</a:t>
            </a:r>
          </a:p>
          <a:p>
            <a:pPr algn="ctr" defTabSz="2194560" fontAlgn="auto">
              <a:spcBef>
                <a:spcPts val="0"/>
              </a:spcBef>
              <a:spcAft>
                <a:spcPts val="0"/>
              </a:spcAft>
              <a:defRPr/>
            </a:pPr>
            <a:r>
              <a:rPr lang="en-US" sz="5400" dirty="0">
                <a:latin typeface="+mn-lt"/>
              </a:rPr>
              <a:t>Kelly Schick</a:t>
            </a:r>
            <a:r>
              <a:rPr lang="en-US" sz="5400" baseline="30000" dirty="0">
                <a:latin typeface="+mn-lt"/>
              </a:rPr>
              <a:t> 1,2,3 </a:t>
            </a:r>
            <a:r>
              <a:rPr lang="en-US" sz="5400" dirty="0">
                <a:latin typeface="+mn-lt"/>
              </a:rPr>
              <a:t>and</a:t>
            </a:r>
            <a:r>
              <a:rPr lang="en-US" sz="5400" baseline="30000" dirty="0">
                <a:latin typeface="+mn-lt"/>
              </a:rPr>
              <a:t>   </a:t>
            </a:r>
            <a:r>
              <a:rPr lang="en-US" sz="5400" dirty="0">
                <a:latin typeface="+mn-lt"/>
              </a:rPr>
              <a:t>Julie Haggerty </a:t>
            </a:r>
            <a:r>
              <a:rPr lang="en-US" sz="5400" baseline="30000" dirty="0">
                <a:latin typeface="+mn-lt"/>
              </a:rPr>
              <a:t>4</a:t>
            </a:r>
          </a:p>
          <a:p>
            <a:pPr algn="ctr" defTabSz="2194560" fontAlgn="auto">
              <a:spcBef>
                <a:spcPts val="0"/>
              </a:spcBef>
              <a:spcAft>
                <a:spcPts val="0"/>
              </a:spcAft>
              <a:defRPr/>
            </a:pPr>
            <a:r>
              <a:rPr lang="en-US" sz="4400" dirty="0">
                <a:latin typeface="+mn-lt"/>
              </a:rPr>
              <a:t>1 Monarch High School Class of 2010 2 Colorado State University Class of 2014 3 High School ASPIRE Program 4 EOL/ RAF</a:t>
            </a:r>
          </a:p>
        </p:txBody>
      </p:sp>
      <p:sp>
        <p:nvSpPr>
          <p:cNvPr id="7" name="TextBox 6"/>
          <p:cNvSpPr txBox="1"/>
          <p:nvPr/>
        </p:nvSpPr>
        <p:spPr>
          <a:xfrm>
            <a:off x="1295400" y="7207250"/>
            <a:ext cx="12377738" cy="10048875"/>
          </a:xfrm>
          <a:prstGeom prst="rect">
            <a:avLst/>
          </a:prstGeom>
          <a:solidFill>
            <a:schemeClr val="accent4">
              <a:lumMod val="20000"/>
              <a:lumOff val="80000"/>
            </a:schemeClr>
          </a:solidFill>
          <a:ln w="44450">
            <a:solidFill>
              <a:schemeClr val="tx1"/>
            </a:solidFill>
          </a:ln>
        </p:spPr>
        <p:txBody>
          <a:bodyPr lIns="731520" tIns="731520" rIns="731520" bIns="731520">
            <a:spAutoFit/>
          </a:bodyPr>
          <a:lstStyle/>
          <a:p>
            <a:r>
              <a:rPr lang="en-US" sz="2800"/>
              <a:t>One of the most essential measurements in atmospheric data collection is temperature. The most common form of atmospheric temperature profiling is the radio sonde. Radio sonde data is considered highly reliable, but coverage is limited over oceans and remote regions. Alternatives to radio sondes exist in the COSMIC GPS profiles and in the Microwave Temperature Profiler (MTP). COSMIC uses radio occultation (pic:radio occultation) from a system of six satellites to determine temperature by interpreting the delays and distortions of the signal. The MTP, mounted on an aircraft, monitors O2 radiation at a certain frequency. Taking measurements from its position on the aircraft wing (pic: mtp on airplane) at ten different angles in fifteen-second intervals allows the MTP to look at variations and determine a temperature profile. However a comparison between radio sonde data and the in-situ measurements revealed a discrepancy between temperature values that appears to vary with height. The purpose of this project is to compare the data from the COSMIC satellite to the MTP data from HIPPO-1 flights from January 9 to 30 of 2009 to determine if the COSMIC could be used for calibrations and correlations of the MTP.  </a:t>
            </a:r>
          </a:p>
          <a:p>
            <a:r>
              <a:rPr lang="en-US" sz="2800"/>
              <a:t> </a:t>
            </a:r>
          </a:p>
        </p:txBody>
      </p:sp>
      <p:sp>
        <p:nvSpPr>
          <p:cNvPr id="15388" name="TextBox 7"/>
          <p:cNvSpPr txBox="1">
            <a:spLocks noChangeArrowheads="1"/>
          </p:cNvSpPr>
          <p:nvPr/>
        </p:nvSpPr>
        <p:spPr bwMode="auto">
          <a:xfrm>
            <a:off x="1295400" y="17683163"/>
            <a:ext cx="11466513" cy="1412875"/>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Method</a:t>
            </a:r>
          </a:p>
        </p:txBody>
      </p:sp>
      <p:sp>
        <p:nvSpPr>
          <p:cNvPr id="10" name="TextBox 9"/>
          <p:cNvSpPr txBox="1"/>
          <p:nvPr/>
        </p:nvSpPr>
        <p:spPr>
          <a:xfrm>
            <a:off x="1295400" y="19096038"/>
            <a:ext cx="11466513" cy="10013950"/>
          </a:xfrm>
          <a:prstGeom prst="rect">
            <a:avLst/>
          </a:prstGeom>
          <a:solidFill>
            <a:schemeClr val="accent4">
              <a:lumMod val="20000"/>
              <a:lumOff val="80000"/>
            </a:schemeClr>
          </a:solidFill>
          <a:ln>
            <a:solidFill>
              <a:schemeClr val="tx1"/>
            </a:solidFill>
          </a:ln>
        </p:spPr>
        <p:txBody>
          <a:bodyPr lIns="731520" tIns="731520" rIns="731520" bIns="731520">
            <a:spAutoFit/>
          </a:bodyPr>
          <a:lstStyle/>
          <a:p>
            <a:pPr algn="just">
              <a:defRPr/>
            </a:pPr>
            <a:r>
              <a:rPr lang="en-US" sz="2800"/>
              <a:t>To determine the relationship between the COSMIC and the MTP data, first the COSMIC profiles nearest to the HIPPO-1 flight track of the MTP. The data was first isolated to only those within one hour before take-off and one hour after landing. After those profiles were located, the Great Circle distance was calculated. The profiles farther than 1000 km from the GPS track at the time of the profile were removed from consideration, leaving 20 data points. A further investigation of the points farther than 900km at higher latitudes (Artic and Antarctic) lead to any data points with a latitude above 45°N or below 45°S being removed from consideration due to a higher variance in atmospheric conditions. The data was then interpolated to give the temperatures from a series of altitudes from 500 m to 15000 m at increments of 500 m.  Graphs of the temperatures were then created to show the shifting of the temperatures from one instrument to the next and where each instrument identified the height of the tropopause.  A t-Test was then performed to compare the mean of each instruments data, giving the probability that the means of the two data sets illustrated the same measure.</a:t>
            </a:r>
          </a:p>
        </p:txBody>
      </p:sp>
      <p:sp>
        <p:nvSpPr>
          <p:cNvPr id="15390" name="TextBox 10"/>
          <p:cNvSpPr txBox="1">
            <a:spLocks noChangeArrowheads="1"/>
          </p:cNvSpPr>
          <p:nvPr/>
        </p:nvSpPr>
        <p:spPr bwMode="auto">
          <a:xfrm>
            <a:off x="16154400" y="5791200"/>
            <a:ext cx="12573000" cy="1412875"/>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Results</a:t>
            </a:r>
          </a:p>
        </p:txBody>
      </p:sp>
      <p:sp>
        <p:nvSpPr>
          <p:cNvPr id="12" name="TextBox 11"/>
          <p:cNvSpPr txBox="1"/>
          <p:nvPr/>
        </p:nvSpPr>
        <p:spPr>
          <a:xfrm>
            <a:off x="16154400" y="7207250"/>
            <a:ext cx="12573000" cy="21961475"/>
          </a:xfrm>
          <a:prstGeom prst="rect">
            <a:avLst/>
          </a:prstGeom>
          <a:solidFill>
            <a:schemeClr val="accent4">
              <a:lumMod val="20000"/>
              <a:lumOff val="80000"/>
            </a:schemeClr>
          </a:solidFill>
          <a:ln>
            <a:solidFill>
              <a:schemeClr val="tx1"/>
            </a:solidFill>
          </a:ln>
        </p:spPr>
        <p:txBody>
          <a:bodyPr>
            <a:spAutoFit/>
          </a:bodyPr>
          <a:lstStyle/>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sz="2400">
              <a:latin typeface="Calibri" pitchFamily="34" charset="0"/>
            </a:endParaRPr>
          </a:p>
          <a:p>
            <a:endParaRPr lang="en-US" sz="2400">
              <a:latin typeface="Calibri" pitchFamily="34" charset="0"/>
            </a:endParaRPr>
          </a:p>
          <a:p>
            <a:endParaRPr lang="en-US" sz="2400">
              <a:latin typeface="Calibri" pitchFamily="34" charset="0"/>
            </a:endParaRPr>
          </a:p>
          <a:p>
            <a:endParaRPr lang="en-US" sz="2400">
              <a:latin typeface="Calibri" pitchFamily="34" charset="0"/>
            </a:endParaRPr>
          </a:p>
          <a:p>
            <a:endParaRPr lang="en-US" sz="2400">
              <a:latin typeface="Calibri" pitchFamily="34" charset="0"/>
            </a:endParaRPr>
          </a:p>
          <a:p>
            <a:endParaRPr lang="en-US" sz="2400">
              <a:latin typeface="Calibri" pitchFamily="34" charset="0"/>
            </a:endParaRPr>
          </a:p>
        </p:txBody>
      </p:sp>
      <p:sp>
        <p:nvSpPr>
          <p:cNvPr id="15392" name="TextBox 12"/>
          <p:cNvSpPr txBox="1">
            <a:spLocks noChangeArrowheads="1"/>
          </p:cNvSpPr>
          <p:nvPr/>
        </p:nvSpPr>
        <p:spPr bwMode="auto">
          <a:xfrm>
            <a:off x="31165800" y="5788025"/>
            <a:ext cx="11650663" cy="1412875"/>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Discussion</a:t>
            </a:r>
          </a:p>
        </p:txBody>
      </p:sp>
      <p:sp>
        <p:nvSpPr>
          <p:cNvPr id="14" name="TextBox 13"/>
          <p:cNvSpPr txBox="1"/>
          <p:nvPr/>
        </p:nvSpPr>
        <p:spPr>
          <a:xfrm>
            <a:off x="31165800" y="7207250"/>
            <a:ext cx="11650663" cy="4117975"/>
          </a:xfrm>
          <a:prstGeom prst="rect">
            <a:avLst/>
          </a:prstGeom>
          <a:solidFill>
            <a:schemeClr val="accent4">
              <a:lumMod val="20000"/>
              <a:lumOff val="80000"/>
            </a:schemeClr>
          </a:solidFill>
          <a:ln>
            <a:solidFill>
              <a:schemeClr val="tx1"/>
            </a:solidFill>
          </a:ln>
        </p:spPr>
        <p:txBody>
          <a:bodyPr>
            <a:spAutoFit/>
          </a:bodyPr>
          <a:lstStyle/>
          <a:p>
            <a:r>
              <a:rPr lang="en-US" sz="2400"/>
              <a:t>Based on the results from the t-Test, the COSMIC profiles could be used for calibration and correlation of MTP data. The t-Stat given, the probability of the means being the same, stayed near .5(50%) most of the data. However, occasionally one source would pick up a feature that another would not. This disagreement could not always be isolated to separation in either space or time. These disagreements were less common in tropical latitudes and more common in the artic and antarctic regions. Based on this, the conclusion can be drawn that when within reasonable parameters both instruments agree. Reasonable parameters can be defined as less than 1000km in space  and 7200 sec in time between 45 N and 45 S and less than 900 km in space and 7200 sec in time at latitudes above 45 N and below 45 S.</a:t>
            </a:r>
          </a:p>
        </p:txBody>
      </p:sp>
      <p:sp>
        <p:nvSpPr>
          <p:cNvPr id="15394" name="TextBox 14"/>
          <p:cNvSpPr txBox="1">
            <a:spLocks noChangeArrowheads="1"/>
          </p:cNvSpPr>
          <p:nvPr/>
        </p:nvSpPr>
        <p:spPr bwMode="auto">
          <a:xfrm>
            <a:off x="31165800" y="15176500"/>
            <a:ext cx="11650663" cy="1412875"/>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Implications</a:t>
            </a:r>
          </a:p>
        </p:txBody>
      </p:sp>
      <p:sp>
        <p:nvSpPr>
          <p:cNvPr id="16" name="TextBox 15"/>
          <p:cNvSpPr txBox="1"/>
          <p:nvPr/>
        </p:nvSpPr>
        <p:spPr>
          <a:xfrm>
            <a:off x="31165800" y="16589375"/>
            <a:ext cx="11650663" cy="1927225"/>
          </a:xfrm>
          <a:prstGeom prst="rect">
            <a:avLst/>
          </a:prstGeom>
          <a:solidFill>
            <a:schemeClr val="accent4">
              <a:lumMod val="20000"/>
              <a:lumOff val="80000"/>
            </a:schemeClr>
          </a:solidFill>
          <a:ln>
            <a:solidFill>
              <a:schemeClr val="tx1"/>
            </a:solidFill>
          </a:ln>
        </p:spPr>
        <p:txBody>
          <a:bodyPr>
            <a:spAutoFit/>
          </a:bodyPr>
          <a:lstStyle/>
          <a:p>
            <a:r>
              <a:rPr lang="en-US" sz="2400"/>
              <a:t>While the t-Test confirmed that there is a high probability of both sources of measurements being the same, there were still some instances that showed disagreements that could not be explained by either distance in space or time or by location. Further comparisons will be performed using radio sonde data as well. The data collected here is the start of a project on-going with all of the HIPPO flights.</a:t>
            </a:r>
          </a:p>
        </p:txBody>
      </p:sp>
      <p:sp>
        <p:nvSpPr>
          <p:cNvPr id="15396" name="TextBox 14"/>
          <p:cNvSpPr txBox="1">
            <a:spLocks noChangeArrowheads="1"/>
          </p:cNvSpPr>
          <p:nvPr/>
        </p:nvSpPr>
        <p:spPr bwMode="auto">
          <a:xfrm>
            <a:off x="13488988" y="20146963"/>
            <a:ext cx="184150" cy="1416050"/>
          </a:xfrm>
          <a:prstGeom prst="rect">
            <a:avLst/>
          </a:prstGeom>
          <a:noFill/>
          <a:ln w="9525">
            <a:noFill/>
            <a:miter lim="800000"/>
            <a:headEnd/>
            <a:tailEnd/>
          </a:ln>
        </p:spPr>
        <p:txBody>
          <a:bodyPr wrap="none">
            <a:spAutoFit/>
          </a:bodyPr>
          <a:lstStyle/>
          <a:p>
            <a:endParaRPr lang="en-US"/>
          </a:p>
        </p:txBody>
      </p:sp>
      <p:sp>
        <p:nvSpPr>
          <p:cNvPr id="15397" name="Text Box 14"/>
          <p:cNvSpPr txBox="1">
            <a:spLocks noChangeArrowheads="1"/>
          </p:cNvSpPr>
          <p:nvPr/>
        </p:nvSpPr>
        <p:spPr bwMode="auto">
          <a:xfrm>
            <a:off x="1296988" y="5788025"/>
            <a:ext cx="12376150" cy="1419225"/>
          </a:xfrm>
          <a:prstGeom prst="rect">
            <a:avLst/>
          </a:prstGeom>
          <a:solidFill>
            <a:srgbClr val="FFFFFF"/>
          </a:solidFill>
          <a:ln w="15875">
            <a:solidFill>
              <a:schemeClr val="tx1"/>
            </a:solidFill>
            <a:miter lim="800000"/>
            <a:headEnd/>
            <a:tailEnd/>
          </a:ln>
        </p:spPr>
        <p:txBody>
          <a:bodyPr>
            <a:spAutoFit/>
          </a:bodyPr>
          <a:lstStyle/>
          <a:p>
            <a:pPr algn="ctr" defTabSz="914400">
              <a:spcBef>
                <a:spcPct val="50000"/>
              </a:spcBef>
            </a:pPr>
            <a:r>
              <a:rPr lang="en-US"/>
              <a:t>Background</a:t>
            </a:r>
          </a:p>
        </p:txBody>
      </p:sp>
      <p:pic>
        <p:nvPicPr>
          <p:cNvPr id="15398" name="Picture 19" descr="flight11_3"/>
          <p:cNvPicPr>
            <a:picLocks noChangeAspect="1" noChangeArrowheads="1"/>
          </p:cNvPicPr>
          <p:nvPr/>
        </p:nvPicPr>
        <p:blipFill>
          <a:blip r:embed="rId3"/>
          <a:srcRect/>
          <a:stretch>
            <a:fillRect/>
          </a:stretch>
        </p:blipFill>
        <p:spPr bwMode="auto">
          <a:xfrm>
            <a:off x="16481425" y="7351713"/>
            <a:ext cx="5919788" cy="4271962"/>
          </a:xfrm>
          <a:prstGeom prst="rect">
            <a:avLst/>
          </a:prstGeom>
          <a:noFill/>
          <a:ln w="38100">
            <a:solidFill>
              <a:schemeClr val="tx1"/>
            </a:solidFill>
            <a:miter lim="800000"/>
            <a:headEnd/>
            <a:tailEnd/>
          </a:ln>
        </p:spPr>
      </p:pic>
      <p:sp>
        <p:nvSpPr>
          <p:cNvPr id="15399" name="Text Box 21"/>
          <p:cNvSpPr txBox="1">
            <a:spLocks noChangeArrowheads="1"/>
          </p:cNvSpPr>
          <p:nvPr/>
        </p:nvSpPr>
        <p:spPr bwMode="auto">
          <a:xfrm>
            <a:off x="16500475" y="11623675"/>
            <a:ext cx="11764963" cy="911225"/>
          </a:xfrm>
          <a:prstGeom prst="rect">
            <a:avLst/>
          </a:prstGeom>
          <a:solidFill>
            <a:schemeClr val="bg1"/>
          </a:solidFill>
          <a:ln w="38100">
            <a:solidFill>
              <a:schemeClr val="tx1"/>
            </a:solidFill>
            <a:miter lim="800000"/>
            <a:headEnd/>
            <a:tailEnd/>
          </a:ln>
        </p:spPr>
        <p:txBody>
          <a:bodyPr/>
          <a:lstStyle/>
          <a:p>
            <a:pPr defTabSz="914400">
              <a:spcBef>
                <a:spcPct val="50000"/>
              </a:spcBef>
            </a:pPr>
            <a:r>
              <a:rPr lang="en-US" sz="1800"/>
              <a:t>Data in more tropical latitudes showed higher correlation that was not as affected by separation in time and space, where as data the same relative distance apart in higher latitudes showed discrepancies.</a:t>
            </a:r>
          </a:p>
        </p:txBody>
      </p:sp>
      <p:pic>
        <p:nvPicPr>
          <p:cNvPr id="15400" name="Picture 23" descr="flight4_1"/>
          <p:cNvPicPr>
            <a:picLocks noChangeAspect="1" noChangeArrowheads="1"/>
          </p:cNvPicPr>
          <p:nvPr/>
        </p:nvPicPr>
        <p:blipFill>
          <a:blip r:embed="rId4"/>
          <a:srcRect/>
          <a:stretch>
            <a:fillRect/>
          </a:stretch>
        </p:blipFill>
        <p:spPr bwMode="auto">
          <a:xfrm>
            <a:off x="22401213" y="7354888"/>
            <a:ext cx="5864225" cy="4268787"/>
          </a:xfrm>
          <a:prstGeom prst="rect">
            <a:avLst/>
          </a:prstGeom>
          <a:noFill/>
          <a:ln w="38100">
            <a:solidFill>
              <a:schemeClr val="tx1"/>
            </a:solidFill>
            <a:miter lim="800000"/>
            <a:headEnd/>
            <a:tailEnd/>
          </a:ln>
        </p:spPr>
      </p:pic>
      <p:graphicFrame>
        <p:nvGraphicFramePr>
          <p:cNvPr id="15384" name="Object 24"/>
          <p:cNvGraphicFramePr>
            <a:graphicFrameLocks noChangeAspect="1"/>
          </p:cNvGraphicFramePr>
          <p:nvPr/>
        </p:nvGraphicFramePr>
        <p:xfrm>
          <a:off x="16500475" y="12534900"/>
          <a:ext cx="5900738" cy="3733800"/>
        </p:xfrm>
        <a:graphic>
          <a:graphicData uri="http://schemas.openxmlformats.org/presentationml/2006/ole">
            <p:oleObj spid="_x0000_s15384" name="Chart" r:id="rId5" imgW="3838575" imgH="2543175" progId="Excel.Chart.8">
              <p:embed/>
            </p:oleObj>
          </a:graphicData>
        </a:graphic>
      </p:graphicFrame>
      <p:pic>
        <p:nvPicPr>
          <p:cNvPr id="15402" name="Picture 42" descr="MOHIALUMNI"/>
          <p:cNvPicPr>
            <a:picLocks noChangeAspect="1" noChangeArrowheads="1"/>
          </p:cNvPicPr>
          <p:nvPr/>
        </p:nvPicPr>
        <p:blipFill>
          <a:blip r:embed="rId6"/>
          <a:srcRect/>
          <a:stretch>
            <a:fillRect/>
          </a:stretch>
        </p:blipFill>
        <p:spPr bwMode="auto">
          <a:xfrm>
            <a:off x="4138613" y="1355725"/>
            <a:ext cx="2843212" cy="3705225"/>
          </a:xfrm>
          <a:prstGeom prst="rect">
            <a:avLst/>
          </a:prstGeom>
          <a:noFill/>
        </p:spPr>
      </p:pic>
      <p:pic>
        <p:nvPicPr>
          <p:cNvPr id="15403" name="Picture 43" descr="flight6"/>
          <p:cNvPicPr>
            <a:picLocks noChangeAspect="1" noChangeArrowheads="1"/>
          </p:cNvPicPr>
          <p:nvPr/>
        </p:nvPicPr>
        <p:blipFill>
          <a:blip r:embed="rId7"/>
          <a:srcRect r="3488"/>
          <a:stretch>
            <a:fillRect/>
          </a:stretch>
        </p:blipFill>
        <p:spPr bwMode="auto">
          <a:xfrm>
            <a:off x="16500475" y="17256125"/>
            <a:ext cx="6280150" cy="4060825"/>
          </a:xfrm>
          <a:prstGeom prst="rect">
            <a:avLst/>
          </a:prstGeom>
          <a:noFill/>
          <a:ln w="38100">
            <a:solidFill>
              <a:schemeClr val="tx1"/>
            </a:solidFill>
            <a:miter lim="800000"/>
            <a:headEnd/>
            <a:tailEnd/>
          </a:ln>
        </p:spPr>
      </p:pic>
      <p:sp>
        <p:nvSpPr>
          <p:cNvPr id="15404" name="Text Box 44"/>
          <p:cNvSpPr txBox="1">
            <a:spLocks noChangeArrowheads="1"/>
          </p:cNvSpPr>
          <p:nvPr/>
        </p:nvSpPr>
        <p:spPr bwMode="auto">
          <a:xfrm>
            <a:off x="16500475" y="16341725"/>
            <a:ext cx="5900738" cy="385763"/>
          </a:xfrm>
          <a:prstGeom prst="rect">
            <a:avLst/>
          </a:prstGeom>
          <a:solidFill>
            <a:schemeClr val="bg1"/>
          </a:solidFill>
          <a:ln w="19050">
            <a:solidFill>
              <a:schemeClr val="tx1"/>
            </a:solidFill>
            <a:miter lim="800000"/>
            <a:headEnd/>
            <a:tailEnd/>
          </a:ln>
          <a:effectLst/>
        </p:spPr>
        <p:txBody>
          <a:bodyPr>
            <a:spAutoFit/>
          </a:bodyPr>
          <a:lstStyle/>
          <a:p>
            <a:pPr algn="ctr" defTabSz="914400">
              <a:spcBef>
                <a:spcPct val="50000"/>
              </a:spcBef>
            </a:pPr>
            <a:r>
              <a:rPr lang="en-US" sz="1800"/>
              <a:t>A height profile with high t Stat.</a:t>
            </a:r>
          </a:p>
        </p:txBody>
      </p:sp>
      <p:graphicFrame>
        <p:nvGraphicFramePr>
          <p:cNvPr id="15405" name="Object 45"/>
          <p:cNvGraphicFramePr>
            <a:graphicFrameLocks noChangeAspect="1"/>
          </p:cNvGraphicFramePr>
          <p:nvPr/>
        </p:nvGraphicFramePr>
        <p:xfrm>
          <a:off x="22401213" y="12534900"/>
          <a:ext cx="5900737" cy="3733800"/>
        </p:xfrm>
        <a:graphic>
          <a:graphicData uri="http://schemas.openxmlformats.org/presentationml/2006/ole">
            <p:oleObj spid="_x0000_s15405" name="Chart" r:id="rId8" imgW="4019550" imgH="2543175" progId="Excel.Chart.8">
              <p:embed/>
            </p:oleObj>
          </a:graphicData>
        </a:graphic>
      </p:graphicFrame>
      <p:sp>
        <p:nvSpPr>
          <p:cNvPr id="15406" name="Text Box 46"/>
          <p:cNvSpPr txBox="1">
            <a:spLocks noChangeArrowheads="1"/>
          </p:cNvSpPr>
          <p:nvPr/>
        </p:nvSpPr>
        <p:spPr bwMode="auto">
          <a:xfrm>
            <a:off x="22401213" y="16268700"/>
            <a:ext cx="5864225" cy="385763"/>
          </a:xfrm>
          <a:prstGeom prst="rect">
            <a:avLst/>
          </a:prstGeom>
          <a:solidFill>
            <a:schemeClr val="bg1"/>
          </a:solidFill>
          <a:ln w="19050">
            <a:solidFill>
              <a:schemeClr val="tx1"/>
            </a:solidFill>
            <a:miter lim="800000"/>
            <a:headEnd/>
            <a:tailEnd/>
          </a:ln>
          <a:effectLst/>
        </p:spPr>
        <p:txBody>
          <a:bodyPr>
            <a:spAutoFit/>
          </a:bodyPr>
          <a:lstStyle/>
          <a:p>
            <a:pPr algn="ctr" defTabSz="914400">
              <a:spcBef>
                <a:spcPct val="50000"/>
              </a:spcBef>
            </a:pPr>
            <a:r>
              <a:rPr lang="en-US" sz="1800"/>
              <a:t>Height profile with low t Stat</a:t>
            </a:r>
          </a:p>
        </p:txBody>
      </p:sp>
      <p:graphicFrame>
        <p:nvGraphicFramePr>
          <p:cNvPr id="15407" name="Object 47"/>
          <p:cNvGraphicFramePr>
            <a:graphicFrameLocks noChangeAspect="1"/>
          </p:cNvGraphicFramePr>
          <p:nvPr/>
        </p:nvGraphicFramePr>
        <p:xfrm>
          <a:off x="16481425" y="22910800"/>
          <a:ext cx="5919788" cy="4257675"/>
        </p:xfrm>
        <a:graphic>
          <a:graphicData uri="http://schemas.openxmlformats.org/presentationml/2006/ole">
            <p:oleObj spid="_x0000_s15407" name="Chart" r:id="rId9" imgW="3886200" imgH="2543175" progId="Excel.Chart.8">
              <p:embed/>
            </p:oleObj>
          </a:graphicData>
        </a:graphic>
      </p:graphicFrame>
      <p:graphicFrame>
        <p:nvGraphicFramePr>
          <p:cNvPr id="15408" name="Object 48"/>
          <p:cNvGraphicFramePr>
            <a:graphicFrameLocks noChangeAspect="1"/>
          </p:cNvGraphicFramePr>
          <p:nvPr/>
        </p:nvGraphicFramePr>
        <p:xfrm>
          <a:off x="22502813" y="22910800"/>
          <a:ext cx="5799137" cy="4257675"/>
        </p:xfrm>
        <a:graphic>
          <a:graphicData uri="http://schemas.openxmlformats.org/presentationml/2006/ole">
            <p:oleObj spid="_x0000_s15408" name="Chart" r:id="rId10" imgW="3990975" imgH="2543175" progId="Excel.Chart.8">
              <p:embed/>
            </p:oleObj>
          </a:graphicData>
        </a:graphic>
      </p:graphicFrame>
      <p:sp>
        <p:nvSpPr>
          <p:cNvPr id="15409" name="Text Box 49"/>
          <p:cNvSpPr txBox="1">
            <a:spLocks noChangeArrowheads="1"/>
          </p:cNvSpPr>
          <p:nvPr/>
        </p:nvSpPr>
        <p:spPr bwMode="auto">
          <a:xfrm>
            <a:off x="16481425" y="27168475"/>
            <a:ext cx="11820525" cy="398463"/>
          </a:xfrm>
          <a:prstGeom prst="rect">
            <a:avLst/>
          </a:prstGeom>
          <a:solidFill>
            <a:schemeClr val="bg1"/>
          </a:solidFill>
          <a:ln w="31750">
            <a:solidFill>
              <a:schemeClr val="tx1"/>
            </a:solidFill>
            <a:miter lim="800000"/>
            <a:headEnd/>
            <a:tailEnd/>
          </a:ln>
          <a:effectLst/>
        </p:spPr>
        <p:txBody>
          <a:bodyPr>
            <a:spAutoFit/>
          </a:bodyPr>
          <a:lstStyle/>
          <a:p>
            <a:pPr algn="ctr" defTabSz="914400">
              <a:spcBef>
                <a:spcPct val="50000"/>
              </a:spcBef>
            </a:pPr>
            <a:r>
              <a:rPr lang="en-US" sz="1800"/>
              <a:t>Height profiles with mid-range t Stats</a:t>
            </a:r>
          </a:p>
        </p:txBody>
      </p:sp>
      <p:pic>
        <p:nvPicPr>
          <p:cNvPr id="15410" name="Picture 50" descr="flight7_3"/>
          <p:cNvPicPr>
            <a:picLocks noChangeAspect="1" noChangeArrowheads="1"/>
          </p:cNvPicPr>
          <p:nvPr/>
        </p:nvPicPr>
        <p:blipFill>
          <a:blip r:embed="rId11"/>
          <a:srcRect/>
          <a:stretch>
            <a:fillRect/>
          </a:stretch>
        </p:blipFill>
        <p:spPr bwMode="auto">
          <a:xfrm>
            <a:off x="22780625" y="17256125"/>
            <a:ext cx="5484813" cy="4113213"/>
          </a:xfrm>
          <a:prstGeom prst="rect">
            <a:avLst/>
          </a:prstGeom>
          <a:noFill/>
          <a:ln w="38100">
            <a:solidFill>
              <a:srgbClr val="000000"/>
            </a:solidFill>
            <a:miter lim="800000"/>
            <a:headEnd/>
            <a:tailEnd/>
          </a:ln>
        </p:spPr>
      </p:pic>
      <p:sp>
        <p:nvSpPr>
          <p:cNvPr id="15411" name="Text Box 51"/>
          <p:cNvSpPr txBox="1">
            <a:spLocks noChangeArrowheads="1"/>
          </p:cNvSpPr>
          <p:nvPr/>
        </p:nvSpPr>
        <p:spPr bwMode="auto">
          <a:xfrm>
            <a:off x="31165800" y="24558625"/>
            <a:ext cx="11650663" cy="1208088"/>
          </a:xfrm>
          <a:prstGeom prst="rect">
            <a:avLst/>
          </a:prstGeom>
          <a:solidFill>
            <a:schemeClr val="bg1"/>
          </a:solidFill>
          <a:ln w="19050">
            <a:solidFill>
              <a:schemeClr val="tx1"/>
            </a:solidFill>
            <a:miter lim="800000"/>
            <a:headEnd/>
            <a:tailEnd/>
          </a:ln>
          <a:effectLst/>
        </p:spPr>
        <p:txBody>
          <a:bodyPr>
            <a:spAutoFit/>
          </a:bodyPr>
          <a:lstStyle/>
          <a:p>
            <a:pPr algn="ctr" defTabSz="914400">
              <a:spcBef>
                <a:spcPct val="50000"/>
              </a:spcBef>
            </a:pPr>
            <a:r>
              <a:rPr lang="en-US" sz="7200"/>
              <a:t>Acknowledgements</a:t>
            </a:r>
          </a:p>
        </p:txBody>
      </p:sp>
      <p:sp>
        <p:nvSpPr>
          <p:cNvPr id="15413" name="Text Box 53"/>
          <p:cNvSpPr txBox="1">
            <a:spLocks noChangeArrowheads="1"/>
          </p:cNvSpPr>
          <p:nvPr/>
        </p:nvSpPr>
        <p:spPr bwMode="auto">
          <a:xfrm>
            <a:off x="31165800" y="25766713"/>
            <a:ext cx="11650663" cy="3032125"/>
          </a:xfrm>
          <a:prstGeom prst="rect">
            <a:avLst/>
          </a:prstGeom>
          <a:solidFill>
            <a:srgbClr val="E6E0EC"/>
          </a:solidFill>
          <a:ln w="19050">
            <a:solidFill>
              <a:schemeClr val="tx1"/>
            </a:solidFill>
            <a:miter lim="800000"/>
            <a:headEnd/>
            <a:tailEnd/>
          </a:ln>
          <a:effectLst/>
        </p:spPr>
        <p:txBody>
          <a:bodyPr>
            <a:spAutoFit/>
          </a:bodyPr>
          <a:lstStyle/>
          <a:p>
            <a:pPr defTabSz="914400">
              <a:spcBef>
                <a:spcPct val="50000"/>
              </a:spcBef>
            </a:pPr>
            <a:r>
              <a:rPr lang="en-US" sz="2400">
                <a:solidFill>
                  <a:srgbClr val="000000"/>
                </a:solidFill>
                <a:cs typeface="Times New Roman" pitchFamily="18" charset="0"/>
              </a:rPr>
              <a:t>This research was performed under the auspices of the UCAR High School Internship Program. The Program is managed and funded by the University Corporation of Atmospheric Research.  A special thank you to :Nancy Wade and Kyle Ham, for all their support and understanding in this phenomenal opportunity; My mentor, Julie Haggerty, for graciously spending time getting me started and always including me whenever something cool happened to pop up; Sean Stroble for writing the interpolate program and being ever ready to revise it as we discovered something we had forgotten.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413</TotalTime>
  <Words>791</Words>
  <Application>Microsoft Macintosh PowerPoint</Application>
  <PresentationFormat>Custom</PresentationFormat>
  <Paragraphs>38</Paragraphs>
  <Slides>1</Slides>
  <Notes>0</Notes>
  <HiddenSlides>0</HiddenSlides>
  <MMClips>0</MMClips>
  <ScaleCrop>false</ScaleCrop>
  <HeadingPairs>
    <vt:vector size="8" baseType="variant">
      <vt:variant>
        <vt:lpstr>Fonts Used</vt:lpstr>
      </vt:variant>
      <vt:variant>
        <vt:i4>3</vt:i4>
      </vt:variant>
      <vt:variant>
        <vt:lpstr>Design Template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Times New Roman</vt:lpstr>
      <vt:lpstr>Office Theme</vt:lpstr>
      <vt:lpstr>Microsoft Excel Chart</vt:lpstr>
      <vt:lpstr>Slide 1</vt:lpstr>
    </vt:vector>
  </TitlesOfParts>
  <Company>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ncar</dc:creator>
  <cp:lastModifiedBy>Kelly Schick</cp:lastModifiedBy>
  <cp:revision>15</cp:revision>
  <dcterms:created xsi:type="dcterms:W3CDTF">2010-07-22T16:31:54Z</dcterms:created>
  <dcterms:modified xsi:type="dcterms:W3CDTF">2010-07-28T16:41:04Z</dcterms:modified>
</cp:coreProperties>
</file>