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43891200" cy="32918400"/>
  <p:notesSz cx="6858000" cy="9144000"/>
  <p:defaultTextStyle>
    <a:defPPr>
      <a:defRPr lang="en-US"/>
    </a:defPPr>
    <a:lvl1pPr algn="l" defTabSz="2193925" rtl="0" fontAlgn="base">
      <a:spcBef>
        <a:spcPct val="0"/>
      </a:spcBef>
      <a:spcAft>
        <a:spcPct val="0"/>
      </a:spcAft>
      <a:defRPr sz="8600" kern="1200">
        <a:solidFill>
          <a:schemeClr val="tx1"/>
        </a:solidFill>
        <a:latin typeface="Arial" charset="0"/>
        <a:ea typeface="+mn-ea"/>
        <a:cs typeface="+mn-cs"/>
      </a:defRPr>
    </a:lvl1pPr>
    <a:lvl2pPr marL="2193925" indent="-1736725" algn="l" defTabSz="2193925" rtl="0" fontAlgn="base">
      <a:spcBef>
        <a:spcPct val="0"/>
      </a:spcBef>
      <a:spcAft>
        <a:spcPct val="0"/>
      </a:spcAft>
      <a:defRPr sz="8600" kern="1200">
        <a:solidFill>
          <a:schemeClr val="tx1"/>
        </a:solidFill>
        <a:latin typeface="Arial" charset="0"/>
        <a:ea typeface="+mn-ea"/>
        <a:cs typeface="+mn-cs"/>
      </a:defRPr>
    </a:lvl2pPr>
    <a:lvl3pPr marL="4387850" indent="-3473450" algn="l" defTabSz="2193925" rtl="0" fontAlgn="base">
      <a:spcBef>
        <a:spcPct val="0"/>
      </a:spcBef>
      <a:spcAft>
        <a:spcPct val="0"/>
      </a:spcAft>
      <a:defRPr sz="8600" kern="1200">
        <a:solidFill>
          <a:schemeClr val="tx1"/>
        </a:solidFill>
        <a:latin typeface="Arial" charset="0"/>
        <a:ea typeface="+mn-ea"/>
        <a:cs typeface="+mn-cs"/>
      </a:defRPr>
    </a:lvl3pPr>
    <a:lvl4pPr marL="6583363" indent="-5211763" algn="l" defTabSz="2193925" rtl="0" fontAlgn="base">
      <a:spcBef>
        <a:spcPct val="0"/>
      </a:spcBef>
      <a:spcAft>
        <a:spcPct val="0"/>
      </a:spcAft>
      <a:defRPr sz="8600" kern="1200">
        <a:solidFill>
          <a:schemeClr val="tx1"/>
        </a:solidFill>
        <a:latin typeface="Arial" charset="0"/>
        <a:ea typeface="+mn-ea"/>
        <a:cs typeface="+mn-cs"/>
      </a:defRPr>
    </a:lvl4pPr>
    <a:lvl5pPr marL="8777288" indent="-6948488" algn="l" defTabSz="2193925"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5F0FF"/>
    <a:srgbClr val="E7FFFF"/>
    <a:srgbClr val="628CD8"/>
    <a:srgbClr val="8EC0E2"/>
    <a:srgbClr val="E6E0EC"/>
    <a:srgbClr val="CC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8942" autoAdjust="0"/>
  </p:normalViewPr>
  <p:slideViewPr>
    <p:cSldViewPr snapToObjects="1">
      <p:cViewPr varScale="1">
        <p:scale>
          <a:sx n="15" d="100"/>
          <a:sy n="15" d="100"/>
        </p:scale>
        <p:origin x="-1038" y="-186"/>
      </p:cViewPr>
      <p:guideLst>
        <p:guide orient="horz" pos="10368"/>
        <p:guide pos="13824"/>
      </p:guideLst>
    </p:cSldViewPr>
  </p:slideViewPr>
  <p:notesTextViewPr>
    <p:cViewPr>
      <p:scale>
        <a:sx n="100" d="100"/>
        <a:sy n="100" d="100"/>
      </p:scale>
      <p:origin x="0" y="0"/>
    </p:cViewPr>
  </p:notesTextViewPr>
  <p:gridSpacing cx="93633925" cy="93633925"/>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sz="1730" b="1" i="0" u="none" strike="noStrike" baseline="0">
                <a:solidFill>
                  <a:srgbClr val="000000"/>
                </a:solidFill>
                <a:latin typeface="Arial"/>
                <a:ea typeface="Arial"/>
                <a:cs typeface="Arial"/>
              </a:defRPr>
            </a:pPr>
            <a:r>
              <a:rPr lang="fr-FR"/>
              <a:t>Comparison at 4500m, t Stat 0.5341</a:t>
            </a:r>
          </a:p>
        </c:rich>
      </c:tx>
      <c:layout>
        <c:manualLayout>
          <c:xMode val="edge"/>
          <c:yMode val="edge"/>
          <c:x val="0.21002386634844869"/>
          <c:y val="3.5335689045936404E-2"/>
        </c:manualLayout>
      </c:layout>
      <c:spPr>
        <a:noFill/>
        <a:ln w="40878">
          <a:noFill/>
        </a:ln>
      </c:spPr>
    </c:title>
    <c:plotArea>
      <c:layout>
        <c:manualLayout>
          <c:layoutTarget val="inner"/>
          <c:xMode val="edge"/>
          <c:yMode val="edge"/>
          <c:x val="0.17048346055979646"/>
          <c:y val="0.21789883268482493"/>
          <c:w val="0.77608142493638677"/>
          <c:h val="0.54085603112840464"/>
        </c:manualLayout>
      </c:layout>
      <c:scatterChart>
        <c:scatterStyle val="lineMarker"/>
        <c:ser>
          <c:idx val="0"/>
          <c:order val="0"/>
          <c:spPr>
            <a:ln w="45988">
              <a:noFill/>
            </a:ln>
          </c:spPr>
          <c:marker>
            <c:symbol val="diamond"/>
            <c:size val="8"/>
            <c:spPr>
              <a:solidFill>
                <a:srgbClr val="000080"/>
              </a:solidFill>
              <a:ln>
                <a:solidFill>
                  <a:srgbClr val="000080"/>
                </a:solidFill>
                <a:prstDash val="solid"/>
              </a:ln>
            </c:spPr>
          </c:marker>
          <c:xVal>
            <c:numRef>
              <c:f>'data by height'!$Q$3:$Q$17</c:f>
              <c:numCache>
                <c:formatCode>General</c:formatCode>
                <c:ptCount val="15"/>
                <c:pt idx="0">
                  <c:v>273.64000000000004</c:v>
                </c:pt>
                <c:pt idx="1">
                  <c:v>274.04000000000002</c:v>
                </c:pt>
                <c:pt idx="2">
                  <c:v>272.55</c:v>
                </c:pt>
                <c:pt idx="3">
                  <c:v>277.04000000000002</c:v>
                </c:pt>
                <c:pt idx="4">
                  <c:v>268.86</c:v>
                </c:pt>
                <c:pt idx="5">
                  <c:v>271.25</c:v>
                </c:pt>
                <c:pt idx="6">
                  <c:v>268.95</c:v>
                </c:pt>
                <c:pt idx="7">
                  <c:v>267.75</c:v>
                </c:pt>
                <c:pt idx="8">
                  <c:v>261.45999999999992</c:v>
                </c:pt>
                <c:pt idx="9">
                  <c:v>266.76</c:v>
                </c:pt>
                <c:pt idx="10">
                  <c:v>266.64999999999998</c:v>
                </c:pt>
                <c:pt idx="11">
                  <c:v>273.44</c:v>
                </c:pt>
                <c:pt idx="12">
                  <c:v>246.03</c:v>
                </c:pt>
                <c:pt idx="13">
                  <c:v>258.38</c:v>
                </c:pt>
                <c:pt idx="14">
                  <c:v>262.27999999999992</c:v>
                </c:pt>
              </c:numCache>
            </c:numRef>
          </c:xVal>
          <c:yVal>
            <c:numRef>
              <c:f>'data by height'!$R$3:$R$17</c:f>
              <c:numCache>
                <c:formatCode>General</c:formatCode>
                <c:ptCount val="15"/>
                <c:pt idx="0">
                  <c:v>275.94</c:v>
                </c:pt>
                <c:pt idx="1">
                  <c:v>278.66000000000008</c:v>
                </c:pt>
                <c:pt idx="2">
                  <c:v>277.02</c:v>
                </c:pt>
                <c:pt idx="3">
                  <c:v>275.8</c:v>
                </c:pt>
                <c:pt idx="4">
                  <c:v>272.67</c:v>
                </c:pt>
                <c:pt idx="5">
                  <c:v>280.98999999999995</c:v>
                </c:pt>
                <c:pt idx="6">
                  <c:v>264.62</c:v>
                </c:pt>
                <c:pt idx="7">
                  <c:v>259.45999999999992</c:v>
                </c:pt>
                <c:pt idx="8">
                  <c:v>259.45999999999992</c:v>
                </c:pt>
                <c:pt idx="9">
                  <c:v>260.69</c:v>
                </c:pt>
                <c:pt idx="10">
                  <c:v>269.45999999999992</c:v>
                </c:pt>
                <c:pt idx="11">
                  <c:v>272.37</c:v>
                </c:pt>
                <c:pt idx="12">
                  <c:v>250.28</c:v>
                </c:pt>
                <c:pt idx="13">
                  <c:v>249.58</c:v>
                </c:pt>
                <c:pt idx="14">
                  <c:v>245.01</c:v>
                </c:pt>
              </c:numCache>
            </c:numRef>
          </c:yVal>
        </c:ser>
        <c:axId val="64420096"/>
        <c:axId val="71550080"/>
      </c:scatterChart>
      <c:valAx>
        <c:axId val="64420096"/>
        <c:scaling>
          <c:orientation val="minMax"/>
          <c:max val="285"/>
        </c:scaling>
        <c:axPos val="b"/>
        <c:title>
          <c:tx>
            <c:rich>
              <a:bodyPr/>
              <a:lstStyle/>
              <a:p>
                <a:pPr>
                  <a:defRPr sz="1448" b="1" i="0" u="none" strike="noStrike" baseline="0">
                    <a:solidFill>
                      <a:srgbClr val="000000"/>
                    </a:solidFill>
                    <a:latin typeface="Arial"/>
                    <a:ea typeface="Arial"/>
                    <a:cs typeface="Arial"/>
                  </a:defRPr>
                </a:pPr>
                <a:r>
                  <a:rPr lang="en-US"/>
                  <a:t>COSMIC(degrees K)</a:t>
                </a:r>
              </a:p>
            </c:rich>
          </c:tx>
          <c:layout>
            <c:manualLayout>
              <c:xMode val="edge"/>
              <c:yMode val="edge"/>
              <c:x val="0.41527446300715998"/>
              <c:y val="0.8692594344434863"/>
            </c:manualLayout>
          </c:layout>
          <c:spPr>
            <a:noFill/>
            <a:ln w="40878">
              <a:noFill/>
            </a:ln>
          </c:spPr>
        </c:title>
        <c:numFmt formatCode="General" sourceLinked="1"/>
        <c:tickLblPos val="nextTo"/>
        <c:spPr>
          <a:ln w="5110">
            <a:solidFill>
              <a:srgbClr val="000000"/>
            </a:solidFill>
            <a:prstDash val="solid"/>
          </a:ln>
        </c:spPr>
        <c:txPr>
          <a:bodyPr rot="0" vert="horz"/>
          <a:lstStyle/>
          <a:p>
            <a:pPr>
              <a:defRPr sz="1448" b="0" i="0" u="none" strike="noStrike" baseline="0">
                <a:solidFill>
                  <a:srgbClr val="000000"/>
                </a:solidFill>
                <a:latin typeface="Arial"/>
                <a:ea typeface="Arial"/>
                <a:cs typeface="Arial"/>
              </a:defRPr>
            </a:pPr>
            <a:endParaRPr lang="en-US"/>
          </a:p>
        </c:txPr>
        <c:crossAx val="71550080"/>
        <c:crosses val="autoZero"/>
        <c:crossBetween val="midCat"/>
        <c:majorUnit val="5"/>
      </c:valAx>
      <c:valAx>
        <c:axId val="71550080"/>
        <c:scaling>
          <c:orientation val="minMax"/>
        </c:scaling>
        <c:axPos val="l"/>
        <c:majorGridlines>
          <c:spPr>
            <a:ln w="5110">
              <a:solidFill>
                <a:srgbClr val="000000"/>
              </a:solidFill>
              <a:prstDash val="solid"/>
            </a:ln>
          </c:spPr>
        </c:majorGridlines>
        <c:title>
          <c:tx>
            <c:rich>
              <a:bodyPr/>
              <a:lstStyle/>
              <a:p>
                <a:pPr>
                  <a:defRPr sz="1448" b="1" i="0" u="none" strike="noStrike" baseline="0">
                    <a:solidFill>
                      <a:srgbClr val="000000"/>
                    </a:solidFill>
                    <a:latin typeface="Arial"/>
                    <a:ea typeface="Arial"/>
                    <a:cs typeface="Arial"/>
                  </a:defRPr>
                </a:pPr>
                <a:r>
                  <a:rPr lang="en-US"/>
                  <a:t>MTP(degrees K)</a:t>
                </a:r>
              </a:p>
            </c:rich>
          </c:tx>
          <c:layout>
            <c:manualLayout>
              <c:xMode val="edge"/>
              <c:yMode val="edge"/>
              <c:x val="3.8186157517899777E-2"/>
              <c:y val="0.32155514129638385"/>
            </c:manualLayout>
          </c:layout>
          <c:spPr>
            <a:noFill/>
            <a:ln w="40878">
              <a:noFill/>
            </a:ln>
          </c:spPr>
        </c:title>
        <c:numFmt formatCode="General" sourceLinked="1"/>
        <c:tickLblPos val="nextTo"/>
        <c:spPr>
          <a:ln w="5110">
            <a:solidFill>
              <a:srgbClr val="000000"/>
            </a:solidFill>
            <a:prstDash val="solid"/>
          </a:ln>
        </c:spPr>
        <c:txPr>
          <a:bodyPr rot="0" vert="horz"/>
          <a:lstStyle/>
          <a:p>
            <a:pPr>
              <a:defRPr sz="1448" b="0" i="0" u="none" strike="noStrike" baseline="0">
                <a:solidFill>
                  <a:srgbClr val="000000"/>
                </a:solidFill>
                <a:latin typeface="Arial"/>
                <a:ea typeface="Arial"/>
                <a:cs typeface="Arial"/>
              </a:defRPr>
            </a:pPr>
            <a:endParaRPr lang="en-US"/>
          </a:p>
        </c:txPr>
        <c:crossAx val="64420096"/>
        <c:crosses val="autoZero"/>
        <c:crossBetween val="midCat"/>
      </c:valAx>
      <c:spPr>
        <a:solidFill>
          <a:srgbClr val="C0C0C0"/>
        </a:solidFill>
        <a:ln w="20439">
          <a:solidFill>
            <a:srgbClr val="808080"/>
          </a:solidFill>
          <a:prstDash val="solid"/>
        </a:ln>
      </c:spPr>
    </c:plotArea>
    <c:plotVisOnly val="1"/>
    <c:dispBlanksAs val="gap"/>
  </c:chart>
  <c:spPr>
    <a:solidFill>
      <a:srgbClr val="FFFFFF"/>
    </a:solidFill>
    <a:ln w="31750">
      <a:solidFill>
        <a:srgbClr val="000000"/>
      </a:solidFill>
      <a:prstDash val="solid"/>
    </a:ln>
  </c:spPr>
  <c:txPr>
    <a:bodyPr/>
    <a:lstStyle/>
    <a:p>
      <a:pPr>
        <a:defRPr sz="1448" b="0" i="0" u="none" strike="noStrike" baseline="0">
          <a:solidFill>
            <a:srgbClr val="000000"/>
          </a:solidFill>
          <a:latin typeface="Arial"/>
          <a:ea typeface="Arial"/>
          <a:cs typeface="Arial"/>
        </a:defRPr>
      </a:pPr>
      <a:endParaRPr lang="en-US"/>
    </a:p>
  </c:txPr>
  <c:externalData r:id="rId1"/>
</c:chartSpace>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194560"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2194560" fontAlgn="auto">
              <a:spcBef>
                <a:spcPts val="0"/>
              </a:spcBef>
              <a:spcAft>
                <a:spcPts val="0"/>
              </a:spcAft>
              <a:defRPr sz="1200">
                <a:latin typeface="+mn-lt"/>
              </a:defRPr>
            </a:lvl1pPr>
          </a:lstStyle>
          <a:p>
            <a:pPr>
              <a:defRPr/>
            </a:pPr>
            <a:fld id="{7123AE0F-8E5A-4AC8-95FE-842D562BEA8C}" type="datetimeFigureOut">
              <a:rPr lang="en-US"/>
              <a:pPr>
                <a:defRPr/>
              </a:pPr>
              <a:t>8/4/2010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2194560" fontAlgn="auto">
              <a:spcBef>
                <a:spcPts val="0"/>
              </a:spcBef>
              <a:spcAft>
                <a:spcPts val="0"/>
              </a:spcAft>
              <a:defRPr sz="1200">
                <a:latin typeface="+mn-lt"/>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2194560" fontAlgn="auto">
              <a:spcBef>
                <a:spcPts val="0"/>
              </a:spcBef>
              <a:spcAft>
                <a:spcPts val="0"/>
              </a:spcAft>
              <a:defRPr sz="1200">
                <a:latin typeface="+mn-lt"/>
              </a:defRPr>
            </a:lvl1pPr>
          </a:lstStyle>
          <a:p>
            <a:pPr>
              <a:defRPr/>
            </a:pPr>
            <a:fld id="{C4A689D4-395B-4BD0-919D-7362765A1DC3}"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194560"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194560" fontAlgn="auto">
              <a:spcBef>
                <a:spcPts val="0"/>
              </a:spcBef>
              <a:spcAft>
                <a:spcPts val="0"/>
              </a:spcAft>
              <a:defRPr sz="1200">
                <a:latin typeface="+mn-lt"/>
              </a:defRPr>
            </a:lvl1pPr>
          </a:lstStyle>
          <a:p>
            <a:pPr>
              <a:defRPr/>
            </a:pPr>
            <a:fld id="{4BD5D206-DA1F-4E8D-9E81-A96CC91CB7B5}" type="datetimeFigureOut">
              <a:rPr lang="en-US"/>
              <a:pPr>
                <a:defRPr/>
              </a:pPr>
              <a:t>8/4/2010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194560"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194560" fontAlgn="auto">
              <a:spcBef>
                <a:spcPts val="0"/>
              </a:spcBef>
              <a:spcAft>
                <a:spcPts val="0"/>
              </a:spcAft>
              <a:defRPr sz="1200">
                <a:latin typeface="+mn-lt"/>
              </a:defRPr>
            </a:lvl1pPr>
          </a:lstStyle>
          <a:p>
            <a:pPr>
              <a:defRPr/>
            </a:pPr>
            <a:fld id="{BDAEED08-87F7-47CA-8C94-17B09DE3F315}"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2193925" rtl="0" eaLnBrk="0" fontAlgn="base" hangingPunct="0">
      <a:spcBef>
        <a:spcPct val="30000"/>
      </a:spcBef>
      <a:spcAft>
        <a:spcPct val="0"/>
      </a:spcAft>
      <a:defRPr sz="5800" kern="1200">
        <a:solidFill>
          <a:schemeClr val="tx1"/>
        </a:solidFill>
        <a:latin typeface="+mn-lt"/>
        <a:ea typeface="+mn-ea"/>
        <a:cs typeface="+mn-cs"/>
      </a:defRPr>
    </a:lvl1pPr>
    <a:lvl2pPr marL="2193925" algn="l" defTabSz="2193925" rtl="0" eaLnBrk="0" fontAlgn="base" hangingPunct="0">
      <a:spcBef>
        <a:spcPct val="30000"/>
      </a:spcBef>
      <a:spcAft>
        <a:spcPct val="0"/>
      </a:spcAft>
      <a:defRPr sz="5800" kern="1200">
        <a:solidFill>
          <a:schemeClr val="tx1"/>
        </a:solidFill>
        <a:latin typeface="+mn-lt"/>
        <a:ea typeface="+mn-ea"/>
        <a:cs typeface="+mn-cs"/>
      </a:defRPr>
    </a:lvl2pPr>
    <a:lvl3pPr marL="4387850" algn="l" defTabSz="2193925" rtl="0" eaLnBrk="0" fontAlgn="base" hangingPunct="0">
      <a:spcBef>
        <a:spcPct val="30000"/>
      </a:spcBef>
      <a:spcAft>
        <a:spcPct val="0"/>
      </a:spcAft>
      <a:defRPr sz="5800" kern="1200">
        <a:solidFill>
          <a:schemeClr val="tx1"/>
        </a:solidFill>
        <a:latin typeface="+mn-lt"/>
        <a:ea typeface="+mn-ea"/>
        <a:cs typeface="+mn-cs"/>
      </a:defRPr>
    </a:lvl3pPr>
    <a:lvl4pPr marL="6583363" algn="l" defTabSz="2193925" rtl="0" eaLnBrk="0" fontAlgn="base" hangingPunct="0">
      <a:spcBef>
        <a:spcPct val="30000"/>
      </a:spcBef>
      <a:spcAft>
        <a:spcPct val="0"/>
      </a:spcAft>
      <a:defRPr sz="5800" kern="1200">
        <a:solidFill>
          <a:schemeClr val="tx1"/>
        </a:solidFill>
        <a:latin typeface="+mn-lt"/>
        <a:ea typeface="+mn-ea"/>
        <a:cs typeface="+mn-cs"/>
      </a:defRPr>
    </a:lvl4pPr>
    <a:lvl5pPr marL="8777288" algn="l" defTabSz="2193925" rtl="0" eaLnBrk="0" fontAlgn="base" hangingPunct="0">
      <a:spcBef>
        <a:spcPct val="30000"/>
      </a:spcBef>
      <a:spcAft>
        <a:spcPct val="0"/>
      </a:spcAft>
      <a:defRPr sz="5800" kern="1200">
        <a:solidFill>
          <a:schemeClr val="tx1"/>
        </a:solidFill>
        <a:latin typeface="+mn-lt"/>
        <a:ea typeface="+mn-ea"/>
        <a:cs typeface="+mn-cs"/>
      </a:defRPr>
    </a:lvl5pPr>
    <a:lvl6pPr marL="10972800" algn="l" defTabSz="2194560" rtl="0" eaLnBrk="1" latinLnBrk="0" hangingPunct="1">
      <a:defRPr sz="5800" kern="1200">
        <a:solidFill>
          <a:schemeClr val="tx1"/>
        </a:solidFill>
        <a:latin typeface="+mn-lt"/>
        <a:ea typeface="+mn-ea"/>
        <a:cs typeface="+mn-cs"/>
      </a:defRPr>
    </a:lvl6pPr>
    <a:lvl7pPr marL="13167360" algn="l" defTabSz="2194560" rtl="0" eaLnBrk="1" latinLnBrk="0" hangingPunct="1">
      <a:defRPr sz="5800" kern="1200">
        <a:solidFill>
          <a:schemeClr val="tx1"/>
        </a:solidFill>
        <a:latin typeface="+mn-lt"/>
        <a:ea typeface="+mn-ea"/>
        <a:cs typeface="+mn-cs"/>
      </a:defRPr>
    </a:lvl7pPr>
    <a:lvl8pPr marL="15361920" algn="l" defTabSz="2194560" rtl="0" eaLnBrk="1" latinLnBrk="0" hangingPunct="1">
      <a:defRPr sz="5800" kern="1200">
        <a:solidFill>
          <a:schemeClr val="tx1"/>
        </a:solidFill>
        <a:latin typeface="+mn-lt"/>
        <a:ea typeface="+mn-ea"/>
        <a:cs typeface="+mn-cs"/>
      </a:defRPr>
    </a:lvl8pPr>
    <a:lvl9pPr marL="17556480" algn="l" defTabSz="219456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5E58C09-5E20-4512-B25B-CEE3305CADE0}" type="datetimeFigureOut">
              <a:rPr lang="en-US"/>
              <a:pPr>
                <a:defRPr/>
              </a:pPr>
              <a:t>8/4/2010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B99D3EA-BD44-4454-B039-E196F907062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0EEAA6C-9E04-449D-891E-FAF7017C9519}" type="datetimeFigureOut">
              <a:rPr lang="en-US"/>
              <a:pPr>
                <a:defRPr/>
              </a:pPr>
              <a:t>8/4/2010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60F3D36-F2AD-4A2E-9A86-213569B84C5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CEB712-8C7C-47E9-9744-4750BE3E6FE2}" type="datetimeFigureOut">
              <a:rPr lang="en-US"/>
              <a:pPr>
                <a:defRPr/>
              </a:pPr>
              <a:t>8/4/2010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5216A3D-F1E1-4A00-AE89-DFBD6C36135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2B60CFC-7D88-4EE0-A2F1-9476AE69BBAB}" type="datetimeFigureOut">
              <a:rPr lang="en-US"/>
              <a:pPr>
                <a:defRPr/>
              </a:pPr>
              <a:t>8/4/2010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D8ED21A-5E0F-4E25-9EBB-4FA392EE7D4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619EFE6-8736-4D9D-A080-597F6A69F1DC}" type="datetimeFigureOut">
              <a:rPr lang="en-US"/>
              <a:pPr>
                <a:defRPr/>
              </a:pPr>
              <a:t>8/4/2010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E4CDDF-5535-4AAD-B2AB-E865CA009511}"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7E1D0CF-ED23-4ED1-B1A3-7A566C5F6AA2}" type="datetimeFigureOut">
              <a:rPr lang="en-US"/>
              <a:pPr>
                <a:defRPr/>
              </a:pPr>
              <a:t>8/4/2010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52EE493-0030-4F42-BE8E-F399C0FC12F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E1C5E18-46D5-438E-8EB9-2F798F6E9623}" type="datetimeFigureOut">
              <a:rPr lang="en-US"/>
              <a:pPr>
                <a:defRPr/>
              </a:pPr>
              <a:t>8/4/2010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5A5E410-C26A-493B-8B66-4E0236FAE75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173C2-951E-4166-9694-7C3569867249}" type="datetimeFigureOut">
              <a:rPr lang="en-US"/>
              <a:pPr>
                <a:defRPr/>
              </a:pPr>
              <a:t>8/4/2010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C0405FF-A971-4223-A2CD-E9A9BF46578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8EBEDB8-EC55-498A-ADCC-B68981D22381}" type="datetimeFigureOut">
              <a:rPr lang="en-US"/>
              <a:pPr>
                <a:defRPr/>
              </a:pPr>
              <a:t>8/4/2010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4D7DAB89-D704-44C0-88F4-2D714013B6B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C237FFC-AABF-429F-ADAF-BA6E13AFE376}" type="datetimeFigureOut">
              <a:rPr lang="en-US"/>
              <a:pPr>
                <a:defRPr/>
              </a:pPr>
              <a:t>8/4/2010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EC8DDC1-9BF4-4043-A374-FB2A715A1BD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endParaRPr lang="en-US" noProof="0"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7EB5F00-720B-4709-A639-7F7838B0F9C6}" type="datetimeFigureOut">
              <a:rPr lang="en-US"/>
              <a:pPr>
                <a:defRPr/>
              </a:pPr>
              <a:t>8/4/2010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2257A56-F2C7-4D9D-A56E-4D139EBD5C7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3925" y="1317625"/>
            <a:ext cx="3950335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193925" y="7680325"/>
            <a:ext cx="39503350" cy="21724938"/>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193925" y="30510163"/>
            <a:ext cx="10242550" cy="1752600"/>
          </a:xfrm>
          <a:prstGeom prst="rect">
            <a:avLst/>
          </a:prstGeom>
        </p:spPr>
        <p:txBody>
          <a:bodyPr vert="horz" lIns="438912" tIns="219456" rIns="438912" bIns="219456" rtlCol="0" anchor="ctr"/>
          <a:lstStyle>
            <a:lvl1pPr algn="l" defTabSz="2194560" fontAlgn="auto">
              <a:spcBef>
                <a:spcPts val="0"/>
              </a:spcBef>
              <a:spcAft>
                <a:spcPts val="0"/>
              </a:spcAft>
              <a:defRPr sz="5800">
                <a:solidFill>
                  <a:schemeClr val="tx1">
                    <a:tint val="75000"/>
                  </a:schemeClr>
                </a:solidFill>
                <a:latin typeface="+mn-lt"/>
              </a:defRPr>
            </a:lvl1pPr>
          </a:lstStyle>
          <a:p>
            <a:pPr>
              <a:defRPr/>
            </a:pPr>
            <a:fld id="{CF66D305-3DCB-468B-93E5-B5E79B50CB46}" type="datetimeFigureOut">
              <a:rPr lang="en-US"/>
              <a:pPr>
                <a:defRPr/>
              </a:pPr>
              <a:t>8/4/2010</a:t>
            </a:fld>
            <a:endParaRPr lang="en-US" dirty="0"/>
          </a:p>
        </p:txBody>
      </p:sp>
      <p:sp>
        <p:nvSpPr>
          <p:cNvPr id="5" name="Footer Placeholder 4"/>
          <p:cNvSpPr>
            <a:spLocks noGrp="1"/>
          </p:cNvSpPr>
          <p:nvPr>
            <p:ph type="ftr" sz="quarter" idx="3"/>
          </p:nvPr>
        </p:nvSpPr>
        <p:spPr>
          <a:xfrm>
            <a:off x="14995525" y="30510163"/>
            <a:ext cx="13900150" cy="1752600"/>
          </a:xfrm>
          <a:prstGeom prst="rect">
            <a:avLst/>
          </a:prstGeom>
        </p:spPr>
        <p:txBody>
          <a:bodyPr vert="horz" lIns="438912" tIns="219456" rIns="438912" bIns="219456" rtlCol="0" anchor="ctr"/>
          <a:lstStyle>
            <a:lvl1pPr algn="ctr" defTabSz="2194560" fontAlgn="auto">
              <a:spcBef>
                <a:spcPts val="0"/>
              </a:spcBef>
              <a:spcAft>
                <a:spcPts val="0"/>
              </a:spcAft>
              <a:defRPr sz="58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31454725" y="30510163"/>
            <a:ext cx="10242550" cy="1752600"/>
          </a:xfrm>
          <a:prstGeom prst="rect">
            <a:avLst/>
          </a:prstGeom>
        </p:spPr>
        <p:txBody>
          <a:bodyPr vert="horz" lIns="438912" tIns="219456" rIns="438912" bIns="219456" rtlCol="0" anchor="ctr"/>
          <a:lstStyle>
            <a:lvl1pPr algn="r" defTabSz="2194560" fontAlgn="auto">
              <a:spcBef>
                <a:spcPts val="0"/>
              </a:spcBef>
              <a:spcAft>
                <a:spcPts val="0"/>
              </a:spcAft>
              <a:defRPr sz="5800">
                <a:solidFill>
                  <a:schemeClr val="tx1">
                    <a:tint val="75000"/>
                  </a:schemeClr>
                </a:solidFill>
                <a:latin typeface="+mn-lt"/>
              </a:defRPr>
            </a:lvl1pPr>
          </a:lstStyle>
          <a:p>
            <a:pPr>
              <a:defRPr/>
            </a:pPr>
            <a:fld id="{E18B1A47-94CA-47E1-835E-716B41A0DA4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3925" rtl="0" eaLnBrk="0" fontAlgn="base" hangingPunct="0">
        <a:spcBef>
          <a:spcPct val="0"/>
        </a:spcBef>
        <a:spcAft>
          <a:spcPct val="0"/>
        </a:spcAft>
        <a:defRPr sz="21100" kern="1200">
          <a:solidFill>
            <a:schemeClr val="tx1"/>
          </a:solidFill>
          <a:latin typeface="+mj-lt"/>
          <a:ea typeface="+mj-ea"/>
          <a:cs typeface="+mj-cs"/>
        </a:defRPr>
      </a:lvl1pPr>
      <a:lvl2pPr algn="ctr" defTabSz="2193925" rtl="0" eaLnBrk="0" fontAlgn="base" hangingPunct="0">
        <a:spcBef>
          <a:spcPct val="0"/>
        </a:spcBef>
        <a:spcAft>
          <a:spcPct val="0"/>
        </a:spcAft>
        <a:defRPr sz="21100">
          <a:solidFill>
            <a:schemeClr val="tx1"/>
          </a:solidFill>
          <a:latin typeface="Calibri" pitchFamily="34" charset="0"/>
        </a:defRPr>
      </a:lvl2pPr>
      <a:lvl3pPr algn="ctr" defTabSz="2193925" rtl="0" eaLnBrk="0" fontAlgn="base" hangingPunct="0">
        <a:spcBef>
          <a:spcPct val="0"/>
        </a:spcBef>
        <a:spcAft>
          <a:spcPct val="0"/>
        </a:spcAft>
        <a:defRPr sz="21100">
          <a:solidFill>
            <a:schemeClr val="tx1"/>
          </a:solidFill>
          <a:latin typeface="Calibri" pitchFamily="34" charset="0"/>
        </a:defRPr>
      </a:lvl3pPr>
      <a:lvl4pPr algn="ctr" defTabSz="2193925" rtl="0" eaLnBrk="0" fontAlgn="base" hangingPunct="0">
        <a:spcBef>
          <a:spcPct val="0"/>
        </a:spcBef>
        <a:spcAft>
          <a:spcPct val="0"/>
        </a:spcAft>
        <a:defRPr sz="21100">
          <a:solidFill>
            <a:schemeClr val="tx1"/>
          </a:solidFill>
          <a:latin typeface="Calibri" pitchFamily="34" charset="0"/>
        </a:defRPr>
      </a:lvl4pPr>
      <a:lvl5pPr algn="ctr" defTabSz="2193925" rtl="0" eaLnBrk="0" fontAlgn="base" hangingPunct="0">
        <a:spcBef>
          <a:spcPct val="0"/>
        </a:spcBef>
        <a:spcAft>
          <a:spcPct val="0"/>
        </a:spcAft>
        <a:defRPr sz="21100">
          <a:solidFill>
            <a:schemeClr val="tx1"/>
          </a:solidFill>
          <a:latin typeface="Calibri" pitchFamily="34" charset="0"/>
        </a:defRPr>
      </a:lvl5pPr>
      <a:lvl6pPr marL="457200" algn="ctr" defTabSz="2193925" rtl="0" fontAlgn="base">
        <a:spcBef>
          <a:spcPct val="0"/>
        </a:spcBef>
        <a:spcAft>
          <a:spcPct val="0"/>
        </a:spcAft>
        <a:defRPr sz="21100">
          <a:solidFill>
            <a:schemeClr val="tx1"/>
          </a:solidFill>
          <a:latin typeface="Calibri" pitchFamily="34" charset="0"/>
        </a:defRPr>
      </a:lvl6pPr>
      <a:lvl7pPr marL="914400" algn="ctr" defTabSz="2193925" rtl="0" fontAlgn="base">
        <a:spcBef>
          <a:spcPct val="0"/>
        </a:spcBef>
        <a:spcAft>
          <a:spcPct val="0"/>
        </a:spcAft>
        <a:defRPr sz="21100">
          <a:solidFill>
            <a:schemeClr val="tx1"/>
          </a:solidFill>
          <a:latin typeface="Calibri" pitchFamily="34" charset="0"/>
        </a:defRPr>
      </a:lvl7pPr>
      <a:lvl8pPr marL="1371600" algn="ctr" defTabSz="2193925" rtl="0" fontAlgn="base">
        <a:spcBef>
          <a:spcPct val="0"/>
        </a:spcBef>
        <a:spcAft>
          <a:spcPct val="0"/>
        </a:spcAft>
        <a:defRPr sz="21100">
          <a:solidFill>
            <a:schemeClr val="tx1"/>
          </a:solidFill>
          <a:latin typeface="Calibri" pitchFamily="34" charset="0"/>
        </a:defRPr>
      </a:lvl8pPr>
      <a:lvl9pPr marL="1828800" algn="ctr" defTabSz="2193925" rtl="0" fontAlgn="base">
        <a:spcBef>
          <a:spcPct val="0"/>
        </a:spcBef>
        <a:spcAft>
          <a:spcPct val="0"/>
        </a:spcAft>
        <a:defRPr sz="21100">
          <a:solidFill>
            <a:schemeClr val="tx1"/>
          </a:solidFill>
          <a:latin typeface="Calibri" pitchFamily="34" charset="0"/>
        </a:defRPr>
      </a:lvl9pPr>
    </p:titleStyle>
    <p:bodyStyle>
      <a:lvl1pPr marL="1644650" indent="-1644650" algn="l" defTabSz="2193925" rtl="0" eaLnBrk="0" fontAlgn="base" hangingPunct="0">
        <a:spcBef>
          <a:spcPct val="20000"/>
        </a:spcBef>
        <a:spcAft>
          <a:spcPct val="0"/>
        </a:spcAft>
        <a:buFont typeface="Arial" charset="0"/>
        <a:buChar char="•"/>
        <a:defRPr sz="15400" kern="1200">
          <a:solidFill>
            <a:schemeClr val="tx1"/>
          </a:solidFill>
          <a:latin typeface="+mn-lt"/>
          <a:ea typeface="+mn-ea"/>
          <a:cs typeface="+mn-cs"/>
        </a:defRPr>
      </a:lvl1pPr>
      <a:lvl2pPr marL="3565525" indent="-1371600" algn="l" defTabSz="2193925" rtl="0" eaLnBrk="0" fontAlgn="base" hangingPunct="0">
        <a:spcBef>
          <a:spcPct val="20000"/>
        </a:spcBef>
        <a:spcAft>
          <a:spcPct val="0"/>
        </a:spcAft>
        <a:buFont typeface="Arial" charset="0"/>
        <a:buChar char="–"/>
        <a:defRPr sz="13400" kern="1200">
          <a:solidFill>
            <a:schemeClr val="tx1"/>
          </a:solidFill>
          <a:latin typeface="+mn-lt"/>
          <a:ea typeface="+mn-ea"/>
          <a:cs typeface="+mn-cs"/>
        </a:defRPr>
      </a:lvl2pPr>
      <a:lvl3pPr marL="5486400" indent="-1096963" algn="l" defTabSz="2193925" rtl="0" eaLnBrk="0" fontAlgn="base" hangingPunct="0">
        <a:spcBef>
          <a:spcPct val="20000"/>
        </a:spcBef>
        <a:spcAft>
          <a:spcPct val="0"/>
        </a:spcAft>
        <a:buFont typeface="Arial" charset="0"/>
        <a:buChar char="•"/>
        <a:defRPr sz="11500" kern="1200">
          <a:solidFill>
            <a:schemeClr val="tx1"/>
          </a:solidFill>
          <a:latin typeface="+mn-lt"/>
          <a:ea typeface="+mn-ea"/>
          <a:cs typeface="+mn-cs"/>
        </a:defRPr>
      </a:lvl3pPr>
      <a:lvl4pPr marL="7680325" indent="-1096963" algn="l" defTabSz="2193925" rtl="0" eaLnBrk="0" fontAlgn="base" hangingPunct="0">
        <a:spcBef>
          <a:spcPct val="20000"/>
        </a:spcBef>
        <a:spcAft>
          <a:spcPct val="0"/>
        </a:spcAft>
        <a:buFont typeface="Arial" charset="0"/>
        <a:buChar char="–"/>
        <a:defRPr sz="9600" kern="1200">
          <a:solidFill>
            <a:schemeClr val="tx1"/>
          </a:solidFill>
          <a:latin typeface="+mn-lt"/>
          <a:ea typeface="+mn-ea"/>
          <a:cs typeface="+mn-cs"/>
        </a:defRPr>
      </a:lvl4pPr>
      <a:lvl5pPr marL="9874250" indent="-1096963" algn="l" defTabSz="2193925" rtl="0" eaLnBrk="0" fontAlgn="base" hangingPunct="0">
        <a:spcBef>
          <a:spcPct val="20000"/>
        </a:spcBef>
        <a:spcAft>
          <a:spcPct val="0"/>
        </a:spcAft>
        <a:buFont typeface="Arial" charset="0"/>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image" Target="../media/image4.jpeg"/><Relationship Id="rId7" Type="http://schemas.openxmlformats.org/officeDocument/2006/relationships/oleObject" Target="../embeddings/Microsoft_Office_Excel_Chart3.xls"/><Relationship Id="rId12"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chart" Target="../charts/chart1.xml"/><Relationship Id="rId11" Type="http://schemas.openxmlformats.org/officeDocument/2006/relationships/image" Target="../media/image8.jpeg"/><Relationship Id="rId5" Type="http://schemas.openxmlformats.org/officeDocument/2006/relationships/oleObject" Target="../embeddings/Microsoft_Office_Excel_Chart2.xls"/><Relationship Id="rId15" Type="http://schemas.openxmlformats.org/officeDocument/2006/relationships/image" Target="../media/image12.jpeg"/><Relationship Id="rId10" Type="http://schemas.openxmlformats.org/officeDocument/2006/relationships/image" Target="../media/image7.png"/><Relationship Id="rId4" Type="http://schemas.openxmlformats.org/officeDocument/2006/relationships/oleObject" Target="../embeddings/Microsoft_Office_Excel_Chart1.xls"/><Relationship Id="rId9" Type="http://schemas.openxmlformats.org/officeDocument/2006/relationships/image" Target="../media/image6.png"/><Relationship Id="rId1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628CD8">
                <a:gamma/>
                <a:shade val="46275"/>
                <a:invGamma/>
              </a:srgbClr>
            </a:gs>
            <a:gs pos="100000">
              <a:srgbClr val="628CD8"/>
            </a:gs>
          </a:gsLst>
          <a:path path="shape">
            <a:fillToRect l="50000" t="50000" r="50000" b="50000"/>
          </a:path>
        </a:gradFill>
        <a:effectLst/>
      </p:bgPr>
    </p:bg>
    <p:spTree>
      <p:nvGrpSpPr>
        <p:cNvPr id="1" name=""/>
        <p:cNvGrpSpPr/>
        <p:nvPr/>
      </p:nvGrpSpPr>
      <p:grpSpPr>
        <a:xfrm>
          <a:off x="0" y="0"/>
          <a:ext cx="0" cy="0"/>
          <a:chOff x="0" y="0"/>
          <a:chExt cx="0" cy="0"/>
        </a:xfrm>
      </p:grpSpPr>
      <p:sp>
        <p:nvSpPr>
          <p:cNvPr id="15410" name="TextBox 3"/>
          <p:cNvSpPr txBox="1">
            <a:spLocks noChangeArrowheads="1"/>
          </p:cNvSpPr>
          <p:nvPr/>
        </p:nvSpPr>
        <p:spPr bwMode="auto">
          <a:xfrm>
            <a:off x="0" y="0"/>
            <a:ext cx="43891200" cy="5027613"/>
          </a:xfrm>
          <a:prstGeom prst="rect">
            <a:avLst/>
          </a:prstGeom>
          <a:solidFill>
            <a:schemeClr val="tx2">
              <a:lumMod val="20000"/>
              <a:lumOff val="80000"/>
            </a:schemeClr>
          </a:solidFill>
          <a:ln w="9525">
            <a:noFill/>
            <a:miter lim="800000"/>
            <a:headEnd/>
            <a:tailEnd/>
          </a:ln>
        </p:spPr>
        <p:txBody>
          <a:bodyPr lIns="438912" tIns="219456" rIns="438912" bIns="219456"/>
          <a:lstStyle/>
          <a:p>
            <a:pPr algn="ctr"/>
            <a:r>
              <a:rPr lang="en-US" b="1" dirty="0">
                <a:latin typeface="Calibri" pitchFamily="34" charset="0"/>
              </a:rPr>
              <a:t>Comparison </a:t>
            </a:r>
            <a:r>
              <a:rPr lang="en-US" b="1" dirty="0" smtClean="0">
                <a:latin typeface="Calibri" pitchFamily="34" charset="0"/>
              </a:rPr>
              <a:t>of temperature </a:t>
            </a:r>
            <a:r>
              <a:rPr lang="en-US" b="1" dirty="0">
                <a:latin typeface="Calibri" pitchFamily="34" charset="0"/>
              </a:rPr>
              <a:t>d</a:t>
            </a:r>
            <a:r>
              <a:rPr lang="en-US" b="1" dirty="0" smtClean="0">
                <a:latin typeface="Calibri" pitchFamily="34" charset="0"/>
              </a:rPr>
              <a:t>ata </a:t>
            </a:r>
            <a:r>
              <a:rPr lang="en-US" b="1" dirty="0">
                <a:latin typeface="Calibri" pitchFamily="34" charset="0"/>
              </a:rPr>
              <a:t>from HIPPO-1 </a:t>
            </a:r>
            <a:r>
              <a:rPr lang="en-US" b="1" dirty="0" smtClean="0">
                <a:latin typeface="Calibri" pitchFamily="34" charset="0"/>
              </a:rPr>
              <a:t>flights using </a:t>
            </a:r>
            <a:r>
              <a:rPr lang="en-US" b="1" dirty="0">
                <a:latin typeface="Calibri" pitchFamily="34" charset="0"/>
              </a:rPr>
              <a:t>COSMIC </a:t>
            </a:r>
            <a:r>
              <a:rPr lang="en-US" b="1" dirty="0" smtClean="0">
                <a:latin typeface="Calibri" pitchFamily="34" charset="0"/>
              </a:rPr>
              <a:t>profiles and </a:t>
            </a:r>
            <a:endParaRPr lang="en-US" b="1" dirty="0">
              <a:latin typeface="Calibri" pitchFamily="34" charset="0"/>
            </a:endParaRPr>
          </a:p>
          <a:p>
            <a:pPr algn="ctr"/>
            <a:r>
              <a:rPr lang="en-US" b="1" dirty="0">
                <a:latin typeface="Calibri" pitchFamily="34" charset="0"/>
              </a:rPr>
              <a:t>Microwave Temperature </a:t>
            </a:r>
            <a:r>
              <a:rPr lang="en-US" b="1" dirty="0" smtClean="0">
                <a:latin typeface="Calibri" pitchFamily="34" charset="0"/>
              </a:rPr>
              <a:t>Profiler.</a:t>
            </a:r>
            <a:endParaRPr lang="en-US" b="1" dirty="0">
              <a:latin typeface="Calibri" pitchFamily="34" charset="0"/>
            </a:endParaRPr>
          </a:p>
          <a:p>
            <a:pPr algn="ctr"/>
            <a:r>
              <a:rPr lang="en-US" sz="5400" dirty="0">
                <a:latin typeface="Calibri" pitchFamily="34" charset="0"/>
              </a:rPr>
              <a:t>Kelly Schick</a:t>
            </a:r>
            <a:r>
              <a:rPr lang="en-US" sz="5400" baseline="30000" dirty="0">
                <a:latin typeface="Calibri" pitchFamily="34" charset="0"/>
              </a:rPr>
              <a:t> 1,2,3 </a:t>
            </a:r>
            <a:r>
              <a:rPr lang="en-US" sz="5400" dirty="0">
                <a:latin typeface="Calibri" pitchFamily="34" charset="0"/>
              </a:rPr>
              <a:t>and</a:t>
            </a:r>
            <a:r>
              <a:rPr lang="en-US" sz="5400" baseline="30000" dirty="0">
                <a:latin typeface="Calibri" pitchFamily="34" charset="0"/>
              </a:rPr>
              <a:t>   </a:t>
            </a:r>
            <a:r>
              <a:rPr lang="en-US" sz="5400" dirty="0">
                <a:latin typeface="Calibri" pitchFamily="34" charset="0"/>
              </a:rPr>
              <a:t>Julie </a:t>
            </a:r>
            <a:r>
              <a:rPr lang="en-US" sz="5400" dirty="0" smtClean="0">
                <a:latin typeface="Calibri" pitchFamily="34" charset="0"/>
              </a:rPr>
              <a:t>Haggerty, Ph.D. </a:t>
            </a:r>
            <a:r>
              <a:rPr lang="en-US" sz="5400" baseline="30000" dirty="0">
                <a:latin typeface="Calibri" pitchFamily="34" charset="0"/>
              </a:rPr>
              <a:t>4</a:t>
            </a:r>
          </a:p>
          <a:p>
            <a:pPr algn="ctr"/>
            <a:r>
              <a:rPr lang="en-US" sz="4400" dirty="0">
                <a:latin typeface="Calibri" pitchFamily="34" charset="0"/>
              </a:rPr>
              <a:t>1 Monarch High School Class of 2010 2 Colorado State University Class of 2014 3 2010 HIRO Program 4 Earth Observing Laboratory/Research Aviation Facility</a:t>
            </a:r>
          </a:p>
        </p:txBody>
      </p:sp>
      <p:grpSp>
        <p:nvGrpSpPr>
          <p:cNvPr id="15462" name="Group 102"/>
          <p:cNvGrpSpPr>
            <a:grpSpLocks/>
          </p:cNvGrpSpPr>
          <p:nvPr/>
        </p:nvGrpSpPr>
        <p:grpSpPr bwMode="auto">
          <a:xfrm>
            <a:off x="14539042" y="5581596"/>
            <a:ext cx="28410772" cy="15087600"/>
            <a:chOff x="9481" y="3080"/>
            <a:chExt cx="8606" cy="17385"/>
          </a:xfrm>
        </p:grpSpPr>
        <p:sp>
          <p:nvSpPr>
            <p:cNvPr id="15414" name="TextBox 10"/>
            <p:cNvSpPr txBox="1">
              <a:spLocks noChangeArrowheads="1"/>
            </p:cNvSpPr>
            <p:nvPr/>
          </p:nvSpPr>
          <p:spPr bwMode="auto">
            <a:xfrm>
              <a:off x="9481" y="3080"/>
              <a:ext cx="8606" cy="1597"/>
            </a:xfrm>
            <a:prstGeom prst="rect">
              <a:avLst/>
            </a:prstGeom>
            <a:solidFill>
              <a:schemeClr val="bg1"/>
            </a:solidFill>
            <a:ln w="9525">
              <a:solidFill>
                <a:schemeClr val="tx1"/>
              </a:solidFill>
              <a:miter lim="800000"/>
              <a:headEnd/>
              <a:tailEnd/>
            </a:ln>
          </p:spPr>
          <p:txBody>
            <a:bodyPr/>
            <a:lstStyle/>
            <a:p>
              <a:pPr algn="ctr"/>
              <a:r>
                <a:rPr lang="en-US" sz="8000" dirty="0">
                  <a:latin typeface="Arial" pitchFamily="34" charset="0"/>
                  <a:cs typeface="Arial" pitchFamily="34" charset="0"/>
                </a:rPr>
                <a:t>Results</a:t>
              </a:r>
            </a:p>
          </p:txBody>
        </p:sp>
        <p:sp>
          <p:nvSpPr>
            <p:cNvPr id="12" name="TextBox 11"/>
            <p:cNvSpPr txBox="1">
              <a:spLocks noChangeArrowheads="1"/>
            </p:cNvSpPr>
            <p:nvPr/>
          </p:nvSpPr>
          <p:spPr bwMode="auto">
            <a:xfrm>
              <a:off x="9481" y="4677"/>
              <a:ext cx="8606" cy="15788"/>
            </a:xfrm>
            <a:prstGeom prst="rect">
              <a:avLst/>
            </a:prstGeom>
            <a:solidFill>
              <a:schemeClr val="tx2">
                <a:lumMod val="40000"/>
                <a:lumOff val="60000"/>
              </a:schemeClr>
            </a:solidFill>
            <a:ln w="9525">
              <a:solidFill>
                <a:schemeClr val="tx1"/>
              </a:solidFill>
              <a:miter lim="800000"/>
              <a:headEnd/>
              <a:tailEnd/>
            </a:ln>
          </p:spPr>
          <p:txBody>
            <a:bodyPr/>
            <a:lstStyle/>
            <a:p>
              <a:endParaRPr lang="en-US" sz="2400" dirty="0">
                <a:latin typeface="Calibri" pitchFamily="34" charset="0"/>
              </a:endParaRPr>
            </a:p>
          </p:txBody>
        </p:sp>
      </p:grpSp>
      <p:sp>
        <p:nvSpPr>
          <p:cNvPr id="15420" name="TextBox 14"/>
          <p:cNvSpPr txBox="1">
            <a:spLocks noChangeArrowheads="1"/>
          </p:cNvSpPr>
          <p:nvPr/>
        </p:nvSpPr>
        <p:spPr bwMode="auto">
          <a:xfrm>
            <a:off x="13488988" y="20146963"/>
            <a:ext cx="184150" cy="1416050"/>
          </a:xfrm>
          <a:prstGeom prst="rect">
            <a:avLst/>
          </a:prstGeom>
          <a:noFill/>
          <a:ln w="9525">
            <a:noFill/>
            <a:miter lim="800000"/>
            <a:headEnd/>
            <a:tailEnd/>
          </a:ln>
        </p:spPr>
        <p:txBody>
          <a:bodyPr wrap="none">
            <a:spAutoFit/>
          </a:bodyPr>
          <a:lstStyle/>
          <a:p>
            <a:endParaRPr lang="en-US" dirty="0"/>
          </a:p>
        </p:txBody>
      </p:sp>
      <p:pic>
        <p:nvPicPr>
          <p:cNvPr id="15425" name="Picture 42" descr="MOHIALUMNI"/>
          <p:cNvPicPr>
            <a:picLocks noChangeAspect="1" noChangeArrowheads="1"/>
          </p:cNvPicPr>
          <p:nvPr/>
        </p:nvPicPr>
        <p:blipFill>
          <a:blip r:embed="rId3"/>
          <a:srcRect/>
          <a:stretch>
            <a:fillRect/>
          </a:stretch>
        </p:blipFill>
        <p:spPr bwMode="auto">
          <a:xfrm>
            <a:off x="914848" y="1188887"/>
            <a:ext cx="2843213" cy="3705225"/>
          </a:xfrm>
          <a:prstGeom prst="rect">
            <a:avLst/>
          </a:prstGeom>
          <a:noFill/>
          <a:ln w="9525">
            <a:noFill/>
            <a:miter lim="800000"/>
            <a:headEnd/>
            <a:tailEnd/>
          </a:ln>
        </p:spPr>
      </p:pic>
      <p:grpSp>
        <p:nvGrpSpPr>
          <p:cNvPr id="15449" name="Group 89"/>
          <p:cNvGrpSpPr>
            <a:grpSpLocks/>
          </p:cNvGrpSpPr>
          <p:nvPr/>
        </p:nvGrpSpPr>
        <p:grpSpPr bwMode="auto">
          <a:xfrm>
            <a:off x="22174200" y="14448691"/>
            <a:ext cx="6281738" cy="5283421"/>
            <a:chOff x="14377" y="8886"/>
            <a:chExt cx="3957" cy="3158"/>
          </a:xfrm>
        </p:grpSpPr>
        <p:graphicFrame>
          <p:nvGraphicFramePr>
            <p:cNvPr id="15405" name="Object 45"/>
            <p:cNvGraphicFramePr>
              <a:graphicFrameLocks noChangeAspect="1"/>
            </p:cNvGraphicFramePr>
            <p:nvPr/>
          </p:nvGraphicFramePr>
          <p:xfrm>
            <a:off x="14377" y="8886"/>
            <a:ext cx="3957" cy="2545"/>
          </p:xfrm>
          <a:graphic>
            <a:graphicData uri="http://schemas.openxmlformats.org/presentationml/2006/ole">
              <p:oleObj spid="_x0000_s15405" name="Chart" r:id="rId4" imgW="4019550" imgH="2543175" progId="Excel.Chart.8">
                <p:embed/>
              </p:oleObj>
            </a:graphicData>
          </a:graphic>
        </p:graphicFrame>
        <p:sp>
          <p:nvSpPr>
            <p:cNvPr id="15428" name="Text Box 46"/>
            <p:cNvSpPr txBox="1">
              <a:spLocks noChangeArrowheads="1"/>
            </p:cNvSpPr>
            <p:nvPr/>
          </p:nvSpPr>
          <p:spPr bwMode="auto">
            <a:xfrm>
              <a:off x="14377" y="11431"/>
              <a:ext cx="3957" cy="613"/>
            </a:xfrm>
            <a:prstGeom prst="rect">
              <a:avLst/>
            </a:prstGeom>
            <a:solidFill>
              <a:schemeClr val="bg1"/>
            </a:solidFill>
            <a:ln w="19050">
              <a:solidFill>
                <a:schemeClr val="tx1"/>
              </a:solidFill>
              <a:miter lim="800000"/>
              <a:headEnd/>
              <a:tailEnd/>
            </a:ln>
          </p:spPr>
          <p:txBody>
            <a:bodyPr/>
            <a:lstStyle/>
            <a:p>
              <a:pPr algn="ctr" defTabSz="914400">
                <a:spcBef>
                  <a:spcPct val="50000"/>
                </a:spcBef>
              </a:pPr>
              <a:r>
                <a:rPr lang="en-US" sz="1800" dirty="0"/>
                <a:t>A paired data set at 9500m showing a strong disagreement with the one to one line, but still a fairly linear agreement, resulting in a low t Stat.</a:t>
              </a:r>
            </a:p>
          </p:txBody>
        </p:sp>
      </p:grpSp>
      <p:grpSp>
        <p:nvGrpSpPr>
          <p:cNvPr id="15448" name="Group 88"/>
          <p:cNvGrpSpPr>
            <a:grpSpLocks/>
          </p:cNvGrpSpPr>
          <p:nvPr/>
        </p:nvGrpSpPr>
        <p:grpSpPr bwMode="auto">
          <a:xfrm>
            <a:off x="29032200" y="14448691"/>
            <a:ext cx="13020675" cy="5303520"/>
            <a:chOff x="10047" y="16344"/>
            <a:chExt cx="8202" cy="3328"/>
          </a:xfrm>
        </p:grpSpPr>
        <p:graphicFrame>
          <p:nvGraphicFramePr>
            <p:cNvPr id="15407" name="Object 47"/>
            <p:cNvGraphicFramePr>
              <a:graphicFrameLocks noChangeAspect="1"/>
            </p:cNvGraphicFramePr>
            <p:nvPr/>
          </p:nvGraphicFramePr>
          <p:xfrm>
            <a:off x="10047" y="16344"/>
            <a:ext cx="4138" cy="2921"/>
          </p:xfrm>
          <a:graphic>
            <a:graphicData uri="http://schemas.openxmlformats.org/presentationml/2006/ole">
              <p:oleObj spid="_x0000_s15407" name="Chart" r:id="rId5" imgW="3886200" imgH="2543175" progId="Excel.Chart.8">
                <p:embed/>
              </p:oleObj>
            </a:graphicData>
          </a:graphic>
        </p:graphicFrame>
        <p:graphicFrame>
          <p:nvGraphicFramePr>
            <p:cNvPr id="67" name="Object 48"/>
            <p:cNvGraphicFramePr>
              <a:graphicFrameLocks noChangeAspect="1"/>
            </p:cNvGraphicFramePr>
            <p:nvPr/>
          </p:nvGraphicFramePr>
          <p:xfrm>
            <a:off x="14185" y="16344"/>
            <a:ext cx="4053" cy="2921"/>
          </p:xfrm>
          <a:graphic>
            <a:graphicData uri="http://schemas.openxmlformats.org/drawingml/2006/chart">
              <c:chart xmlns:c="http://schemas.openxmlformats.org/drawingml/2006/chart" xmlns:r="http://schemas.openxmlformats.org/officeDocument/2006/relationships" r:id="rId6"/>
            </a:graphicData>
          </a:graphic>
        </p:graphicFrame>
        <p:sp>
          <p:nvSpPr>
            <p:cNvPr id="15429" name="Text Box 49"/>
            <p:cNvSpPr txBox="1">
              <a:spLocks noChangeArrowheads="1"/>
            </p:cNvSpPr>
            <p:nvPr/>
          </p:nvSpPr>
          <p:spPr bwMode="auto">
            <a:xfrm>
              <a:off x="10047" y="19265"/>
              <a:ext cx="8202" cy="407"/>
            </a:xfrm>
            <a:prstGeom prst="rect">
              <a:avLst/>
            </a:prstGeom>
            <a:solidFill>
              <a:schemeClr val="bg1"/>
            </a:solidFill>
            <a:ln w="31750">
              <a:solidFill>
                <a:schemeClr val="tx1"/>
              </a:solidFill>
              <a:miter lim="800000"/>
              <a:headEnd/>
              <a:tailEnd/>
            </a:ln>
          </p:spPr>
          <p:txBody>
            <a:bodyPr wrap="square">
              <a:spAutoFit/>
            </a:bodyPr>
            <a:lstStyle/>
            <a:p>
              <a:pPr algn="ctr" defTabSz="914400">
                <a:spcBef>
                  <a:spcPct val="50000"/>
                </a:spcBef>
              </a:pPr>
              <a:r>
                <a:rPr lang="en-US" sz="1800" dirty="0"/>
                <a:t>Both the comparisons at 8000m and 4500m contain mid-range t-Stats of about .5. Both data sets follow the one to one line fairly well, with a few outliers. </a:t>
              </a:r>
            </a:p>
          </p:txBody>
        </p:sp>
      </p:grpSp>
      <p:grpSp>
        <p:nvGrpSpPr>
          <p:cNvPr id="15458" name="Group 98"/>
          <p:cNvGrpSpPr>
            <a:grpSpLocks/>
          </p:cNvGrpSpPr>
          <p:nvPr/>
        </p:nvGrpSpPr>
        <p:grpSpPr bwMode="auto">
          <a:xfrm>
            <a:off x="30705585" y="21406103"/>
            <a:ext cx="12244229" cy="6204426"/>
            <a:chOff x="19503" y="9358"/>
            <a:chExt cx="7339" cy="2534"/>
          </a:xfrm>
        </p:grpSpPr>
        <p:sp>
          <p:nvSpPr>
            <p:cNvPr id="15418" name="TextBox 14"/>
            <p:cNvSpPr txBox="1">
              <a:spLocks noChangeArrowheads="1"/>
            </p:cNvSpPr>
            <p:nvPr/>
          </p:nvSpPr>
          <p:spPr bwMode="auto">
            <a:xfrm>
              <a:off x="19503" y="9358"/>
              <a:ext cx="7339" cy="657"/>
            </a:xfrm>
            <a:prstGeom prst="rect">
              <a:avLst/>
            </a:prstGeom>
            <a:solidFill>
              <a:schemeClr val="bg1"/>
            </a:solidFill>
            <a:ln w="9525">
              <a:solidFill>
                <a:schemeClr val="tx1"/>
              </a:solidFill>
              <a:miter lim="800000"/>
              <a:headEnd/>
              <a:tailEnd/>
            </a:ln>
          </p:spPr>
          <p:txBody>
            <a:bodyPr wrap="square">
              <a:spAutoFit/>
            </a:bodyPr>
            <a:lstStyle/>
            <a:p>
              <a:pPr algn="ctr"/>
              <a:r>
                <a:rPr lang="en-US" sz="8000" dirty="0">
                  <a:latin typeface="Arial" pitchFamily="34" charset="0"/>
                  <a:cs typeface="Arial" pitchFamily="34" charset="0"/>
                </a:rPr>
                <a:t>Implications</a:t>
              </a:r>
            </a:p>
          </p:txBody>
        </p:sp>
        <p:sp>
          <p:nvSpPr>
            <p:cNvPr id="16" name="TextBox 15"/>
            <p:cNvSpPr txBox="1">
              <a:spLocks noChangeArrowheads="1"/>
            </p:cNvSpPr>
            <p:nvPr/>
          </p:nvSpPr>
          <p:spPr bwMode="auto">
            <a:xfrm>
              <a:off x="19503" y="9893"/>
              <a:ext cx="7339" cy="1999"/>
            </a:xfrm>
            <a:prstGeom prst="rect">
              <a:avLst/>
            </a:prstGeom>
            <a:solidFill>
              <a:schemeClr val="tx2">
                <a:lumMod val="40000"/>
                <a:lumOff val="60000"/>
              </a:schemeClr>
            </a:solidFill>
            <a:ln w="9525">
              <a:solidFill>
                <a:schemeClr val="tx1"/>
              </a:solidFill>
              <a:miter lim="800000"/>
              <a:headEnd/>
              <a:tailEnd/>
            </a:ln>
          </p:spPr>
          <p:txBody>
            <a:bodyPr wrap="square" lIns="731520" tIns="640080" rIns="731520" bIns="640080">
              <a:spAutoFit/>
            </a:bodyPr>
            <a:lstStyle/>
            <a:p>
              <a:pPr algn="just"/>
              <a:r>
                <a:rPr lang="en-US" sz="2600" dirty="0">
                  <a:solidFill>
                    <a:srgbClr val="000000"/>
                  </a:solidFill>
                  <a:cs typeface="Times New Roman" pitchFamily="18" charset="0"/>
                </a:rPr>
                <a:t>While the t-Test confirmed that there is a high probability of both sources of measurements being the same, there were still some instances that showed disagreements that could not be explained by either distance in space or time or by location. The project will continue with the available HIPPO data to create a larger sample size. Further comparisons need to be performed using radiosonde data as well, as a way to determine which instrument is correct. </a:t>
              </a:r>
            </a:p>
            <a:p>
              <a:pPr algn="just"/>
              <a:r>
                <a:rPr lang="en-US" sz="2600" dirty="0">
                  <a:solidFill>
                    <a:srgbClr val="000000"/>
                  </a:solidFill>
                  <a:cs typeface="Times New Roman" pitchFamily="18" charset="0"/>
                </a:rPr>
                <a:t>The data collected here is the start of a project on-going with all of the HIPPO flights.</a:t>
              </a:r>
              <a:r>
                <a:rPr lang="en-US" sz="2600" dirty="0"/>
                <a:t> </a:t>
              </a:r>
            </a:p>
          </p:txBody>
        </p:sp>
      </p:grpSp>
      <p:grpSp>
        <p:nvGrpSpPr>
          <p:cNvPr id="66" name="Group 65"/>
          <p:cNvGrpSpPr/>
          <p:nvPr/>
        </p:nvGrpSpPr>
        <p:grpSpPr>
          <a:xfrm>
            <a:off x="20391137" y="21405298"/>
            <a:ext cx="9326778" cy="10753341"/>
            <a:chOff x="644525" y="21988463"/>
            <a:chExt cx="12376150" cy="6803902"/>
          </a:xfrm>
        </p:grpSpPr>
        <p:sp>
          <p:nvSpPr>
            <p:cNvPr id="15416" name="TextBox 12"/>
            <p:cNvSpPr txBox="1">
              <a:spLocks noChangeArrowheads="1"/>
            </p:cNvSpPr>
            <p:nvPr/>
          </p:nvSpPr>
          <p:spPr bwMode="auto">
            <a:xfrm>
              <a:off x="644525" y="21988463"/>
              <a:ext cx="12376150" cy="1018271"/>
            </a:xfrm>
            <a:prstGeom prst="rect">
              <a:avLst/>
            </a:prstGeom>
            <a:solidFill>
              <a:schemeClr val="bg1"/>
            </a:solidFill>
            <a:ln w="9525">
              <a:solidFill>
                <a:schemeClr val="tx1"/>
              </a:solidFill>
              <a:miter lim="800000"/>
              <a:headEnd/>
              <a:tailEnd/>
            </a:ln>
          </p:spPr>
          <p:txBody>
            <a:bodyPr wrap="square">
              <a:spAutoFit/>
            </a:bodyPr>
            <a:lstStyle/>
            <a:p>
              <a:pPr algn="ctr"/>
              <a:r>
                <a:rPr lang="en-US" sz="8000" dirty="0">
                  <a:latin typeface="Arial" pitchFamily="34" charset="0"/>
                  <a:cs typeface="Arial" pitchFamily="34" charset="0"/>
                </a:rPr>
                <a:t>Discussion</a:t>
              </a:r>
            </a:p>
          </p:txBody>
        </p:sp>
        <p:sp>
          <p:nvSpPr>
            <p:cNvPr id="14" name="TextBox 13"/>
            <p:cNvSpPr txBox="1">
              <a:spLocks noChangeArrowheads="1"/>
            </p:cNvSpPr>
            <p:nvPr/>
          </p:nvSpPr>
          <p:spPr bwMode="auto">
            <a:xfrm>
              <a:off x="644525" y="23006732"/>
              <a:ext cx="12376150" cy="5785633"/>
            </a:xfrm>
            <a:prstGeom prst="rect">
              <a:avLst/>
            </a:prstGeom>
            <a:solidFill>
              <a:schemeClr val="tx2">
                <a:lumMod val="40000"/>
                <a:lumOff val="60000"/>
              </a:schemeClr>
            </a:solidFill>
            <a:ln w="9525">
              <a:solidFill>
                <a:schemeClr val="tx1"/>
              </a:solidFill>
              <a:miter lim="800000"/>
              <a:headEnd/>
              <a:tailEnd/>
            </a:ln>
          </p:spPr>
          <p:txBody>
            <a:bodyPr wrap="square" lIns="731520" tIns="731520" rIns="731520" bIns="731520">
              <a:spAutoFit/>
            </a:bodyPr>
            <a:lstStyle/>
            <a:p>
              <a:pPr algn="just"/>
              <a:r>
                <a:rPr lang="en-US" sz="2600" dirty="0">
                  <a:solidFill>
                    <a:srgbClr val="000000"/>
                  </a:solidFill>
                  <a:cs typeface="Times New Roman" pitchFamily="18" charset="0"/>
                </a:rPr>
                <a:t>Based on the results from the t-Test, the COSMIC profiles could be used for calibration of MTP data. The t-Stat given, the probability of the means being the same, stayed near or above .</a:t>
              </a:r>
              <a:r>
                <a:rPr lang="en-US" sz="2600" dirty="0" smtClean="0">
                  <a:solidFill>
                    <a:srgbClr val="000000"/>
                  </a:solidFill>
                  <a:cs typeface="Times New Roman" pitchFamily="18" charset="0"/>
                </a:rPr>
                <a:t>5 (</a:t>
              </a:r>
              <a:r>
                <a:rPr lang="en-US" sz="2600" dirty="0">
                  <a:solidFill>
                    <a:srgbClr val="000000"/>
                  </a:solidFill>
                  <a:cs typeface="Times New Roman" pitchFamily="18" charset="0"/>
                </a:rPr>
                <a:t>50%) for most of the data; however, occasionally one source would pick up a feature that another would not. For example, in at least one case the COSMIC profile did not resolve a temperature inversion that was present in the MTP data and verified with a corresponding radiosonde profile. </a:t>
              </a:r>
              <a:r>
                <a:rPr lang="en-US" sz="2600" dirty="0"/>
                <a:t>This disagreement could not always be attributed to separation in either space or time. </a:t>
              </a:r>
              <a:r>
                <a:rPr lang="en-US" sz="2600" dirty="0" smtClean="0"/>
                <a:t>Disagreements were </a:t>
              </a:r>
              <a:r>
                <a:rPr lang="en-US" sz="2600" dirty="0"/>
                <a:t>less common in tropical </a:t>
              </a:r>
              <a:r>
                <a:rPr lang="en-US" sz="2600" dirty="0" smtClean="0"/>
                <a:t>latitudes </a:t>
              </a:r>
              <a:r>
                <a:rPr lang="en-US" sz="2600" dirty="0"/>
                <a:t>and more common in the </a:t>
              </a:r>
              <a:r>
                <a:rPr lang="en-US" sz="2600" dirty="0" smtClean="0"/>
                <a:t>arctic </a:t>
              </a:r>
              <a:r>
                <a:rPr lang="en-US" sz="2600" dirty="0"/>
                <a:t>and Antarctic regions. Based on this, the conclusion can be drawn that when within reasonable parameters both instruments agree. Reasonable parameters can be defined as less than 1000km in space  and 7200 sec in time between 45 N and 45 S and less than </a:t>
              </a:r>
              <a:r>
                <a:rPr lang="en-US" sz="2600" dirty="0" smtClean="0"/>
                <a:t>90</a:t>
              </a:r>
            </a:p>
            <a:p>
              <a:pPr algn="just"/>
              <a:r>
                <a:rPr lang="en-US" sz="2600" dirty="0" smtClean="0"/>
                <a:t>0 </a:t>
              </a:r>
              <a:r>
                <a:rPr lang="en-US" sz="2600" dirty="0"/>
                <a:t>km in space and 7200 sec in time at latitudes above 45 N and below 45 S.</a:t>
              </a:r>
            </a:p>
          </p:txBody>
        </p:sp>
      </p:grpSp>
      <p:grpSp>
        <p:nvGrpSpPr>
          <p:cNvPr id="15460" name="Group 100"/>
          <p:cNvGrpSpPr>
            <a:grpSpLocks/>
          </p:cNvGrpSpPr>
          <p:nvPr/>
        </p:nvGrpSpPr>
        <p:grpSpPr bwMode="auto">
          <a:xfrm>
            <a:off x="30705267" y="27301687"/>
            <a:ext cx="12244547" cy="4790239"/>
            <a:chOff x="19416" y="15431"/>
            <a:chExt cx="7339" cy="2135"/>
          </a:xfrm>
        </p:grpSpPr>
        <p:sp>
          <p:nvSpPr>
            <p:cNvPr id="15431" name="Text Box 51"/>
            <p:cNvSpPr txBox="1">
              <a:spLocks noChangeArrowheads="1"/>
            </p:cNvSpPr>
            <p:nvPr/>
          </p:nvSpPr>
          <p:spPr bwMode="auto">
            <a:xfrm>
              <a:off x="19416" y="15431"/>
              <a:ext cx="7339" cy="343"/>
            </a:xfrm>
            <a:prstGeom prst="rect">
              <a:avLst/>
            </a:prstGeom>
            <a:solidFill>
              <a:schemeClr val="bg1"/>
            </a:solidFill>
            <a:ln w="19050">
              <a:solidFill>
                <a:schemeClr val="tx1"/>
              </a:solidFill>
              <a:miter lim="800000"/>
              <a:headEnd/>
              <a:tailEnd/>
            </a:ln>
          </p:spPr>
          <p:txBody>
            <a:bodyPr wrap="square" anchor="ctr" anchorCtr="0">
              <a:spAutoFit/>
            </a:bodyPr>
            <a:lstStyle/>
            <a:p>
              <a:pPr algn="ctr" defTabSz="914400">
                <a:spcBef>
                  <a:spcPct val="50000"/>
                </a:spcBef>
              </a:pPr>
              <a:r>
                <a:rPr lang="en-US" sz="4400" dirty="0"/>
                <a:t>Acknowledgements</a:t>
              </a:r>
            </a:p>
          </p:txBody>
        </p:sp>
        <p:sp>
          <p:nvSpPr>
            <p:cNvPr id="15432" name="Text Box 53"/>
            <p:cNvSpPr txBox="1">
              <a:spLocks noChangeArrowheads="1"/>
            </p:cNvSpPr>
            <p:nvPr/>
          </p:nvSpPr>
          <p:spPr bwMode="auto">
            <a:xfrm>
              <a:off x="19416" y="15783"/>
              <a:ext cx="7339" cy="1783"/>
            </a:xfrm>
            <a:prstGeom prst="rect">
              <a:avLst/>
            </a:prstGeom>
            <a:solidFill>
              <a:schemeClr val="tx2">
                <a:lumMod val="40000"/>
                <a:lumOff val="60000"/>
              </a:schemeClr>
            </a:solidFill>
            <a:ln w="19050">
              <a:solidFill>
                <a:schemeClr val="tx1"/>
              </a:solidFill>
              <a:miter lim="800000"/>
              <a:headEnd/>
              <a:tailEnd/>
            </a:ln>
          </p:spPr>
          <p:txBody>
            <a:bodyPr wrap="square" lIns="731520" tIns="640080" rIns="731520" bIns="640080">
              <a:spAutoFit/>
            </a:bodyPr>
            <a:lstStyle/>
            <a:p>
              <a:pPr algn="just" defTabSz="914400">
                <a:spcBef>
                  <a:spcPct val="50000"/>
                </a:spcBef>
              </a:pPr>
              <a:r>
                <a:rPr lang="en-US" sz="2200" dirty="0">
                  <a:solidFill>
                    <a:srgbClr val="000000"/>
                  </a:solidFill>
                  <a:cs typeface="Times New Roman" pitchFamily="18" charset="0"/>
                </a:rPr>
                <a:t>This work was performed under the auspices of the High School Internship and Research Opportunities (HIRO) program with funding from the University Corporation for Atmospheric Research (UCAR). A special thank you to :Nancy Wade and Kyle Ham, for all their support and understanding in this phenomenal opportunity; My mentor, Julie Haggerty, for graciously spending time getting me started and always including me whenever something cool happened to pop up; Sean Stroble for writing the interpolate program and being ever ready to revise it as we discovered something we had </a:t>
              </a:r>
              <a:r>
                <a:rPr lang="en-US" sz="2200" dirty="0" smtClean="0">
                  <a:solidFill>
                    <a:srgbClr val="000000"/>
                  </a:solidFill>
                  <a:cs typeface="Times New Roman" pitchFamily="18" charset="0"/>
                </a:rPr>
                <a:t>forgotten.</a:t>
              </a:r>
              <a:endParaRPr lang="en-US" sz="2200" dirty="0">
                <a:solidFill>
                  <a:srgbClr val="000000"/>
                </a:solidFill>
                <a:cs typeface="Times New Roman" pitchFamily="18" charset="0"/>
              </a:endParaRPr>
            </a:p>
          </p:txBody>
        </p:sp>
      </p:grpSp>
      <p:grpSp>
        <p:nvGrpSpPr>
          <p:cNvPr id="15450" name="Group 90"/>
          <p:cNvGrpSpPr>
            <a:grpSpLocks/>
          </p:cNvGrpSpPr>
          <p:nvPr/>
        </p:nvGrpSpPr>
        <p:grpSpPr bwMode="auto">
          <a:xfrm>
            <a:off x="15316200" y="14448693"/>
            <a:ext cx="6451600" cy="5283419"/>
            <a:chOff x="10023" y="8888"/>
            <a:chExt cx="4064" cy="3141"/>
          </a:xfrm>
        </p:grpSpPr>
        <p:graphicFrame>
          <p:nvGraphicFramePr>
            <p:cNvPr id="15384" name="Object 24"/>
            <p:cNvGraphicFramePr>
              <a:graphicFrameLocks noChangeAspect="1"/>
            </p:cNvGraphicFramePr>
            <p:nvPr/>
          </p:nvGraphicFramePr>
          <p:xfrm>
            <a:off x="10023" y="8888"/>
            <a:ext cx="4064" cy="2532"/>
          </p:xfrm>
          <a:graphic>
            <a:graphicData uri="http://schemas.openxmlformats.org/presentationml/2006/ole">
              <p:oleObj spid="_x0000_s15384" name="Chart" r:id="rId7" imgW="3838575" imgH="2543175" progId="Excel.Chart.8">
                <p:embed/>
              </p:oleObj>
            </a:graphicData>
          </a:graphic>
        </p:graphicFrame>
        <p:sp>
          <p:nvSpPr>
            <p:cNvPr id="15427" name="Text Box 44"/>
            <p:cNvSpPr txBox="1">
              <a:spLocks noChangeArrowheads="1"/>
            </p:cNvSpPr>
            <p:nvPr/>
          </p:nvSpPr>
          <p:spPr bwMode="auto">
            <a:xfrm>
              <a:off x="10024" y="11431"/>
              <a:ext cx="4063" cy="598"/>
            </a:xfrm>
            <a:prstGeom prst="rect">
              <a:avLst/>
            </a:prstGeom>
            <a:solidFill>
              <a:schemeClr val="bg1"/>
            </a:solidFill>
            <a:ln w="19050">
              <a:solidFill>
                <a:schemeClr val="tx1"/>
              </a:solidFill>
              <a:miter lim="800000"/>
              <a:headEnd/>
              <a:tailEnd/>
            </a:ln>
          </p:spPr>
          <p:txBody>
            <a:bodyPr/>
            <a:lstStyle/>
            <a:p>
              <a:pPr algn="ctr" defTabSz="914400">
                <a:spcBef>
                  <a:spcPct val="50000"/>
                </a:spcBef>
              </a:pPr>
              <a:r>
                <a:rPr lang="en-US" sz="1800" dirty="0"/>
                <a:t>A paired data set at 10,000 m showing a high correspondence with the one to one line and a high t Stat.</a:t>
              </a:r>
            </a:p>
          </p:txBody>
        </p:sp>
      </p:grpSp>
      <p:grpSp>
        <p:nvGrpSpPr>
          <p:cNvPr id="15446" name="Group 86"/>
          <p:cNvGrpSpPr>
            <a:grpSpLocks/>
          </p:cNvGrpSpPr>
          <p:nvPr/>
        </p:nvGrpSpPr>
        <p:grpSpPr bwMode="auto">
          <a:xfrm>
            <a:off x="29032200" y="7712449"/>
            <a:ext cx="6413724" cy="5670134"/>
            <a:chOff x="10023" y="12472"/>
            <a:chExt cx="4065" cy="3338"/>
          </a:xfrm>
        </p:grpSpPr>
        <p:pic>
          <p:nvPicPr>
            <p:cNvPr id="15435" name="Picture 75" descr="flight6"/>
            <p:cNvPicPr>
              <a:picLocks noChangeAspect="1" noChangeArrowheads="1"/>
            </p:cNvPicPr>
            <p:nvPr/>
          </p:nvPicPr>
          <p:blipFill>
            <a:blip r:embed="rId8"/>
            <a:srcRect/>
            <a:stretch>
              <a:fillRect/>
            </a:stretch>
          </p:blipFill>
          <p:spPr bwMode="auto">
            <a:xfrm>
              <a:off x="10023" y="12472"/>
              <a:ext cx="4064" cy="2782"/>
            </a:xfrm>
            <a:prstGeom prst="rect">
              <a:avLst/>
            </a:prstGeom>
            <a:noFill/>
            <a:ln w="28575">
              <a:solidFill>
                <a:srgbClr val="000000"/>
              </a:solidFill>
              <a:miter lim="800000"/>
              <a:headEnd/>
              <a:tailEnd/>
            </a:ln>
          </p:spPr>
        </p:pic>
        <p:sp>
          <p:nvSpPr>
            <p:cNvPr id="15439" name="Text Box 79"/>
            <p:cNvSpPr txBox="1">
              <a:spLocks noChangeArrowheads="1"/>
            </p:cNvSpPr>
            <p:nvPr/>
          </p:nvSpPr>
          <p:spPr bwMode="auto">
            <a:xfrm>
              <a:off x="10025" y="15266"/>
              <a:ext cx="4063" cy="544"/>
            </a:xfrm>
            <a:prstGeom prst="rect">
              <a:avLst/>
            </a:prstGeom>
            <a:solidFill>
              <a:schemeClr val="bg1"/>
            </a:solidFill>
            <a:ln w="28575">
              <a:solidFill>
                <a:schemeClr val="tx1"/>
              </a:solidFill>
              <a:miter lim="800000"/>
              <a:headEnd/>
              <a:tailEnd/>
            </a:ln>
            <a:effectLst/>
          </p:spPr>
          <p:txBody>
            <a:bodyPr wrap="square">
              <a:spAutoFit/>
            </a:bodyPr>
            <a:lstStyle/>
            <a:p>
              <a:pPr defTabSz="914400">
                <a:spcBef>
                  <a:spcPct val="50000"/>
                </a:spcBef>
              </a:pPr>
              <a:r>
                <a:rPr lang="en-US" sz="1800" dirty="0"/>
                <a:t>The comparison in Flight 6 shows good agreement above 7500m, but in the lower altitudes COSMIC picks up some unusual inversions that the MTP does not.</a:t>
              </a:r>
            </a:p>
          </p:txBody>
        </p:sp>
      </p:grpSp>
      <p:grpSp>
        <p:nvGrpSpPr>
          <p:cNvPr id="15447" name="Group 87"/>
          <p:cNvGrpSpPr>
            <a:grpSpLocks/>
          </p:cNvGrpSpPr>
          <p:nvPr/>
        </p:nvGrpSpPr>
        <p:grpSpPr bwMode="auto">
          <a:xfrm>
            <a:off x="36027360" y="7712450"/>
            <a:ext cx="6156325" cy="5659942"/>
            <a:chOff x="14243" y="12472"/>
            <a:chExt cx="3979" cy="3332"/>
          </a:xfrm>
        </p:grpSpPr>
        <p:pic>
          <p:nvPicPr>
            <p:cNvPr id="15437" name="Picture 77" descr="flight7_3"/>
            <p:cNvPicPr>
              <a:picLocks noChangeAspect="1" noChangeArrowheads="1"/>
            </p:cNvPicPr>
            <p:nvPr/>
          </p:nvPicPr>
          <p:blipFill>
            <a:blip r:embed="rId9"/>
            <a:srcRect/>
            <a:stretch>
              <a:fillRect/>
            </a:stretch>
          </p:blipFill>
          <p:spPr bwMode="auto">
            <a:xfrm>
              <a:off x="14254" y="12472"/>
              <a:ext cx="3968" cy="2794"/>
            </a:xfrm>
            <a:prstGeom prst="rect">
              <a:avLst/>
            </a:prstGeom>
            <a:noFill/>
            <a:ln w="28575">
              <a:solidFill>
                <a:srgbClr val="000000"/>
              </a:solidFill>
              <a:miter lim="800000"/>
              <a:headEnd/>
              <a:tailEnd/>
            </a:ln>
          </p:spPr>
        </p:pic>
        <p:sp>
          <p:nvSpPr>
            <p:cNvPr id="15440" name="Text Box 80"/>
            <p:cNvSpPr txBox="1">
              <a:spLocks noChangeArrowheads="1"/>
            </p:cNvSpPr>
            <p:nvPr/>
          </p:nvSpPr>
          <p:spPr bwMode="auto">
            <a:xfrm>
              <a:off x="14243" y="15266"/>
              <a:ext cx="3979" cy="538"/>
            </a:xfrm>
            <a:prstGeom prst="rect">
              <a:avLst/>
            </a:prstGeom>
            <a:solidFill>
              <a:schemeClr val="bg1"/>
            </a:solidFill>
            <a:ln w="28575">
              <a:solidFill>
                <a:schemeClr val="tx1"/>
              </a:solidFill>
              <a:miter lim="800000"/>
              <a:headEnd/>
              <a:tailEnd/>
            </a:ln>
            <a:effectLst/>
          </p:spPr>
          <p:txBody>
            <a:bodyPr/>
            <a:lstStyle/>
            <a:p>
              <a:pPr defTabSz="914400">
                <a:spcBef>
                  <a:spcPct val="50000"/>
                </a:spcBef>
              </a:pPr>
              <a:r>
                <a:rPr lang="en-US" sz="1800" dirty="0"/>
                <a:t>This comparison in more Antarctic latitudes show a high agreement between the COSMIC and the MTP due to a relatively small distance apart.</a:t>
              </a:r>
            </a:p>
          </p:txBody>
        </p:sp>
      </p:grpSp>
      <p:pic>
        <p:nvPicPr>
          <p:cNvPr id="15451" name="Picture 91" descr="eollogo2"/>
          <p:cNvPicPr>
            <a:picLocks noChangeAspect="1" noChangeArrowheads="1"/>
          </p:cNvPicPr>
          <p:nvPr/>
        </p:nvPicPr>
        <p:blipFill>
          <a:blip r:embed="rId10"/>
          <a:srcRect/>
          <a:stretch>
            <a:fillRect/>
          </a:stretch>
        </p:blipFill>
        <p:spPr bwMode="auto">
          <a:xfrm>
            <a:off x="35753675" y="1681163"/>
            <a:ext cx="6754813" cy="1576387"/>
          </a:xfrm>
          <a:prstGeom prst="rect">
            <a:avLst/>
          </a:prstGeom>
          <a:noFill/>
        </p:spPr>
      </p:pic>
      <p:pic>
        <p:nvPicPr>
          <p:cNvPr id="15472" name="Picture 112" descr="mtp&amp;island"/>
          <p:cNvPicPr>
            <a:picLocks noChangeAspect="1" noChangeArrowheads="1"/>
          </p:cNvPicPr>
          <p:nvPr/>
        </p:nvPicPr>
        <p:blipFill>
          <a:blip r:embed="rId11"/>
          <a:srcRect t="9750" r="49687"/>
          <a:stretch>
            <a:fillRect/>
          </a:stretch>
        </p:blipFill>
        <p:spPr bwMode="auto">
          <a:xfrm>
            <a:off x="9966325" y="14168438"/>
            <a:ext cx="3054350" cy="4110037"/>
          </a:xfrm>
          <a:prstGeom prst="rect">
            <a:avLst/>
          </a:prstGeom>
          <a:noFill/>
        </p:spPr>
      </p:pic>
      <p:pic>
        <p:nvPicPr>
          <p:cNvPr id="15478" name="Picture 118" descr="mtp&amp;island"/>
          <p:cNvPicPr>
            <a:picLocks noChangeAspect="1" noChangeArrowheads="1"/>
          </p:cNvPicPr>
          <p:nvPr/>
        </p:nvPicPr>
        <p:blipFill>
          <a:blip r:embed="rId11"/>
          <a:srcRect t="9750" r="49687"/>
          <a:stretch>
            <a:fillRect/>
          </a:stretch>
        </p:blipFill>
        <p:spPr bwMode="auto">
          <a:xfrm>
            <a:off x="9966325" y="14168438"/>
            <a:ext cx="3054350" cy="4110037"/>
          </a:xfrm>
          <a:prstGeom prst="rect">
            <a:avLst/>
          </a:prstGeom>
          <a:noFill/>
        </p:spPr>
      </p:pic>
      <p:grpSp>
        <p:nvGrpSpPr>
          <p:cNvPr id="15487" name="Group 127"/>
          <p:cNvGrpSpPr>
            <a:grpSpLocks/>
          </p:cNvGrpSpPr>
          <p:nvPr/>
        </p:nvGrpSpPr>
        <p:grpSpPr bwMode="auto">
          <a:xfrm>
            <a:off x="15316200" y="7708392"/>
            <a:ext cx="13167360" cy="5728548"/>
            <a:chOff x="9717" y="5145"/>
            <a:chExt cx="8177" cy="3620"/>
          </a:xfrm>
        </p:grpSpPr>
        <p:grpSp>
          <p:nvGrpSpPr>
            <p:cNvPr id="15443" name="Group 83"/>
            <p:cNvGrpSpPr>
              <a:grpSpLocks/>
            </p:cNvGrpSpPr>
            <p:nvPr/>
          </p:nvGrpSpPr>
          <p:grpSpPr bwMode="auto">
            <a:xfrm>
              <a:off x="9717" y="5145"/>
              <a:ext cx="8177" cy="3620"/>
              <a:chOff x="10036" y="4619"/>
              <a:chExt cx="8177" cy="3620"/>
            </a:xfrm>
          </p:grpSpPr>
          <p:sp>
            <p:nvSpPr>
              <p:cNvPr id="15423" name="Text Box 21"/>
              <p:cNvSpPr txBox="1">
                <a:spLocks noChangeArrowheads="1"/>
              </p:cNvSpPr>
              <p:nvPr/>
            </p:nvSpPr>
            <p:spPr bwMode="auto">
              <a:xfrm>
                <a:off x="10036" y="7661"/>
                <a:ext cx="8175" cy="578"/>
              </a:xfrm>
              <a:prstGeom prst="rect">
                <a:avLst/>
              </a:prstGeom>
              <a:solidFill>
                <a:schemeClr val="bg1"/>
              </a:solidFill>
              <a:ln w="38100">
                <a:solidFill>
                  <a:schemeClr val="tx1"/>
                </a:solidFill>
                <a:miter lim="800000"/>
                <a:headEnd/>
                <a:tailEnd/>
              </a:ln>
            </p:spPr>
            <p:txBody>
              <a:bodyPr/>
              <a:lstStyle/>
              <a:p>
                <a:pPr defTabSz="914400">
                  <a:spcBef>
                    <a:spcPct val="50000"/>
                  </a:spcBef>
                </a:pPr>
                <a:r>
                  <a:rPr lang="en-US" sz="1800" dirty="0"/>
                  <a:t>Data in more tropical latitudes showed higher correlation that was not as affected by separation in time and space as shown in figure 1 A, where as data the same relative distance apart in higher latitudes showed discrepancies as in figure 1 B. In figure 1 B, COSMIC and the MTP resolved a temperature inversion at completely different altitudes.</a:t>
                </a:r>
              </a:p>
            </p:txBody>
          </p:sp>
          <p:pic>
            <p:nvPicPr>
              <p:cNvPr id="15433" name="Picture 73" descr="flight4_1"/>
              <p:cNvPicPr>
                <a:picLocks noChangeAspect="1" noChangeArrowheads="1"/>
              </p:cNvPicPr>
              <p:nvPr/>
            </p:nvPicPr>
            <p:blipFill>
              <a:blip r:embed="rId12"/>
              <a:srcRect/>
              <a:stretch>
                <a:fillRect/>
              </a:stretch>
            </p:blipFill>
            <p:spPr bwMode="auto">
              <a:xfrm>
                <a:off x="14111" y="4619"/>
                <a:ext cx="4102" cy="3024"/>
              </a:xfrm>
              <a:prstGeom prst="rect">
                <a:avLst/>
              </a:prstGeom>
              <a:noFill/>
              <a:ln w="25400">
                <a:solidFill>
                  <a:schemeClr val="tx1"/>
                </a:solidFill>
                <a:miter lim="800000"/>
                <a:headEnd/>
                <a:tailEnd/>
              </a:ln>
            </p:spPr>
          </p:pic>
          <p:pic>
            <p:nvPicPr>
              <p:cNvPr id="15434" name="Picture 74" descr="flight11_3"/>
              <p:cNvPicPr>
                <a:picLocks noChangeAspect="1" noChangeArrowheads="1"/>
              </p:cNvPicPr>
              <p:nvPr/>
            </p:nvPicPr>
            <p:blipFill>
              <a:blip r:embed="rId13"/>
              <a:srcRect/>
              <a:stretch>
                <a:fillRect/>
              </a:stretch>
            </p:blipFill>
            <p:spPr bwMode="auto">
              <a:xfrm>
                <a:off x="10047" y="4631"/>
                <a:ext cx="4041" cy="3030"/>
              </a:xfrm>
              <a:prstGeom prst="rect">
                <a:avLst/>
              </a:prstGeom>
              <a:noFill/>
              <a:ln w="28575">
                <a:solidFill>
                  <a:srgbClr val="000000"/>
                </a:solidFill>
                <a:miter lim="800000"/>
                <a:headEnd/>
                <a:tailEnd/>
              </a:ln>
            </p:spPr>
          </p:pic>
        </p:grpSp>
        <p:sp>
          <p:nvSpPr>
            <p:cNvPr id="15438" name="Text Box 78"/>
            <p:cNvSpPr txBox="1">
              <a:spLocks noChangeArrowheads="1"/>
            </p:cNvSpPr>
            <p:nvPr/>
          </p:nvSpPr>
          <p:spPr bwMode="auto">
            <a:xfrm>
              <a:off x="10195" y="7954"/>
              <a:ext cx="1025" cy="230"/>
            </a:xfrm>
            <a:prstGeom prst="rect">
              <a:avLst/>
            </a:prstGeom>
            <a:solidFill>
              <a:schemeClr val="bg1"/>
            </a:solidFill>
            <a:ln w="28575">
              <a:noFill/>
              <a:miter lim="800000"/>
              <a:headEnd/>
              <a:tailEnd/>
            </a:ln>
            <a:effectLst/>
          </p:spPr>
          <p:txBody>
            <a:bodyPr/>
            <a:lstStyle/>
            <a:p>
              <a:pPr algn="ctr" defTabSz="914400">
                <a:spcBef>
                  <a:spcPct val="50000"/>
                </a:spcBef>
              </a:pPr>
              <a:r>
                <a:rPr lang="en-US" sz="1800" dirty="0"/>
                <a:t>Fig. 1A</a:t>
              </a:r>
            </a:p>
          </p:txBody>
        </p:sp>
      </p:grpSp>
      <p:sp>
        <p:nvSpPr>
          <p:cNvPr id="15441" name="Text Box 81"/>
          <p:cNvSpPr txBox="1">
            <a:spLocks noChangeArrowheads="1"/>
          </p:cNvSpPr>
          <p:nvPr/>
        </p:nvSpPr>
        <p:spPr bwMode="auto">
          <a:xfrm>
            <a:off x="22174200" y="12093387"/>
            <a:ext cx="1247775" cy="365125"/>
          </a:xfrm>
          <a:prstGeom prst="rect">
            <a:avLst/>
          </a:prstGeom>
          <a:noFill/>
          <a:ln w="28575">
            <a:noFill/>
            <a:miter lim="800000"/>
            <a:headEnd/>
            <a:tailEnd/>
          </a:ln>
          <a:effectLst/>
        </p:spPr>
        <p:txBody>
          <a:bodyPr/>
          <a:lstStyle/>
          <a:p>
            <a:pPr defTabSz="914400">
              <a:spcBef>
                <a:spcPct val="50000"/>
              </a:spcBef>
            </a:pPr>
            <a:r>
              <a:rPr lang="en-US" sz="1800" dirty="0"/>
              <a:t>Fig. 1 B</a:t>
            </a:r>
          </a:p>
        </p:txBody>
      </p:sp>
      <p:grpSp>
        <p:nvGrpSpPr>
          <p:cNvPr id="62" name="Group 61"/>
          <p:cNvGrpSpPr/>
          <p:nvPr/>
        </p:nvGrpSpPr>
        <p:grpSpPr>
          <a:xfrm>
            <a:off x="912813" y="21406774"/>
            <a:ext cx="17830800" cy="10275681"/>
            <a:chOff x="30138691" y="5287962"/>
            <a:chExt cx="14282739" cy="12658726"/>
          </a:xfrm>
        </p:grpSpPr>
        <p:grpSp>
          <p:nvGrpSpPr>
            <p:cNvPr id="57" name="Group 130"/>
            <p:cNvGrpSpPr>
              <a:grpSpLocks/>
            </p:cNvGrpSpPr>
            <p:nvPr/>
          </p:nvGrpSpPr>
          <p:grpSpPr bwMode="auto">
            <a:xfrm>
              <a:off x="30138691" y="5287962"/>
              <a:ext cx="14282739" cy="12658726"/>
              <a:chOff x="19580" y="3873"/>
              <a:chExt cx="8997" cy="7974"/>
            </a:xfrm>
          </p:grpSpPr>
          <p:sp>
            <p:nvSpPr>
              <p:cNvPr id="58" name="TextBox 7"/>
              <p:cNvSpPr txBox="1">
                <a:spLocks noChangeArrowheads="1"/>
              </p:cNvSpPr>
              <p:nvPr/>
            </p:nvSpPr>
            <p:spPr bwMode="auto">
              <a:xfrm>
                <a:off x="19580" y="3873"/>
                <a:ext cx="8996" cy="1249"/>
              </a:xfrm>
              <a:prstGeom prst="rect">
                <a:avLst/>
              </a:prstGeom>
              <a:solidFill>
                <a:schemeClr val="bg1"/>
              </a:solidFill>
              <a:ln w="9525">
                <a:solidFill>
                  <a:schemeClr val="tx1"/>
                </a:solidFill>
                <a:miter lim="800000"/>
                <a:headEnd/>
                <a:tailEnd/>
              </a:ln>
            </p:spPr>
            <p:txBody>
              <a:bodyPr wrap="square">
                <a:spAutoFit/>
              </a:bodyPr>
              <a:lstStyle/>
              <a:p>
                <a:pPr algn="ctr"/>
                <a:r>
                  <a:rPr lang="en-US" sz="8000" dirty="0">
                    <a:latin typeface="Arial" pitchFamily="34" charset="0"/>
                    <a:cs typeface="Arial" pitchFamily="34" charset="0"/>
                  </a:rPr>
                  <a:t>Method</a:t>
                </a:r>
              </a:p>
            </p:txBody>
          </p:sp>
          <p:sp>
            <p:nvSpPr>
              <p:cNvPr id="59" name="TextBox 58"/>
              <p:cNvSpPr txBox="1">
                <a:spLocks noChangeArrowheads="1"/>
              </p:cNvSpPr>
              <p:nvPr/>
            </p:nvSpPr>
            <p:spPr bwMode="auto">
              <a:xfrm>
                <a:off x="19581" y="5112"/>
                <a:ext cx="8996" cy="6735"/>
              </a:xfrm>
              <a:prstGeom prst="rect">
                <a:avLst/>
              </a:prstGeom>
              <a:solidFill>
                <a:schemeClr val="tx2">
                  <a:lumMod val="40000"/>
                  <a:lumOff val="60000"/>
                </a:schemeClr>
              </a:solidFill>
              <a:ln w="9525">
                <a:solidFill>
                  <a:schemeClr val="tx1"/>
                </a:solidFill>
                <a:miter lim="800000"/>
                <a:headEnd/>
                <a:tailEnd/>
              </a:ln>
            </p:spPr>
            <p:txBody>
              <a:bodyPr wrap="square" lIns="731520" tIns="731520" rIns="731520" bIns="731520">
                <a:spAutoFit/>
              </a:bodyPr>
              <a:lstStyle/>
              <a:p>
                <a:pPr algn="just" defTabSz="2308225">
                  <a:tabLst>
                    <a:tab pos="5372100" algn="l"/>
                  </a:tabLst>
                </a:pPr>
                <a:r>
                  <a:rPr lang="en-US" sz="2600" dirty="0">
                    <a:solidFill>
                      <a:srgbClr val="000000"/>
                    </a:solidFill>
                    <a:cs typeface="Times New Roman" pitchFamily="18" charset="0"/>
                  </a:rPr>
                  <a:t>To determine the relationship between the COSMIC and the MTP data, </a:t>
                </a:r>
                <a:r>
                  <a:rPr lang="en-US" sz="2600" dirty="0" smtClean="0">
                    <a:solidFill>
                      <a:srgbClr val="000000"/>
                    </a:solidFill>
                    <a:cs typeface="Times New Roman" pitchFamily="18" charset="0"/>
                  </a:rPr>
                  <a:t>we </a:t>
                </a:r>
                <a:r>
                  <a:rPr lang="en-US" sz="2600" dirty="0">
                    <a:solidFill>
                      <a:srgbClr val="000000"/>
                    </a:solidFill>
                    <a:cs typeface="Times New Roman" pitchFamily="18" charset="0"/>
                  </a:rPr>
                  <a:t>first located the COSMIC </a:t>
                </a:r>
                <a:r>
                  <a:rPr lang="en-US" sz="2600" dirty="0" smtClean="0">
                    <a:solidFill>
                      <a:srgbClr val="000000"/>
                    </a:solidFill>
                    <a:cs typeface="Times New Roman" pitchFamily="18" charset="0"/>
                  </a:rPr>
                  <a:t>	profiles nearest </a:t>
                </a:r>
                <a:r>
                  <a:rPr lang="en-US" sz="2600" dirty="0">
                    <a:solidFill>
                      <a:srgbClr val="000000"/>
                    </a:solidFill>
                    <a:cs typeface="Times New Roman" pitchFamily="18" charset="0"/>
                  </a:rPr>
                  <a:t>to the HIPPO-1 flight track of </a:t>
                </a:r>
                <a:r>
                  <a:rPr lang="en-US" sz="2600" dirty="0" smtClean="0">
                    <a:solidFill>
                      <a:srgbClr val="000000"/>
                    </a:solidFill>
                    <a:cs typeface="Times New Roman" pitchFamily="18" charset="0"/>
                  </a:rPr>
                  <a:t>the MTP</a:t>
                </a:r>
                <a:r>
                  <a:rPr lang="en-US" sz="2600" dirty="0">
                    <a:solidFill>
                      <a:srgbClr val="000000"/>
                    </a:solidFill>
                    <a:cs typeface="Times New Roman" pitchFamily="18" charset="0"/>
                  </a:rPr>
                  <a:t>. The data were first isolated </a:t>
                </a:r>
                <a:r>
                  <a:rPr lang="en-US" sz="2600" dirty="0" smtClean="0">
                    <a:solidFill>
                      <a:srgbClr val="000000"/>
                    </a:solidFill>
                    <a:cs typeface="Times New Roman" pitchFamily="18" charset="0"/>
                  </a:rPr>
                  <a:t>	to </a:t>
                </a:r>
                <a:r>
                  <a:rPr lang="en-US" sz="2600" dirty="0">
                    <a:solidFill>
                      <a:srgbClr val="000000"/>
                    </a:solidFill>
                    <a:cs typeface="Times New Roman" pitchFamily="18" charset="0"/>
                  </a:rPr>
                  <a:t>only those within one </a:t>
                </a:r>
                <a:r>
                  <a:rPr lang="en-US" sz="2600" dirty="0" smtClean="0">
                    <a:solidFill>
                      <a:srgbClr val="000000"/>
                    </a:solidFill>
                    <a:cs typeface="Times New Roman" pitchFamily="18" charset="0"/>
                  </a:rPr>
                  <a:t>	hour </a:t>
                </a:r>
                <a:r>
                  <a:rPr lang="en-US" sz="2600" dirty="0">
                    <a:solidFill>
                      <a:srgbClr val="000000"/>
                    </a:solidFill>
                    <a:cs typeface="Times New Roman" pitchFamily="18" charset="0"/>
                  </a:rPr>
                  <a:t>before </a:t>
                </a:r>
                <a:r>
                  <a:rPr lang="en-US" sz="2600" dirty="0" smtClean="0">
                    <a:solidFill>
                      <a:srgbClr val="000000"/>
                    </a:solidFill>
                    <a:cs typeface="Times New Roman" pitchFamily="18" charset="0"/>
                  </a:rPr>
                  <a:t>take-off </a:t>
                </a:r>
                <a:r>
                  <a:rPr lang="en-US" sz="2600" dirty="0">
                    <a:solidFill>
                      <a:srgbClr val="000000"/>
                    </a:solidFill>
                    <a:cs typeface="Times New Roman" pitchFamily="18" charset="0"/>
                  </a:rPr>
                  <a:t>and one hour after landing. </a:t>
                </a:r>
                <a:r>
                  <a:rPr lang="en-US" sz="2600" dirty="0" smtClean="0">
                    <a:solidFill>
                      <a:srgbClr val="000000"/>
                    </a:solidFill>
                    <a:cs typeface="Times New Roman" pitchFamily="18" charset="0"/>
                  </a:rPr>
                  <a:t>After </a:t>
                </a:r>
                <a:r>
                  <a:rPr lang="en-US" sz="2600" dirty="0">
                    <a:solidFill>
                      <a:srgbClr val="000000"/>
                    </a:solidFill>
                    <a:cs typeface="Times New Roman" pitchFamily="18" charset="0"/>
                  </a:rPr>
                  <a:t>those </a:t>
                </a:r>
                <a:r>
                  <a:rPr lang="en-US" sz="2600" dirty="0" smtClean="0">
                    <a:solidFill>
                      <a:srgbClr val="000000"/>
                    </a:solidFill>
                    <a:cs typeface="Times New Roman" pitchFamily="18" charset="0"/>
                  </a:rPr>
                  <a:t>	After the profiles </a:t>
                </a:r>
                <a:r>
                  <a:rPr lang="en-US" sz="2600" dirty="0">
                    <a:solidFill>
                      <a:srgbClr val="000000"/>
                    </a:solidFill>
                    <a:cs typeface="Times New Roman" pitchFamily="18" charset="0"/>
                  </a:rPr>
                  <a:t>were located, the </a:t>
                </a:r>
                <a:r>
                  <a:rPr lang="en-US" sz="2600" dirty="0" smtClean="0">
                    <a:solidFill>
                      <a:srgbClr val="000000"/>
                    </a:solidFill>
                    <a:cs typeface="Times New Roman" pitchFamily="18" charset="0"/>
                  </a:rPr>
                  <a:t>Great </a:t>
                </a:r>
                <a:r>
                  <a:rPr lang="en-US" sz="2600" dirty="0">
                    <a:solidFill>
                      <a:srgbClr val="000000"/>
                    </a:solidFill>
                    <a:cs typeface="Times New Roman" pitchFamily="18" charset="0"/>
                  </a:rPr>
                  <a:t>Circle distance was </a:t>
                </a:r>
                <a:r>
                  <a:rPr lang="en-US" sz="2600" dirty="0" smtClean="0">
                    <a:solidFill>
                      <a:srgbClr val="000000"/>
                    </a:solidFill>
                    <a:cs typeface="Times New Roman" pitchFamily="18" charset="0"/>
                  </a:rPr>
                  <a:t>calculated</a:t>
                </a:r>
                <a:r>
                  <a:rPr lang="en-US" sz="2600" dirty="0">
                    <a:solidFill>
                      <a:srgbClr val="000000"/>
                    </a:solidFill>
                    <a:cs typeface="Times New Roman" pitchFamily="18" charset="0"/>
                  </a:rPr>
                  <a:t>. </a:t>
                </a:r>
                <a:r>
                  <a:rPr lang="en-US" sz="2600" dirty="0" smtClean="0">
                    <a:solidFill>
                      <a:srgbClr val="000000"/>
                    </a:solidFill>
                    <a:cs typeface="Times New Roman" pitchFamily="18" charset="0"/>
                  </a:rPr>
                  <a:t>The </a:t>
                </a:r>
                <a:r>
                  <a:rPr lang="en-US" sz="2600" dirty="0">
                    <a:solidFill>
                      <a:srgbClr val="000000"/>
                    </a:solidFill>
                    <a:cs typeface="Times New Roman" pitchFamily="18" charset="0"/>
                  </a:rPr>
                  <a:t>profiles farther </a:t>
                </a:r>
                <a:r>
                  <a:rPr lang="en-US" sz="2600" dirty="0" smtClean="0">
                    <a:solidFill>
                      <a:srgbClr val="000000"/>
                    </a:solidFill>
                    <a:cs typeface="Times New Roman" pitchFamily="18" charset="0"/>
                  </a:rPr>
                  <a:t>	than </a:t>
                </a:r>
                <a:r>
                  <a:rPr lang="en-US" sz="2600" dirty="0">
                    <a:solidFill>
                      <a:srgbClr val="000000"/>
                    </a:solidFill>
                    <a:cs typeface="Times New Roman" pitchFamily="18" charset="0"/>
                  </a:rPr>
                  <a:t>1000 km </a:t>
                </a:r>
                <a:r>
                  <a:rPr lang="en-US" sz="2600" dirty="0" smtClean="0">
                    <a:solidFill>
                      <a:srgbClr val="000000"/>
                    </a:solidFill>
                    <a:cs typeface="Times New Roman" pitchFamily="18" charset="0"/>
                  </a:rPr>
                  <a:t>from </a:t>
                </a:r>
                <a:r>
                  <a:rPr lang="en-US" sz="2600" dirty="0">
                    <a:solidFill>
                      <a:srgbClr val="000000"/>
                    </a:solidFill>
                    <a:cs typeface="Times New Roman" pitchFamily="18" charset="0"/>
                  </a:rPr>
                  <a:t>the GPS </a:t>
                </a:r>
                <a:r>
                  <a:rPr lang="en-US" sz="2600" dirty="0" smtClean="0">
                    <a:solidFill>
                      <a:srgbClr val="000000"/>
                    </a:solidFill>
                    <a:cs typeface="Times New Roman" pitchFamily="18" charset="0"/>
                  </a:rPr>
                  <a:t>track </a:t>
                </a:r>
                <a:r>
                  <a:rPr lang="en-US" sz="2600" dirty="0">
                    <a:solidFill>
                      <a:srgbClr val="000000"/>
                    </a:solidFill>
                    <a:cs typeface="Times New Roman" pitchFamily="18" charset="0"/>
                  </a:rPr>
                  <a:t>at the time of the </a:t>
                </a:r>
                <a:r>
                  <a:rPr lang="en-US" sz="2600" dirty="0" smtClean="0">
                    <a:solidFill>
                      <a:srgbClr val="000000"/>
                    </a:solidFill>
                    <a:cs typeface="Times New Roman" pitchFamily="18" charset="0"/>
                  </a:rPr>
                  <a:t>profile </a:t>
                </a:r>
                <a:r>
                  <a:rPr lang="en-US" sz="2600" dirty="0">
                    <a:solidFill>
                      <a:srgbClr val="000000"/>
                    </a:solidFill>
                    <a:cs typeface="Times New Roman" pitchFamily="18" charset="0"/>
                  </a:rPr>
                  <a:t>were removed from </a:t>
                </a:r>
                <a:r>
                  <a:rPr lang="en-US" sz="2600" dirty="0" smtClean="0">
                    <a:solidFill>
                      <a:srgbClr val="000000"/>
                    </a:solidFill>
                    <a:cs typeface="Times New Roman" pitchFamily="18" charset="0"/>
                  </a:rPr>
                  <a:t>	consideration</a:t>
                </a:r>
                <a:r>
                  <a:rPr lang="en-US" sz="2600" dirty="0">
                    <a:solidFill>
                      <a:srgbClr val="000000"/>
                    </a:solidFill>
                    <a:cs typeface="Times New Roman" pitchFamily="18" charset="0"/>
                  </a:rPr>
                  <a:t>, leaving 20 data points. </a:t>
                </a:r>
                <a:r>
                  <a:rPr lang="en-US" sz="2600" dirty="0" smtClean="0">
                    <a:solidFill>
                      <a:srgbClr val="000000"/>
                    </a:solidFill>
                    <a:cs typeface="Times New Roman" pitchFamily="18" charset="0"/>
                  </a:rPr>
                  <a:t>A </a:t>
                </a:r>
                <a:r>
                  <a:rPr lang="en-US" sz="2600" dirty="0">
                    <a:solidFill>
                      <a:srgbClr val="000000"/>
                    </a:solidFill>
                    <a:cs typeface="Times New Roman" pitchFamily="18" charset="0"/>
                  </a:rPr>
                  <a:t>further investigation </a:t>
                </a:r>
                <a:r>
                  <a:rPr lang="en-US" sz="2600" dirty="0" smtClean="0">
                    <a:solidFill>
                      <a:srgbClr val="000000"/>
                    </a:solidFill>
                    <a:cs typeface="Times New Roman" pitchFamily="18" charset="0"/>
                  </a:rPr>
                  <a:t>of </a:t>
                </a:r>
                <a:r>
                  <a:rPr lang="en-US" sz="2600" dirty="0">
                    <a:solidFill>
                      <a:srgbClr val="000000"/>
                    </a:solidFill>
                    <a:cs typeface="Times New Roman" pitchFamily="18" charset="0"/>
                  </a:rPr>
                  <a:t>the points </a:t>
                </a:r>
                <a:r>
                  <a:rPr lang="en-US" sz="2600" dirty="0" smtClean="0">
                    <a:solidFill>
                      <a:srgbClr val="000000"/>
                    </a:solidFill>
                    <a:cs typeface="Times New Roman" pitchFamily="18" charset="0"/>
                  </a:rPr>
                  <a:t>farther 	than </a:t>
                </a:r>
                <a:r>
                  <a:rPr lang="en-US" sz="2600" dirty="0">
                    <a:solidFill>
                      <a:srgbClr val="000000"/>
                    </a:solidFill>
                    <a:cs typeface="Times New Roman" pitchFamily="18" charset="0"/>
                  </a:rPr>
                  <a:t>900km at higher latitudes </a:t>
                </a:r>
                <a:r>
                  <a:rPr lang="en-US" sz="2600" dirty="0" smtClean="0">
                    <a:solidFill>
                      <a:srgbClr val="000000"/>
                    </a:solidFill>
                    <a:cs typeface="Times New Roman" pitchFamily="18" charset="0"/>
                  </a:rPr>
                  <a:t>(arctic </a:t>
                </a:r>
                <a:r>
                  <a:rPr lang="en-US" sz="2600" dirty="0">
                    <a:solidFill>
                      <a:srgbClr val="000000"/>
                    </a:solidFill>
                    <a:cs typeface="Times New Roman" pitchFamily="18" charset="0"/>
                  </a:rPr>
                  <a:t>and Antarctic) lead to any data </a:t>
                </a:r>
                <a:r>
                  <a:rPr lang="en-US" sz="2600" dirty="0" smtClean="0">
                    <a:solidFill>
                      <a:srgbClr val="000000"/>
                    </a:solidFill>
                    <a:cs typeface="Times New Roman" pitchFamily="18" charset="0"/>
                  </a:rPr>
                  <a:t>	points </a:t>
                </a:r>
                <a:r>
                  <a:rPr lang="en-US" sz="2600" dirty="0">
                    <a:solidFill>
                      <a:srgbClr val="000000"/>
                    </a:solidFill>
                    <a:cs typeface="Times New Roman" pitchFamily="18" charset="0"/>
                  </a:rPr>
                  <a:t>with a latitude above </a:t>
                </a:r>
                <a:r>
                  <a:rPr lang="en-US" sz="2600" dirty="0" smtClean="0">
                    <a:solidFill>
                      <a:srgbClr val="000000"/>
                    </a:solidFill>
                    <a:cs typeface="Times New Roman" pitchFamily="18" charset="0"/>
                  </a:rPr>
                  <a:t>45°N </a:t>
                </a:r>
                <a:r>
                  <a:rPr lang="en-US" sz="2600" dirty="0">
                    <a:solidFill>
                      <a:srgbClr val="000000"/>
                    </a:solidFill>
                    <a:cs typeface="Times New Roman" pitchFamily="18" charset="0"/>
                  </a:rPr>
                  <a:t>or below </a:t>
                </a:r>
                <a:r>
                  <a:rPr lang="en-US" sz="2600" dirty="0" smtClean="0">
                    <a:solidFill>
                      <a:srgbClr val="000000"/>
                    </a:solidFill>
                    <a:cs typeface="Times New Roman" pitchFamily="18" charset="0"/>
                  </a:rPr>
                  <a:t>45°S </a:t>
                </a:r>
                <a:r>
                  <a:rPr lang="en-US" sz="2600" dirty="0">
                    <a:solidFill>
                      <a:srgbClr val="000000"/>
                    </a:solidFill>
                    <a:cs typeface="Times New Roman" pitchFamily="18" charset="0"/>
                  </a:rPr>
                  <a:t>being removed from consideration </a:t>
                </a:r>
                <a:r>
                  <a:rPr lang="en-US" sz="2600" dirty="0" smtClean="0">
                    <a:solidFill>
                      <a:srgbClr val="000000"/>
                    </a:solidFill>
                    <a:cs typeface="Times New Roman" pitchFamily="18" charset="0"/>
                  </a:rPr>
                  <a:t>	due </a:t>
                </a:r>
                <a:r>
                  <a:rPr lang="en-US" sz="2600" dirty="0">
                    <a:solidFill>
                      <a:srgbClr val="000000"/>
                    </a:solidFill>
                    <a:cs typeface="Times New Roman" pitchFamily="18" charset="0"/>
                  </a:rPr>
                  <a:t>to a higher variance in atmospheric conditions. The data were then interpolated </a:t>
                </a:r>
                <a:r>
                  <a:rPr lang="en-US" sz="2600" dirty="0" smtClean="0">
                    <a:solidFill>
                      <a:srgbClr val="000000"/>
                    </a:solidFill>
                    <a:cs typeface="Times New Roman" pitchFamily="18" charset="0"/>
                  </a:rPr>
                  <a:t>	to </a:t>
                </a:r>
                <a:r>
                  <a:rPr lang="en-US" sz="2600" dirty="0">
                    <a:solidFill>
                      <a:srgbClr val="000000"/>
                    </a:solidFill>
                    <a:cs typeface="Times New Roman" pitchFamily="18" charset="0"/>
                  </a:rPr>
                  <a:t>give the temperatures from a series of altitudes from 500 m to </a:t>
                </a:r>
                <a:r>
                  <a:rPr lang="en-US" sz="2600" dirty="0" smtClean="0">
                    <a:solidFill>
                      <a:srgbClr val="000000"/>
                    </a:solidFill>
                    <a:cs typeface="Times New Roman" pitchFamily="18" charset="0"/>
                  </a:rPr>
                  <a:t>15,000 	m </a:t>
                </a:r>
                <a:r>
                  <a:rPr lang="en-US" sz="2600" dirty="0">
                    <a:solidFill>
                      <a:srgbClr val="000000"/>
                    </a:solidFill>
                    <a:cs typeface="Times New Roman" pitchFamily="18" charset="0"/>
                  </a:rPr>
                  <a:t>at </a:t>
                </a:r>
                <a:r>
                  <a:rPr lang="en-US" sz="2600" dirty="0" smtClean="0">
                    <a:solidFill>
                      <a:srgbClr val="000000"/>
                    </a:solidFill>
                    <a:cs typeface="Times New Roman" pitchFamily="18" charset="0"/>
                  </a:rPr>
                  <a:t>increments </a:t>
                </a:r>
                <a:r>
                  <a:rPr lang="en-US" sz="2600" dirty="0">
                    <a:solidFill>
                      <a:srgbClr val="000000"/>
                    </a:solidFill>
                    <a:cs typeface="Times New Roman" pitchFamily="18" charset="0"/>
                  </a:rPr>
                  <a:t>of 500 m.  Further review of the MTP data demonstrated </a:t>
                </a:r>
                <a:r>
                  <a:rPr lang="en-US" sz="2600" dirty="0" smtClean="0">
                    <a:solidFill>
                      <a:srgbClr val="000000"/>
                    </a:solidFill>
                    <a:cs typeface="Times New Roman" pitchFamily="18" charset="0"/>
                  </a:rPr>
                  <a:t>	too few samples </a:t>
                </a:r>
                <a:r>
                  <a:rPr lang="en-US" sz="2600" dirty="0">
                    <a:solidFill>
                      <a:srgbClr val="000000"/>
                    </a:solidFill>
                    <a:cs typeface="Times New Roman" pitchFamily="18" charset="0"/>
                  </a:rPr>
                  <a:t>to give an accurate comparison above </a:t>
                </a:r>
                <a:r>
                  <a:rPr lang="en-US" sz="2600" dirty="0" smtClean="0">
                    <a:solidFill>
                      <a:srgbClr val="000000"/>
                    </a:solidFill>
                    <a:cs typeface="Times New Roman" pitchFamily="18" charset="0"/>
                  </a:rPr>
                  <a:t>12,000 m. </a:t>
                </a:r>
                <a:r>
                  <a:rPr lang="en-US" sz="2600" dirty="0">
                    <a:solidFill>
                      <a:srgbClr val="000000"/>
                    </a:solidFill>
                    <a:cs typeface="Times New Roman" pitchFamily="18" charset="0"/>
                  </a:rPr>
                  <a:t>Graphs </a:t>
                </a:r>
                <a:r>
                  <a:rPr lang="en-US" sz="2600" dirty="0" smtClean="0">
                    <a:solidFill>
                      <a:srgbClr val="000000"/>
                    </a:solidFill>
                    <a:cs typeface="Times New Roman" pitchFamily="18" charset="0"/>
                  </a:rPr>
                  <a:t>	of the temperatures </a:t>
                </a:r>
                <a:r>
                  <a:rPr lang="en-US" sz="2600" dirty="0">
                    <a:solidFill>
                      <a:srgbClr val="000000"/>
                    </a:solidFill>
                    <a:cs typeface="Times New Roman" pitchFamily="18" charset="0"/>
                  </a:rPr>
                  <a:t>were then created to show the shifting of the </a:t>
                </a:r>
                <a:r>
                  <a:rPr lang="en-US" sz="2600" dirty="0" smtClean="0">
                    <a:solidFill>
                      <a:srgbClr val="000000"/>
                    </a:solidFill>
                    <a:cs typeface="Times New Roman" pitchFamily="18" charset="0"/>
                  </a:rPr>
                  <a:t>	temperatures </a:t>
                </a:r>
                <a:r>
                  <a:rPr lang="en-US" sz="2600" dirty="0">
                    <a:solidFill>
                      <a:srgbClr val="000000"/>
                    </a:solidFill>
                    <a:cs typeface="Times New Roman" pitchFamily="18" charset="0"/>
                  </a:rPr>
                  <a:t>from one instrument to the next </a:t>
                </a:r>
                <a:r>
                  <a:rPr lang="en-US" sz="2600" dirty="0" smtClean="0">
                    <a:solidFill>
                      <a:srgbClr val="000000"/>
                    </a:solidFill>
                    <a:cs typeface="Times New Roman" pitchFamily="18" charset="0"/>
                  </a:rPr>
                  <a:t>as well as </a:t>
                </a:r>
                <a:r>
                  <a:rPr lang="en-US" sz="2600" dirty="0">
                    <a:solidFill>
                      <a:srgbClr val="000000"/>
                    </a:solidFill>
                    <a:cs typeface="Times New Roman" pitchFamily="18" charset="0"/>
                  </a:rPr>
                  <a:t>where each </a:t>
                </a:r>
                <a:r>
                  <a:rPr lang="en-US" sz="2600" dirty="0" smtClean="0">
                    <a:solidFill>
                      <a:srgbClr val="000000"/>
                    </a:solidFill>
                    <a:cs typeface="Times New Roman" pitchFamily="18" charset="0"/>
                  </a:rPr>
                  <a:t>	instrument </a:t>
                </a:r>
                <a:r>
                  <a:rPr lang="en-US" sz="2600" dirty="0">
                    <a:solidFill>
                      <a:srgbClr val="000000"/>
                    </a:solidFill>
                    <a:cs typeface="Times New Roman" pitchFamily="18" charset="0"/>
                  </a:rPr>
                  <a:t>identified the height of the tropopause.  A t-Test was then performed to compare the mean of each instruments data, which results in the probability that the means of the two data sets illustrated the same measure. The t-Test was then reinforced by a scatter plot of the relationship of the two temperatures across </a:t>
                </a:r>
                <a:r>
                  <a:rPr lang="en-US" sz="2600" dirty="0" smtClean="0">
                    <a:solidFill>
                      <a:srgbClr val="000000"/>
                    </a:solidFill>
                    <a:cs typeface="Times New Roman" pitchFamily="18" charset="0"/>
                  </a:rPr>
                  <a:t>the various heights</a:t>
                </a:r>
                <a:r>
                  <a:rPr lang="en-US" sz="2600" dirty="0" smtClean="0">
                    <a:solidFill>
                      <a:srgbClr val="000000"/>
                    </a:solidFill>
                    <a:cs typeface="Times New Roman" pitchFamily="18" charset="0"/>
                  </a:rPr>
                  <a:t>.</a:t>
                </a:r>
                <a:endParaRPr lang="en-US" sz="2600" dirty="0">
                  <a:solidFill>
                    <a:srgbClr val="000000"/>
                  </a:solidFill>
                  <a:cs typeface="Times New Roman" pitchFamily="18" charset="0"/>
                </a:endParaRPr>
              </a:p>
            </p:txBody>
          </p:sp>
          <p:pic>
            <p:nvPicPr>
              <p:cNvPr id="60" name="Picture 103" descr="map"/>
              <p:cNvPicPr>
                <a:picLocks noChangeAspect="1" noChangeArrowheads="1"/>
              </p:cNvPicPr>
              <p:nvPr/>
            </p:nvPicPr>
            <p:blipFill>
              <a:blip r:embed="rId14"/>
              <a:srcRect/>
              <a:stretch>
                <a:fillRect/>
              </a:stretch>
            </p:blipFill>
            <p:spPr bwMode="auto">
              <a:xfrm>
                <a:off x="19950" y="6061"/>
                <a:ext cx="2429" cy="3410"/>
              </a:xfrm>
              <a:prstGeom prst="rect">
                <a:avLst/>
              </a:prstGeom>
              <a:noFill/>
            </p:spPr>
          </p:pic>
        </p:grpSp>
        <p:sp>
          <p:nvSpPr>
            <p:cNvPr id="61" name="Text Box 124"/>
            <p:cNvSpPr txBox="1">
              <a:spLocks noChangeArrowheads="1"/>
            </p:cNvSpPr>
            <p:nvPr/>
          </p:nvSpPr>
          <p:spPr bwMode="auto">
            <a:xfrm>
              <a:off x="30727270" y="14175169"/>
              <a:ext cx="3854833" cy="1285876"/>
            </a:xfrm>
            <a:prstGeom prst="rect">
              <a:avLst/>
            </a:prstGeom>
            <a:solidFill>
              <a:schemeClr val="bg1"/>
            </a:solidFill>
            <a:ln w="28575">
              <a:solidFill>
                <a:schemeClr val="tx1"/>
              </a:solidFill>
              <a:miter lim="800000"/>
              <a:headEnd/>
              <a:tailEnd/>
            </a:ln>
            <a:effectLst/>
          </p:spPr>
          <p:txBody>
            <a:bodyPr wrap="square">
              <a:spAutoFit/>
            </a:bodyPr>
            <a:lstStyle/>
            <a:p>
              <a:pPr defTabSz="914400">
                <a:spcBef>
                  <a:spcPct val="50000"/>
                </a:spcBef>
              </a:pPr>
              <a:r>
                <a:rPr lang="en-US" sz="1800" dirty="0"/>
                <a:t>Map showing flight  track and </a:t>
              </a:r>
              <a:r>
                <a:rPr lang="en-US" sz="1800" dirty="0" smtClean="0"/>
                <a:t>COSMIC profiles. Each asterisk represents a COSMIC sounding.</a:t>
              </a:r>
              <a:endParaRPr lang="en-US" sz="1800" dirty="0"/>
            </a:p>
          </p:txBody>
        </p:sp>
      </p:grpSp>
      <p:grpSp>
        <p:nvGrpSpPr>
          <p:cNvPr id="65" name="Group 64"/>
          <p:cNvGrpSpPr/>
          <p:nvPr/>
        </p:nvGrpSpPr>
        <p:grpSpPr>
          <a:xfrm>
            <a:off x="912813" y="5581664"/>
            <a:ext cx="12377737" cy="14401729"/>
            <a:chOff x="912813" y="5940425"/>
            <a:chExt cx="12377737" cy="14700253"/>
          </a:xfrm>
        </p:grpSpPr>
        <p:grpSp>
          <p:nvGrpSpPr>
            <p:cNvPr id="64" name="Group 63"/>
            <p:cNvGrpSpPr/>
            <p:nvPr/>
          </p:nvGrpSpPr>
          <p:grpSpPr>
            <a:xfrm>
              <a:off x="912813" y="5940425"/>
              <a:ext cx="12377737" cy="14700253"/>
              <a:chOff x="912813" y="5940425"/>
              <a:chExt cx="12377737" cy="14700253"/>
            </a:xfrm>
          </p:grpSpPr>
          <p:grpSp>
            <p:nvGrpSpPr>
              <p:cNvPr id="63" name="Group 62"/>
              <p:cNvGrpSpPr/>
              <p:nvPr/>
            </p:nvGrpSpPr>
            <p:grpSpPr>
              <a:xfrm>
                <a:off x="912813" y="5940425"/>
                <a:ext cx="12377737" cy="14700253"/>
                <a:chOff x="912813" y="5940425"/>
                <a:chExt cx="12377737" cy="14700253"/>
              </a:xfrm>
            </p:grpSpPr>
            <p:grpSp>
              <p:nvGrpSpPr>
                <p:cNvPr id="15483" name="Group 123"/>
                <p:cNvGrpSpPr>
                  <a:grpSpLocks/>
                </p:cNvGrpSpPr>
                <p:nvPr/>
              </p:nvGrpSpPr>
              <p:grpSpPr bwMode="auto">
                <a:xfrm>
                  <a:off x="912813" y="5940425"/>
                  <a:ext cx="12377737" cy="14700253"/>
                  <a:chOff x="576" y="3437"/>
                  <a:chExt cx="7797" cy="9260"/>
                </a:xfrm>
              </p:grpSpPr>
              <p:grpSp>
                <p:nvGrpSpPr>
                  <p:cNvPr id="15479" name="Group 119"/>
                  <p:cNvGrpSpPr>
                    <a:grpSpLocks/>
                  </p:cNvGrpSpPr>
                  <p:nvPr/>
                </p:nvGrpSpPr>
                <p:grpSpPr bwMode="auto">
                  <a:xfrm>
                    <a:off x="576" y="3437"/>
                    <a:ext cx="7797" cy="9260"/>
                    <a:chOff x="816" y="3646"/>
                    <a:chExt cx="7797" cy="9260"/>
                  </a:xfrm>
                </p:grpSpPr>
                <p:sp>
                  <p:nvSpPr>
                    <p:cNvPr id="15481" name="Text Box 14"/>
                    <p:cNvSpPr txBox="1">
                      <a:spLocks noChangeArrowheads="1"/>
                    </p:cNvSpPr>
                    <p:nvPr/>
                  </p:nvSpPr>
                  <p:spPr bwMode="auto">
                    <a:xfrm>
                      <a:off x="817" y="3646"/>
                      <a:ext cx="7796" cy="850"/>
                    </a:xfrm>
                    <a:prstGeom prst="rect">
                      <a:avLst/>
                    </a:prstGeom>
                    <a:solidFill>
                      <a:srgbClr val="FFFFFF"/>
                    </a:solidFill>
                    <a:ln w="15875">
                      <a:solidFill>
                        <a:schemeClr val="tx1"/>
                      </a:solidFill>
                      <a:miter lim="800000"/>
                      <a:headEnd/>
                      <a:tailEnd/>
                    </a:ln>
                  </p:spPr>
                  <p:txBody>
                    <a:bodyPr>
                      <a:spAutoFit/>
                    </a:bodyPr>
                    <a:lstStyle/>
                    <a:p>
                      <a:pPr algn="ctr" defTabSz="914400">
                        <a:spcBef>
                          <a:spcPct val="50000"/>
                        </a:spcBef>
                      </a:pPr>
                      <a:r>
                        <a:rPr lang="en-US" sz="8000" dirty="0"/>
                        <a:t>Background</a:t>
                      </a:r>
                    </a:p>
                  </p:txBody>
                </p:sp>
                <p:sp>
                  <p:nvSpPr>
                    <p:cNvPr id="7" name="TextBox 6"/>
                    <p:cNvSpPr txBox="1">
                      <a:spLocks noChangeArrowheads="1"/>
                    </p:cNvSpPr>
                    <p:nvPr/>
                  </p:nvSpPr>
                  <p:spPr bwMode="auto">
                    <a:xfrm>
                      <a:off x="816" y="4496"/>
                      <a:ext cx="7797" cy="8410"/>
                    </a:xfrm>
                    <a:prstGeom prst="rect">
                      <a:avLst/>
                    </a:prstGeom>
                    <a:solidFill>
                      <a:schemeClr val="tx2">
                        <a:lumMod val="40000"/>
                        <a:lumOff val="60000"/>
                      </a:schemeClr>
                    </a:solidFill>
                    <a:ln w="19050">
                      <a:solidFill>
                        <a:schemeClr val="tx1"/>
                      </a:solidFill>
                      <a:miter lim="800000"/>
                      <a:headEnd/>
                      <a:tailEnd/>
                    </a:ln>
                  </p:spPr>
                  <p:txBody>
                    <a:bodyPr wrap="square" lIns="731520" tIns="731520" rIns="731520" bIns="731520">
                      <a:spAutoFit/>
                    </a:bodyPr>
                    <a:lstStyle/>
                    <a:p>
                      <a:pPr algn="just"/>
                      <a:r>
                        <a:rPr lang="en-US" sz="2600" dirty="0">
                          <a:solidFill>
                            <a:srgbClr val="000000"/>
                          </a:solidFill>
                          <a:cs typeface="Times New Roman" pitchFamily="18" charset="0"/>
                        </a:rPr>
                        <a:t>One of the most essential measurements in atmospheric data collection is temperature. The most common form of atmospheric temperature profiling is the radiosonde. Radiosonde data is considered reliable, but coverage is limited over oceans and remote regions. Alternatives to radiosondes exist in the COSMIC GPS profiles and in the Microwave Temperature Profiler (MTP). COSMIC uses radio occultation from a system of  </a:t>
                      </a:r>
                      <a:r>
                        <a:rPr lang="en-US" sz="2600" dirty="0" smtClean="0">
                          <a:solidFill>
                            <a:srgbClr val="000000"/>
                          </a:solidFill>
                          <a:cs typeface="Times New Roman" pitchFamily="18" charset="0"/>
                        </a:rPr>
                        <a:t>six </a:t>
                      </a:r>
                      <a:r>
                        <a:rPr lang="en-US" sz="2600" dirty="0">
                          <a:solidFill>
                            <a:srgbClr val="000000"/>
                          </a:solidFill>
                          <a:cs typeface="Times New Roman" pitchFamily="18" charset="0"/>
                        </a:rPr>
                        <a:t>satellites to determine </a:t>
                      </a:r>
                      <a:r>
                        <a:rPr lang="en-US" sz="2600" dirty="0" smtClean="0">
                          <a:solidFill>
                            <a:srgbClr val="000000"/>
                          </a:solidFill>
                          <a:cs typeface="Times New Roman" pitchFamily="18" charset="0"/>
                        </a:rPr>
                        <a:t>temperature </a:t>
                      </a:r>
                      <a:r>
                        <a:rPr lang="en-US" sz="2600" dirty="0">
                          <a:solidFill>
                            <a:srgbClr val="000000"/>
                          </a:solidFill>
                          <a:cs typeface="Times New Roman" pitchFamily="18" charset="0"/>
                        </a:rPr>
                        <a:t>by interpreting </a:t>
                      </a:r>
                      <a:r>
                        <a:rPr lang="en-US" sz="2600" dirty="0" smtClean="0">
                          <a:solidFill>
                            <a:srgbClr val="000000"/>
                          </a:solidFill>
                          <a:cs typeface="Times New Roman" pitchFamily="18" charset="0"/>
                        </a:rPr>
                        <a:t>the </a:t>
                      </a:r>
                      <a:r>
                        <a:rPr lang="en-US" sz="2600" dirty="0">
                          <a:solidFill>
                            <a:srgbClr val="000000"/>
                          </a:solidFill>
                          <a:cs typeface="Times New Roman" pitchFamily="18" charset="0"/>
                        </a:rPr>
                        <a:t>delays and distortions 			of the signal. The MTP, 			mounted on an aircraft, 			</a:t>
                      </a:r>
                      <a:r>
                        <a:rPr lang="en-US" sz="2600" dirty="0" smtClean="0">
                          <a:solidFill>
                            <a:srgbClr val="000000"/>
                          </a:solidFill>
                          <a:cs typeface="Times New Roman" pitchFamily="18" charset="0"/>
                        </a:rPr>
                        <a:t>measures radiation </a:t>
                      </a:r>
                      <a:r>
                        <a:rPr lang="en-US" sz="2600" dirty="0">
                          <a:solidFill>
                            <a:srgbClr val="000000"/>
                          </a:solidFill>
                          <a:cs typeface="Times New Roman" pitchFamily="18" charset="0"/>
                        </a:rPr>
                        <a:t>			emitted from oxygen </a:t>
                      </a:r>
                      <a:r>
                        <a:rPr lang="en-US" sz="2600" dirty="0" smtClean="0">
                          <a:solidFill>
                            <a:srgbClr val="000000"/>
                          </a:solidFill>
                          <a:cs typeface="Times New Roman" pitchFamily="18" charset="0"/>
                        </a:rPr>
                        <a:t>			molecules </a:t>
                      </a:r>
                      <a:r>
                        <a:rPr lang="en-US" sz="2600" dirty="0">
                          <a:solidFill>
                            <a:srgbClr val="000000"/>
                          </a:solidFill>
                          <a:cs typeface="Times New Roman" pitchFamily="18" charset="0"/>
                        </a:rPr>
                        <a:t>at three </a:t>
                      </a:r>
                      <a:r>
                        <a:rPr lang="en-US" sz="2600" dirty="0" smtClean="0">
                          <a:solidFill>
                            <a:srgbClr val="000000"/>
                          </a:solidFill>
                          <a:cs typeface="Times New Roman" pitchFamily="18" charset="0"/>
                        </a:rPr>
                        <a:t>			frequencies </a:t>
                      </a:r>
                      <a:r>
                        <a:rPr lang="en-US" sz="2600" dirty="0">
                          <a:solidFill>
                            <a:srgbClr val="000000"/>
                          </a:solidFill>
                          <a:cs typeface="Times New Roman" pitchFamily="18" charset="0"/>
                        </a:rPr>
                        <a:t>in the microwave </a:t>
                      </a:r>
                      <a:r>
                        <a:rPr lang="en-US" sz="2600" dirty="0" smtClean="0">
                          <a:solidFill>
                            <a:srgbClr val="000000"/>
                          </a:solidFill>
                          <a:cs typeface="Times New Roman" pitchFamily="18" charset="0"/>
                        </a:rPr>
                        <a:t>			portion </a:t>
                      </a:r>
                      <a:r>
                        <a:rPr lang="en-US" sz="2600" dirty="0">
                          <a:solidFill>
                            <a:srgbClr val="000000"/>
                          </a:solidFill>
                          <a:cs typeface="Times New Roman" pitchFamily="18" charset="0"/>
                        </a:rPr>
                        <a:t>of the </a:t>
                      </a:r>
                      <a:r>
                        <a:rPr lang="en-US" sz="2600" dirty="0" smtClean="0">
                          <a:solidFill>
                            <a:srgbClr val="000000"/>
                          </a:solidFill>
                          <a:cs typeface="Times New Roman" pitchFamily="18" charset="0"/>
                        </a:rPr>
                        <a:t>				electromagnetic </a:t>
                      </a:r>
                      <a:r>
                        <a:rPr lang="en-US" sz="2600" dirty="0">
                          <a:solidFill>
                            <a:srgbClr val="000000"/>
                          </a:solidFill>
                          <a:cs typeface="Times New Roman" pitchFamily="18" charset="0"/>
                        </a:rPr>
                        <a:t>spectrum. Taking measurements from its </a:t>
                      </a:r>
                      <a:endParaRPr lang="en-US" sz="2600" dirty="0" smtClean="0">
                        <a:solidFill>
                          <a:srgbClr val="000000"/>
                        </a:solidFill>
                        <a:cs typeface="Times New Roman" pitchFamily="18" charset="0"/>
                      </a:endParaRPr>
                    </a:p>
                    <a:p>
                      <a:r>
                        <a:rPr lang="en-US" sz="2600" dirty="0" smtClean="0">
                          <a:solidFill>
                            <a:srgbClr val="000000"/>
                          </a:solidFill>
                          <a:cs typeface="Times New Roman" pitchFamily="18" charset="0"/>
                        </a:rPr>
                        <a:t>position </a:t>
                      </a:r>
                      <a:r>
                        <a:rPr lang="en-US" sz="2600" dirty="0">
                          <a:solidFill>
                            <a:srgbClr val="000000"/>
                          </a:solidFill>
                          <a:cs typeface="Times New Roman" pitchFamily="18" charset="0"/>
                        </a:rPr>
                        <a:t>on the aircraft wing at ten </a:t>
                      </a:r>
                      <a:r>
                        <a:rPr lang="en-US" sz="2600" dirty="0" smtClean="0">
                          <a:solidFill>
                            <a:srgbClr val="000000"/>
                          </a:solidFill>
                          <a:cs typeface="Times New Roman" pitchFamily="18" charset="0"/>
                        </a:rPr>
                        <a:t>different </a:t>
                      </a:r>
                    </a:p>
                    <a:p>
                      <a:r>
                        <a:rPr lang="en-US" sz="2600" dirty="0" smtClean="0">
                          <a:solidFill>
                            <a:srgbClr val="000000"/>
                          </a:solidFill>
                          <a:cs typeface="Times New Roman" pitchFamily="18" charset="0"/>
                        </a:rPr>
                        <a:t>angles </a:t>
                      </a:r>
                      <a:r>
                        <a:rPr lang="en-US" sz="2600" dirty="0">
                          <a:solidFill>
                            <a:srgbClr val="000000"/>
                          </a:solidFill>
                          <a:cs typeface="Times New Roman" pitchFamily="18" charset="0"/>
                        </a:rPr>
                        <a:t>allows </a:t>
                      </a:r>
                      <a:r>
                        <a:rPr lang="en-US" sz="2600" dirty="0" smtClean="0">
                          <a:solidFill>
                            <a:srgbClr val="000000"/>
                          </a:solidFill>
                          <a:cs typeface="Times New Roman" pitchFamily="18" charset="0"/>
                        </a:rPr>
                        <a:t>the MTP </a:t>
                      </a:r>
                      <a:r>
                        <a:rPr lang="en-US" sz="2600" dirty="0">
                          <a:solidFill>
                            <a:srgbClr val="000000"/>
                          </a:solidFill>
                          <a:cs typeface="Times New Roman" pitchFamily="18" charset="0"/>
                        </a:rPr>
                        <a:t>to look at </a:t>
                      </a:r>
                      <a:r>
                        <a:rPr lang="en-US" sz="2600" dirty="0" smtClean="0">
                          <a:solidFill>
                            <a:srgbClr val="000000"/>
                          </a:solidFill>
                          <a:cs typeface="Times New Roman" pitchFamily="18" charset="0"/>
                        </a:rPr>
                        <a:t>variations </a:t>
                      </a:r>
                      <a:r>
                        <a:rPr lang="en-US" sz="2600" dirty="0">
                          <a:solidFill>
                            <a:srgbClr val="000000"/>
                          </a:solidFill>
                          <a:cs typeface="Times New Roman" pitchFamily="18" charset="0"/>
                        </a:rPr>
                        <a:t>and </a:t>
                      </a:r>
                      <a:endParaRPr lang="en-US" sz="2600" dirty="0" smtClean="0">
                        <a:solidFill>
                          <a:srgbClr val="000000"/>
                        </a:solidFill>
                        <a:cs typeface="Times New Roman" pitchFamily="18" charset="0"/>
                      </a:endParaRPr>
                    </a:p>
                    <a:p>
                      <a:r>
                        <a:rPr lang="en-US" sz="2600" dirty="0" smtClean="0">
                          <a:solidFill>
                            <a:srgbClr val="000000"/>
                          </a:solidFill>
                          <a:cs typeface="Times New Roman" pitchFamily="18" charset="0"/>
                        </a:rPr>
                        <a:t>determine </a:t>
                      </a:r>
                      <a:r>
                        <a:rPr lang="en-US" sz="2600" dirty="0">
                          <a:solidFill>
                            <a:srgbClr val="000000"/>
                          </a:solidFill>
                          <a:cs typeface="Times New Roman" pitchFamily="18" charset="0"/>
                        </a:rPr>
                        <a:t>a </a:t>
                      </a:r>
                      <a:r>
                        <a:rPr lang="en-US" sz="2600" dirty="0" smtClean="0">
                          <a:solidFill>
                            <a:srgbClr val="000000"/>
                          </a:solidFill>
                          <a:cs typeface="Times New Roman" pitchFamily="18" charset="0"/>
                        </a:rPr>
                        <a:t>temperature profile </a:t>
                      </a:r>
                      <a:r>
                        <a:rPr lang="en-US" sz="2600" dirty="0">
                          <a:solidFill>
                            <a:srgbClr val="000000"/>
                          </a:solidFill>
                          <a:cs typeface="Times New Roman" pitchFamily="18" charset="0"/>
                        </a:rPr>
                        <a:t>at 15-second </a:t>
                      </a:r>
                      <a:endParaRPr lang="en-US" sz="2600" dirty="0" smtClean="0">
                        <a:solidFill>
                          <a:srgbClr val="000000"/>
                        </a:solidFill>
                        <a:cs typeface="Times New Roman" pitchFamily="18" charset="0"/>
                      </a:endParaRPr>
                    </a:p>
                    <a:p>
                      <a:r>
                        <a:rPr lang="en-US" sz="2600" dirty="0" smtClean="0">
                          <a:solidFill>
                            <a:srgbClr val="000000"/>
                          </a:solidFill>
                          <a:cs typeface="Times New Roman" pitchFamily="18" charset="0"/>
                        </a:rPr>
                        <a:t>intervals</a:t>
                      </a:r>
                      <a:r>
                        <a:rPr lang="en-US" sz="2600" dirty="0">
                          <a:solidFill>
                            <a:srgbClr val="000000"/>
                          </a:solidFill>
                          <a:cs typeface="Times New Roman" pitchFamily="18" charset="0"/>
                        </a:rPr>
                        <a:t>.  In </a:t>
                      </a:r>
                      <a:r>
                        <a:rPr lang="en-US" sz="2600" dirty="0" smtClean="0">
                          <a:solidFill>
                            <a:srgbClr val="000000"/>
                          </a:solidFill>
                          <a:cs typeface="Times New Roman" pitchFamily="18" charset="0"/>
                        </a:rPr>
                        <a:t>order to </a:t>
                      </a:r>
                      <a:r>
                        <a:rPr lang="en-US" sz="2600" dirty="0">
                          <a:solidFill>
                            <a:srgbClr val="000000"/>
                          </a:solidFill>
                          <a:cs typeface="Times New Roman" pitchFamily="18" charset="0"/>
                        </a:rPr>
                        <a:t>retrieve the MTP </a:t>
                      </a:r>
                      <a:endParaRPr lang="en-US" sz="2600" dirty="0" smtClean="0">
                        <a:solidFill>
                          <a:srgbClr val="000000"/>
                        </a:solidFill>
                        <a:cs typeface="Times New Roman" pitchFamily="18" charset="0"/>
                      </a:endParaRPr>
                    </a:p>
                    <a:p>
                      <a:r>
                        <a:rPr lang="en-US" sz="2600" dirty="0" smtClean="0">
                          <a:solidFill>
                            <a:srgbClr val="000000"/>
                          </a:solidFill>
                          <a:cs typeface="Times New Roman" pitchFamily="18" charset="0"/>
                        </a:rPr>
                        <a:t>temperature </a:t>
                      </a:r>
                      <a:r>
                        <a:rPr lang="en-US" sz="2600" dirty="0">
                          <a:solidFill>
                            <a:srgbClr val="000000"/>
                          </a:solidFill>
                          <a:cs typeface="Times New Roman" pitchFamily="18" charset="0"/>
                        </a:rPr>
                        <a:t>profile, </a:t>
                      </a:r>
                      <a:r>
                        <a:rPr lang="en-US" sz="2600" dirty="0" smtClean="0">
                          <a:solidFill>
                            <a:srgbClr val="000000"/>
                          </a:solidFill>
                          <a:cs typeface="Times New Roman" pitchFamily="18" charset="0"/>
                        </a:rPr>
                        <a:t>radiosonde data </a:t>
                      </a:r>
                      <a:r>
                        <a:rPr lang="en-US" sz="2600" dirty="0">
                          <a:solidFill>
                            <a:srgbClr val="000000"/>
                          </a:solidFill>
                          <a:cs typeface="Times New Roman" pitchFamily="18" charset="0"/>
                        </a:rPr>
                        <a:t>is </a:t>
                      </a:r>
                      <a:r>
                        <a:rPr lang="en-US" sz="2600" dirty="0" smtClean="0">
                          <a:solidFill>
                            <a:srgbClr val="000000"/>
                          </a:solidFill>
                          <a:cs typeface="Times New Roman" pitchFamily="18" charset="0"/>
                        </a:rPr>
                        <a:t>required </a:t>
                      </a:r>
                    </a:p>
                    <a:p>
                      <a:r>
                        <a:rPr lang="en-US" sz="2600" dirty="0" smtClean="0">
                          <a:solidFill>
                            <a:srgbClr val="000000"/>
                          </a:solidFill>
                          <a:cs typeface="Times New Roman" pitchFamily="18" charset="0"/>
                        </a:rPr>
                        <a:t>for </a:t>
                      </a:r>
                      <a:r>
                        <a:rPr lang="en-US" sz="2600" dirty="0">
                          <a:solidFill>
                            <a:srgbClr val="000000"/>
                          </a:solidFill>
                          <a:cs typeface="Times New Roman" pitchFamily="18" charset="0"/>
                        </a:rPr>
                        <a:t>calibration. </a:t>
                      </a:r>
                      <a:r>
                        <a:rPr lang="en-US" sz="2600" dirty="0" smtClean="0">
                          <a:solidFill>
                            <a:srgbClr val="000000"/>
                          </a:solidFill>
                          <a:cs typeface="Times New Roman" pitchFamily="18" charset="0"/>
                        </a:rPr>
                        <a:t>However</a:t>
                      </a:r>
                      <a:r>
                        <a:rPr lang="en-US" sz="2600" dirty="0">
                          <a:solidFill>
                            <a:srgbClr val="000000"/>
                          </a:solidFill>
                          <a:cs typeface="Times New Roman" pitchFamily="18" charset="0"/>
                        </a:rPr>
                        <a:t>, when </a:t>
                      </a:r>
                      <a:r>
                        <a:rPr lang="en-US" sz="2600" dirty="0" smtClean="0">
                          <a:solidFill>
                            <a:srgbClr val="000000"/>
                          </a:solidFill>
                          <a:cs typeface="Times New Roman" pitchFamily="18" charset="0"/>
                        </a:rPr>
                        <a:t>flying over </a:t>
                      </a:r>
                    </a:p>
                    <a:p>
                      <a:r>
                        <a:rPr lang="en-US" sz="2600" dirty="0" smtClean="0">
                          <a:solidFill>
                            <a:srgbClr val="000000"/>
                          </a:solidFill>
                          <a:cs typeface="Times New Roman" pitchFamily="18" charset="0"/>
                        </a:rPr>
                        <a:t>oceanic </a:t>
                      </a:r>
                      <a:r>
                        <a:rPr lang="en-US" sz="2600" dirty="0">
                          <a:solidFill>
                            <a:srgbClr val="000000"/>
                          </a:solidFill>
                          <a:cs typeface="Times New Roman" pitchFamily="18" charset="0"/>
                        </a:rPr>
                        <a:t>or </a:t>
                      </a:r>
                      <a:r>
                        <a:rPr lang="en-US" sz="2600" dirty="0" smtClean="0">
                          <a:solidFill>
                            <a:srgbClr val="000000"/>
                          </a:solidFill>
                          <a:cs typeface="Times New Roman" pitchFamily="18" charset="0"/>
                        </a:rPr>
                        <a:t>remote </a:t>
                      </a:r>
                      <a:r>
                        <a:rPr lang="en-US" sz="2600" dirty="0">
                          <a:solidFill>
                            <a:srgbClr val="000000"/>
                          </a:solidFill>
                          <a:cs typeface="Times New Roman" pitchFamily="18" charset="0"/>
                        </a:rPr>
                        <a:t>regions radiosonde data </a:t>
                      </a:r>
                      <a:r>
                        <a:rPr lang="en-US" sz="2600" dirty="0" smtClean="0">
                          <a:solidFill>
                            <a:srgbClr val="000000"/>
                          </a:solidFill>
                          <a:cs typeface="Times New Roman" pitchFamily="18" charset="0"/>
                        </a:rPr>
                        <a:t>is </a:t>
                      </a:r>
                    </a:p>
                    <a:p>
                      <a:r>
                        <a:rPr lang="en-US" sz="2600" dirty="0" smtClean="0">
                          <a:solidFill>
                            <a:srgbClr val="000000"/>
                          </a:solidFill>
                          <a:cs typeface="Times New Roman" pitchFamily="18" charset="0"/>
                        </a:rPr>
                        <a:t>quite sparse</a:t>
                      </a:r>
                      <a:r>
                        <a:rPr lang="en-US" sz="2600" dirty="0">
                          <a:solidFill>
                            <a:srgbClr val="000000"/>
                          </a:solidFill>
                          <a:cs typeface="Times New Roman" pitchFamily="18" charset="0"/>
                        </a:rPr>
                        <a:t>. The purpose of this project is to </a:t>
                      </a:r>
                      <a:endParaRPr lang="en-US" sz="2600" dirty="0" smtClean="0">
                        <a:solidFill>
                          <a:srgbClr val="000000"/>
                        </a:solidFill>
                        <a:cs typeface="Times New Roman" pitchFamily="18" charset="0"/>
                      </a:endParaRPr>
                    </a:p>
                    <a:p>
                      <a:r>
                        <a:rPr lang="en-US" sz="2600" dirty="0" smtClean="0">
                          <a:solidFill>
                            <a:srgbClr val="000000"/>
                          </a:solidFill>
                          <a:cs typeface="Times New Roman" pitchFamily="18" charset="0"/>
                        </a:rPr>
                        <a:t>compare </a:t>
                      </a:r>
                      <a:r>
                        <a:rPr lang="en-US" sz="2600" dirty="0">
                          <a:solidFill>
                            <a:srgbClr val="000000"/>
                          </a:solidFill>
                          <a:cs typeface="Times New Roman" pitchFamily="18" charset="0"/>
                        </a:rPr>
                        <a:t>the data from </a:t>
                      </a:r>
                      <a:r>
                        <a:rPr lang="en-US" sz="2600" dirty="0" smtClean="0">
                          <a:solidFill>
                            <a:srgbClr val="000000"/>
                          </a:solidFill>
                          <a:cs typeface="Times New Roman" pitchFamily="18" charset="0"/>
                        </a:rPr>
                        <a:t>the COSMIC </a:t>
                      </a:r>
                      <a:r>
                        <a:rPr lang="en-US" sz="2600" dirty="0">
                          <a:solidFill>
                            <a:srgbClr val="000000"/>
                          </a:solidFill>
                          <a:cs typeface="Times New Roman" pitchFamily="18" charset="0"/>
                        </a:rPr>
                        <a:t>satellite </a:t>
                      </a:r>
                      <a:endParaRPr lang="en-US" sz="2600" dirty="0" smtClean="0">
                        <a:solidFill>
                          <a:srgbClr val="000000"/>
                        </a:solidFill>
                        <a:cs typeface="Times New Roman" pitchFamily="18" charset="0"/>
                      </a:endParaRPr>
                    </a:p>
                    <a:p>
                      <a:r>
                        <a:rPr lang="en-US" sz="2600" dirty="0" smtClean="0">
                          <a:solidFill>
                            <a:srgbClr val="000000"/>
                          </a:solidFill>
                          <a:cs typeface="Times New Roman" pitchFamily="18" charset="0"/>
                        </a:rPr>
                        <a:t>to </a:t>
                      </a:r>
                      <a:r>
                        <a:rPr lang="en-US" sz="2600" dirty="0">
                          <a:solidFill>
                            <a:srgbClr val="000000"/>
                          </a:solidFill>
                          <a:cs typeface="Times New Roman" pitchFamily="18" charset="0"/>
                        </a:rPr>
                        <a:t>the </a:t>
                      </a:r>
                      <a:r>
                        <a:rPr lang="en-US" sz="2600" dirty="0" smtClean="0">
                          <a:solidFill>
                            <a:srgbClr val="000000"/>
                          </a:solidFill>
                          <a:cs typeface="Times New Roman" pitchFamily="18" charset="0"/>
                        </a:rPr>
                        <a:t>MTP </a:t>
                      </a:r>
                      <a:r>
                        <a:rPr lang="en-US" sz="2600" dirty="0">
                          <a:solidFill>
                            <a:srgbClr val="000000"/>
                          </a:solidFill>
                          <a:cs typeface="Times New Roman" pitchFamily="18" charset="0"/>
                        </a:rPr>
                        <a:t>data from HIPPO-1 flights from </a:t>
                      </a:r>
                      <a:endParaRPr lang="en-US" sz="2600" dirty="0" smtClean="0">
                        <a:solidFill>
                          <a:srgbClr val="000000"/>
                        </a:solidFill>
                        <a:cs typeface="Times New Roman" pitchFamily="18" charset="0"/>
                      </a:endParaRPr>
                    </a:p>
                    <a:p>
                      <a:r>
                        <a:rPr lang="en-US" sz="2600" dirty="0" smtClean="0">
                          <a:solidFill>
                            <a:srgbClr val="000000"/>
                          </a:solidFill>
                          <a:cs typeface="Times New Roman" pitchFamily="18" charset="0"/>
                        </a:rPr>
                        <a:t>January </a:t>
                      </a:r>
                      <a:r>
                        <a:rPr lang="en-US" sz="2600" dirty="0">
                          <a:solidFill>
                            <a:srgbClr val="000000"/>
                          </a:solidFill>
                          <a:cs typeface="Times New Roman" pitchFamily="18" charset="0"/>
                        </a:rPr>
                        <a:t>9 to </a:t>
                      </a:r>
                      <a:r>
                        <a:rPr lang="en-US" sz="2600" dirty="0" smtClean="0">
                          <a:solidFill>
                            <a:srgbClr val="000000"/>
                          </a:solidFill>
                          <a:cs typeface="Times New Roman" pitchFamily="18" charset="0"/>
                        </a:rPr>
                        <a:t>30,2009 </a:t>
                      </a:r>
                      <a:r>
                        <a:rPr lang="en-US" sz="2600" dirty="0">
                          <a:solidFill>
                            <a:srgbClr val="000000"/>
                          </a:solidFill>
                          <a:cs typeface="Times New Roman" pitchFamily="18" charset="0"/>
                        </a:rPr>
                        <a:t>to determine if the </a:t>
                      </a:r>
                      <a:r>
                        <a:rPr lang="en-US" sz="2600" dirty="0" smtClean="0">
                          <a:solidFill>
                            <a:srgbClr val="000000"/>
                          </a:solidFill>
                          <a:cs typeface="Times New Roman" pitchFamily="18" charset="0"/>
                        </a:rPr>
                        <a:t>COSMIC</a:t>
                      </a:r>
                    </a:p>
                    <a:p>
                      <a:r>
                        <a:rPr lang="en-US" sz="2600" dirty="0" smtClean="0">
                          <a:solidFill>
                            <a:srgbClr val="000000"/>
                          </a:solidFill>
                          <a:cs typeface="Times New Roman" pitchFamily="18" charset="0"/>
                        </a:rPr>
                        <a:t> </a:t>
                      </a:r>
                      <a:r>
                        <a:rPr lang="en-US" sz="2600" dirty="0">
                          <a:solidFill>
                            <a:srgbClr val="000000"/>
                          </a:solidFill>
                          <a:cs typeface="Times New Roman" pitchFamily="18" charset="0"/>
                        </a:rPr>
                        <a:t>could be used for </a:t>
                      </a:r>
                      <a:r>
                        <a:rPr lang="en-US" sz="2600" dirty="0" smtClean="0">
                          <a:solidFill>
                            <a:srgbClr val="000000"/>
                          </a:solidFill>
                          <a:cs typeface="Times New Roman" pitchFamily="18" charset="0"/>
                        </a:rPr>
                        <a:t>calibrations </a:t>
                      </a:r>
                      <a:r>
                        <a:rPr lang="en-US" sz="2600" dirty="0">
                          <a:solidFill>
                            <a:srgbClr val="000000"/>
                          </a:solidFill>
                          <a:cs typeface="Times New Roman" pitchFamily="18" charset="0"/>
                        </a:rPr>
                        <a:t>of the MTP instead of </a:t>
                      </a:r>
                      <a:endParaRPr lang="en-US" sz="2600" dirty="0" smtClean="0">
                        <a:solidFill>
                          <a:srgbClr val="000000"/>
                        </a:solidFill>
                        <a:cs typeface="Times New Roman" pitchFamily="18" charset="0"/>
                      </a:endParaRPr>
                    </a:p>
                    <a:p>
                      <a:r>
                        <a:rPr lang="en-US" sz="2600" dirty="0" smtClean="0">
                          <a:solidFill>
                            <a:srgbClr val="000000"/>
                          </a:solidFill>
                          <a:cs typeface="Times New Roman" pitchFamily="18" charset="0"/>
                        </a:rPr>
                        <a:t>radiosondes</a:t>
                      </a:r>
                      <a:r>
                        <a:rPr lang="en-US" sz="2600" dirty="0">
                          <a:solidFill>
                            <a:srgbClr val="000000"/>
                          </a:solidFill>
                          <a:cs typeface="Times New Roman" pitchFamily="18" charset="0"/>
                        </a:rPr>
                        <a:t>.</a:t>
                      </a:r>
                      <a:r>
                        <a:rPr lang="en-US" sz="2600" dirty="0"/>
                        <a:t> </a:t>
                      </a:r>
                    </a:p>
                  </p:txBody>
                </p:sp>
              </p:grpSp>
              <p:pic>
                <p:nvPicPr>
                  <p:cNvPr id="15482" name="Picture 122" descr="mtp&amp;island"/>
                  <p:cNvPicPr>
                    <a:picLocks noChangeAspect="1" noChangeArrowheads="1"/>
                  </p:cNvPicPr>
                  <p:nvPr/>
                </p:nvPicPr>
                <p:blipFill>
                  <a:blip r:embed="rId11"/>
                  <a:srcRect t="9750" r="49687"/>
                  <a:stretch>
                    <a:fillRect/>
                  </a:stretch>
                </p:blipFill>
                <p:spPr bwMode="auto">
                  <a:xfrm>
                    <a:off x="5876" y="8925"/>
                    <a:ext cx="1924" cy="2589"/>
                  </a:xfrm>
                  <a:prstGeom prst="rect">
                    <a:avLst/>
                  </a:prstGeom>
                  <a:noFill/>
                </p:spPr>
              </p:pic>
            </p:grpSp>
            <p:sp>
              <p:nvSpPr>
                <p:cNvPr id="15489" name="Text Box 129"/>
                <p:cNvSpPr txBox="1">
                  <a:spLocks noChangeArrowheads="1"/>
                </p:cNvSpPr>
                <p:nvPr/>
              </p:nvSpPr>
              <p:spPr bwMode="auto">
                <a:xfrm>
                  <a:off x="9327018" y="18762663"/>
                  <a:ext cx="3054350" cy="400110"/>
                </a:xfrm>
                <a:prstGeom prst="rect">
                  <a:avLst/>
                </a:prstGeom>
                <a:solidFill>
                  <a:schemeClr val="bg1"/>
                </a:solidFill>
                <a:ln w="28575">
                  <a:solidFill>
                    <a:schemeClr val="tx1"/>
                  </a:solidFill>
                  <a:miter lim="800000"/>
                  <a:headEnd/>
                  <a:tailEnd/>
                </a:ln>
                <a:effectLst/>
              </p:spPr>
              <p:txBody>
                <a:bodyPr>
                  <a:spAutoFit/>
                </a:bodyPr>
                <a:lstStyle/>
                <a:p>
                  <a:pPr defTabSz="914400">
                    <a:spcBef>
                      <a:spcPct val="50000"/>
                    </a:spcBef>
                  </a:pPr>
                  <a:r>
                    <a:rPr lang="en-US" sz="2000" dirty="0"/>
                    <a:t>MTP on wing of </a:t>
                  </a:r>
                  <a:r>
                    <a:rPr lang="en-US" sz="2000" dirty="0" smtClean="0"/>
                    <a:t>G-V jet.</a:t>
                  </a:r>
                  <a:endParaRPr lang="en-US" sz="2000" dirty="0"/>
                </a:p>
              </p:txBody>
            </p:sp>
          </p:grpSp>
          <p:pic>
            <p:nvPicPr>
              <p:cNvPr id="15465" name="Picture 105" descr="radio-occult"/>
              <p:cNvPicPr>
                <a:picLocks noChangeAspect="1" noChangeArrowheads="1"/>
              </p:cNvPicPr>
              <p:nvPr/>
            </p:nvPicPr>
            <p:blipFill>
              <a:blip r:embed="rId15"/>
              <a:srcRect/>
              <a:stretch>
                <a:fillRect/>
              </a:stretch>
            </p:blipFill>
            <p:spPr bwMode="auto">
              <a:xfrm>
                <a:off x="1463264" y="11255625"/>
                <a:ext cx="6364287" cy="2452688"/>
              </a:xfrm>
              <a:prstGeom prst="rect">
                <a:avLst/>
              </a:prstGeom>
              <a:noFill/>
              <a:ln>
                <a:solidFill>
                  <a:srgbClr val="000000"/>
                </a:solidFill>
              </a:ln>
            </p:spPr>
          </p:pic>
        </p:grpSp>
        <p:sp>
          <p:nvSpPr>
            <p:cNvPr id="15474" name="Text Box 114"/>
            <p:cNvSpPr txBox="1">
              <a:spLocks noChangeArrowheads="1"/>
            </p:cNvSpPr>
            <p:nvPr/>
          </p:nvSpPr>
          <p:spPr bwMode="auto">
            <a:xfrm>
              <a:off x="1463264" y="13708313"/>
              <a:ext cx="6364287" cy="425450"/>
            </a:xfrm>
            <a:prstGeom prst="rect">
              <a:avLst/>
            </a:prstGeom>
            <a:solidFill>
              <a:schemeClr val="bg1"/>
            </a:solidFill>
            <a:ln w="28575">
              <a:solidFill>
                <a:schemeClr val="tx1"/>
              </a:solidFill>
              <a:miter lim="800000"/>
              <a:headEnd/>
              <a:tailEnd/>
            </a:ln>
            <a:effectLst/>
          </p:spPr>
          <p:txBody>
            <a:bodyPr>
              <a:spAutoFit/>
            </a:bodyPr>
            <a:lstStyle/>
            <a:p>
              <a:pPr algn="ctr" defTabSz="914400">
                <a:spcBef>
                  <a:spcPct val="50000"/>
                </a:spcBef>
              </a:pPr>
              <a:r>
                <a:rPr lang="en-US" sz="2000" dirty="0"/>
                <a:t>Diagram showing how radio occultation works.</a:t>
              </a:r>
            </a:p>
          </p:txBody>
        </p:sp>
      </p:grpSp>
      <p:sp>
        <p:nvSpPr>
          <p:cNvPr id="68" name="Rectangle 67"/>
          <p:cNvSpPr/>
          <p:nvPr/>
        </p:nvSpPr>
        <p:spPr>
          <a:xfrm>
            <a:off x="35725608" y="14566392"/>
            <a:ext cx="6172200" cy="4379976"/>
          </a:xfrm>
          <a:prstGeom prst="rect">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885</TotalTime>
  <Words>790</Words>
  <Application>Microsoft Office PowerPoint</Application>
  <PresentationFormat>Custom</PresentationFormat>
  <Paragraphs>44</Paragraphs>
  <Slides>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vt:i4>
      </vt:variant>
    </vt:vector>
  </HeadingPairs>
  <TitlesOfParts>
    <vt:vector size="7" baseType="lpstr">
      <vt:lpstr>Arial</vt:lpstr>
      <vt:lpstr>Calibri</vt:lpstr>
      <vt:lpstr>Times New Roman</vt:lpstr>
      <vt:lpstr>Office Theme</vt:lpstr>
      <vt:lpstr>Microsoft Excel Chart</vt:lpstr>
      <vt:lpstr>Chart</vt:lpstr>
      <vt:lpstr>Slide 1</vt:lpstr>
    </vt:vector>
  </TitlesOfParts>
  <Company>NCAR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ncar</dc:creator>
  <cp:lastModifiedBy>student</cp:lastModifiedBy>
  <cp:revision>68</cp:revision>
  <dcterms:created xsi:type="dcterms:W3CDTF">2010-07-22T16:31:54Z</dcterms:created>
  <dcterms:modified xsi:type="dcterms:W3CDTF">2010-08-04T18:30:41Z</dcterms:modified>
</cp:coreProperties>
</file>