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wmf" ContentType="image/x-wmf"/>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12.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notesSlides/notesSlide20.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3"/>
  </p:notesMasterIdLst>
  <p:handoutMasterIdLst>
    <p:handoutMasterId r:id="rId24"/>
  </p:handoutMasterIdLst>
  <p:sldIdLst>
    <p:sldId id="312" r:id="rId2"/>
    <p:sldId id="327" r:id="rId3"/>
    <p:sldId id="313" r:id="rId4"/>
    <p:sldId id="314" r:id="rId5"/>
    <p:sldId id="315" r:id="rId6"/>
    <p:sldId id="316" r:id="rId7"/>
    <p:sldId id="317" r:id="rId8"/>
    <p:sldId id="318" r:id="rId9"/>
    <p:sldId id="319" r:id="rId10"/>
    <p:sldId id="263" r:id="rId11"/>
    <p:sldId id="320" r:id="rId12"/>
    <p:sldId id="271" r:id="rId13"/>
    <p:sldId id="295" r:id="rId14"/>
    <p:sldId id="273" r:id="rId15"/>
    <p:sldId id="326" r:id="rId16"/>
    <p:sldId id="325" r:id="rId17"/>
    <p:sldId id="324" r:id="rId18"/>
    <p:sldId id="281" r:id="rId19"/>
    <p:sldId id="322" r:id="rId20"/>
    <p:sldId id="323" r:id="rId21"/>
    <p:sldId id="28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aximized">
    <p:restoredLeft sz="26468" autoAdjust="0"/>
    <p:restoredTop sz="73823" autoAdjust="0"/>
  </p:normalViewPr>
  <p:slideViewPr>
    <p:cSldViewPr snapToGrid="0" snapToObjects="1">
      <p:cViewPr varScale="1">
        <p:scale>
          <a:sx n="75" d="100"/>
          <a:sy n="75" d="100"/>
        </p:scale>
        <p:origin x="-82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viewProps" Target="viewProps.xml"/><Relationship Id="rId14" Type="http://schemas.openxmlformats.org/officeDocument/2006/relationships/slide" Target="slides/slide13.xml"/><Relationship Id="rId23" Type="http://schemas.openxmlformats.org/officeDocument/2006/relationships/notesMaster" Target="notesMasters/notesMaster1.xml"/><Relationship Id="rId4" Type="http://schemas.openxmlformats.org/officeDocument/2006/relationships/slide" Target="slides/slide3.xml"/><Relationship Id="rId28" Type="http://schemas.openxmlformats.org/officeDocument/2006/relationships/theme" Target="theme/theme1.xml"/><Relationship Id="rId26" Type="http://schemas.openxmlformats.org/officeDocument/2006/relationships/presProps" Target="presProps.xml"/><Relationship Id="rId11" Type="http://schemas.openxmlformats.org/officeDocument/2006/relationships/slide" Target="slides/slide10.xml"/><Relationship Id="rId29"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Brad\My%20Documents\western%20water%20assessment\Presentations\Udall\western%20states%20population%20growth%20from%201900%20to%20201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6"/>
  <c:chart>
    <c:title>
      <c:tx>
        <c:rich>
          <a:bodyPr/>
          <a:lstStyle/>
          <a:p>
            <a:pPr>
              <a:defRPr b="0">
                <a:solidFill>
                  <a:srgbClr val="BFF944"/>
                </a:solidFill>
              </a:defRPr>
            </a:pPr>
            <a:r>
              <a:rPr lang="en-US" b="0" dirty="0">
                <a:solidFill>
                  <a:srgbClr val="BFF944"/>
                </a:solidFill>
              </a:rPr>
              <a:t>Population of Colorado</a:t>
            </a:r>
            <a:r>
              <a:rPr lang="en-US" b="0" dirty="0" smtClean="0">
                <a:solidFill>
                  <a:srgbClr val="BFF944"/>
                </a:solidFill>
              </a:rPr>
              <a:t> Basin </a:t>
            </a:r>
            <a:r>
              <a:rPr lang="en-US" b="0" dirty="0">
                <a:solidFill>
                  <a:srgbClr val="BFF944"/>
                </a:solidFill>
              </a:rPr>
              <a:t>States 
1900-2010 (2008-2010 estimated)</a:t>
            </a:r>
          </a:p>
        </c:rich>
      </c:tx>
      <c:layout>
        <c:manualLayout>
          <c:xMode val="edge"/>
          <c:yMode val="edge"/>
          <c:x val="0.230913735783027"/>
          <c:y val="0.018646385110952"/>
        </c:manualLayout>
      </c:layout>
    </c:title>
    <c:plotArea>
      <c:layout>
        <c:manualLayout>
          <c:layoutTarget val="inner"/>
          <c:xMode val="edge"/>
          <c:yMode val="edge"/>
          <c:x val="0.171897812773403"/>
          <c:y val="0.162324027678358"/>
          <c:w val="0.774222047244094"/>
          <c:h val="0.718390121689334"/>
        </c:manualLayout>
      </c:layout>
      <c:areaChart>
        <c:grouping val="stacked"/>
        <c:ser>
          <c:idx val="0"/>
          <c:order val="0"/>
          <c:tx>
            <c:strRef>
              <c:f>Sheet3!$A$64</c:f>
              <c:strCache>
                <c:ptCount val="1"/>
                <c:pt idx="0">
                  <c:v>California</c:v>
                </c:pt>
              </c:strCache>
            </c:strRef>
          </c:tx>
          <c:cat>
            <c:numRef>
              <c:f>Sheet3!$B$63:$M$63</c:f>
              <c:numCache>
                <c:formatCode>General</c:formatCode>
                <c:ptCount val="12"/>
                <c:pt idx="0">
                  <c:v>1900.0</c:v>
                </c:pt>
                <c:pt idx="1">
                  <c:v>1910.0</c:v>
                </c:pt>
                <c:pt idx="2">
                  <c:v>1920.0</c:v>
                </c:pt>
                <c:pt idx="3">
                  <c:v>1930.0</c:v>
                </c:pt>
                <c:pt idx="4">
                  <c:v>1940.0</c:v>
                </c:pt>
                <c:pt idx="5">
                  <c:v>1950.0</c:v>
                </c:pt>
                <c:pt idx="6">
                  <c:v>1960.0</c:v>
                </c:pt>
                <c:pt idx="7">
                  <c:v>1970.0</c:v>
                </c:pt>
                <c:pt idx="8">
                  <c:v>1980.0</c:v>
                </c:pt>
                <c:pt idx="9">
                  <c:v>1990.0</c:v>
                </c:pt>
                <c:pt idx="10">
                  <c:v>2000.0</c:v>
                </c:pt>
                <c:pt idx="11">
                  <c:v>2010.0</c:v>
                </c:pt>
              </c:numCache>
            </c:numRef>
          </c:cat>
          <c:val>
            <c:numRef>
              <c:f>Sheet3!$B$64:$M$64</c:f>
              <c:numCache>
                <c:formatCode>#,##0</c:formatCode>
                <c:ptCount val="12"/>
                <c:pt idx="0">
                  <c:v>1.485053E6</c:v>
                </c:pt>
                <c:pt idx="1">
                  <c:v>2.377549E6</c:v>
                </c:pt>
                <c:pt idx="2">
                  <c:v>3.426861E6</c:v>
                </c:pt>
                <c:pt idx="3">
                  <c:v>5.677251E6</c:v>
                </c:pt>
                <c:pt idx="4">
                  <c:v>6.907387E6</c:v>
                </c:pt>
                <c:pt idx="5">
                  <c:v>1.0586223E7</c:v>
                </c:pt>
                <c:pt idx="6">
                  <c:v>1.5717204E7</c:v>
                </c:pt>
                <c:pt idx="7">
                  <c:v>1.9953E7</c:v>
                </c:pt>
                <c:pt idx="8">
                  <c:v>2.3668E7</c:v>
                </c:pt>
                <c:pt idx="9">
                  <c:v>2.9760021E7</c:v>
                </c:pt>
                <c:pt idx="10">
                  <c:v>3.3871648E7</c:v>
                </c:pt>
                <c:pt idx="11">
                  <c:v>3.722360675E7</c:v>
                </c:pt>
              </c:numCache>
            </c:numRef>
          </c:val>
        </c:ser>
        <c:ser>
          <c:idx val="1"/>
          <c:order val="1"/>
          <c:tx>
            <c:strRef>
              <c:f>Sheet3!$A$65</c:f>
              <c:strCache>
                <c:ptCount val="1"/>
                <c:pt idx="0">
                  <c:v>Other 6 Basin States Combined</c:v>
                </c:pt>
              </c:strCache>
            </c:strRef>
          </c:tx>
          <c:cat>
            <c:numRef>
              <c:f>Sheet3!$B$63:$M$63</c:f>
              <c:numCache>
                <c:formatCode>General</c:formatCode>
                <c:ptCount val="12"/>
                <c:pt idx="0">
                  <c:v>1900.0</c:v>
                </c:pt>
                <c:pt idx="1">
                  <c:v>1910.0</c:v>
                </c:pt>
                <c:pt idx="2">
                  <c:v>1920.0</c:v>
                </c:pt>
                <c:pt idx="3">
                  <c:v>1930.0</c:v>
                </c:pt>
                <c:pt idx="4">
                  <c:v>1940.0</c:v>
                </c:pt>
                <c:pt idx="5">
                  <c:v>1950.0</c:v>
                </c:pt>
                <c:pt idx="6">
                  <c:v>1960.0</c:v>
                </c:pt>
                <c:pt idx="7">
                  <c:v>1970.0</c:v>
                </c:pt>
                <c:pt idx="8">
                  <c:v>1980.0</c:v>
                </c:pt>
                <c:pt idx="9">
                  <c:v>1990.0</c:v>
                </c:pt>
                <c:pt idx="10">
                  <c:v>2000.0</c:v>
                </c:pt>
                <c:pt idx="11">
                  <c:v>2010.0</c:v>
                </c:pt>
              </c:numCache>
            </c:numRef>
          </c:cat>
          <c:val>
            <c:numRef>
              <c:f>Sheet3!$B$65:$M$65</c:f>
              <c:numCache>
                <c:formatCode>#,##0</c:formatCode>
                <c:ptCount val="12"/>
                <c:pt idx="0">
                  <c:v>1.269556E6</c:v>
                </c:pt>
                <c:pt idx="1">
                  <c:v>1.931868E6</c:v>
                </c:pt>
                <c:pt idx="2">
                  <c:v>2.355346E6</c:v>
                </c:pt>
                <c:pt idx="3">
                  <c:v>2.719151E6</c:v>
                </c:pt>
                <c:pt idx="4">
                  <c:v>3.065674E6</c:v>
                </c:pt>
                <c:pt idx="5">
                  <c:v>3.895337E6</c:v>
                </c:pt>
                <c:pt idx="6">
                  <c:v>5.513102E6</c:v>
                </c:pt>
                <c:pt idx="7">
                  <c:v>6.882479E6</c:v>
                </c:pt>
                <c:pt idx="8">
                  <c:v>9.66067E6</c:v>
                </c:pt>
                <c:pt idx="9">
                  <c:v>1.1852962E7</c:v>
                </c:pt>
                <c:pt idx="10">
                  <c:v>1.5976147E7</c:v>
                </c:pt>
                <c:pt idx="11">
                  <c:v>1.9635622E7</c:v>
                </c:pt>
              </c:numCache>
            </c:numRef>
          </c:val>
        </c:ser>
        <c:axId val="612224216"/>
        <c:axId val="668658376"/>
      </c:areaChart>
      <c:catAx>
        <c:axId val="612224216"/>
        <c:scaling>
          <c:orientation val="minMax"/>
        </c:scaling>
        <c:axPos val="b"/>
        <c:numFmt formatCode="General" sourceLinked="1"/>
        <c:tickLblPos val="nextTo"/>
        <c:txPr>
          <a:bodyPr rot="0" vert="horz"/>
          <a:lstStyle/>
          <a:p>
            <a:pPr>
              <a:defRPr sz="1000"/>
            </a:pPr>
            <a:endParaRPr lang="en-US"/>
          </a:p>
        </c:txPr>
        <c:crossAx val="668658376"/>
        <c:crosses val="autoZero"/>
        <c:auto val="1"/>
        <c:lblAlgn val="ctr"/>
        <c:lblOffset val="100"/>
        <c:tickLblSkip val="1"/>
        <c:tickMarkSkip val="1"/>
      </c:catAx>
      <c:valAx>
        <c:axId val="668658376"/>
        <c:scaling>
          <c:orientation val="minMax"/>
        </c:scaling>
        <c:axPos val="l"/>
        <c:numFmt formatCode="#,##0" sourceLinked="1"/>
        <c:tickLblPos val="nextTo"/>
        <c:txPr>
          <a:bodyPr rot="0" vert="horz"/>
          <a:lstStyle/>
          <a:p>
            <a:pPr>
              <a:defRPr/>
            </a:pPr>
            <a:endParaRPr lang="en-US"/>
          </a:p>
        </c:txPr>
        <c:crossAx val="612224216"/>
        <c:crosses val="autoZero"/>
        <c:crossBetween val="midCat"/>
        <c:dispUnits>
          <c:builtInUnit val="millions"/>
          <c:dispUnitsLbl>
            <c:layout>
              <c:manualLayout>
                <c:xMode val="edge"/>
                <c:yMode val="edge"/>
                <c:x val="0.0"/>
                <c:y val="0.4012343832021"/>
              </c:manualLayout>
            </c:layout>
            <c:tx>
              <c:rich>
                <a:bodyPr rot="-5400000" vert="horz"/>
                <a:lstStyle/>
                <a:p>
                  <a:pPr>
                    <a:defRPr/>
                  </a:pPr>
                  <a:r>
                    <a:rPr lang="en-US"/>
                    <a:t>Milliions</a:t>
                  </a:r>
                </a:p>
              </c:rich>
            </c:tx>
          </c:dispUnitsLbl>
        </c:dispUnits>
      </c:valAx>
    </c:plotArea>
    <c:plotVisOnly val="1"/>
    <c:dispBlanksAs val="zero"/>
  </c:chart>
  <c:txPr>
    <a:bodyPr/>
    <a:lstStyle/>
    <a:p>
      <a:pPr>
        <a:defRPr sz="1800"/>
      </a:pPr>
      <a:endParaRPr lang="en-US"/>
    </a:p>
  </c:txPr>
  <c:externalData r:id="rId1"/>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25.pict"/><Relationship Id="rId1" Type="http://schemas.openxmlformats.org/officeDocument/2006/relationships/image" Target="../media/image24.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ict"/></Relationships>
</file>

<file path=ppt/drawings/drawing1.xml><?xml version="1.0" encoding="utf-8"?>
<c:userShapes xmlns:c="http://schemas.openxmlformats.org/drawingml/2006/chart">
  <cdr:relSizeAnchor xmlns:cdr="http://schemas.openxmlformats.org/drawingml/2006/chartDrawing">
    <cdr:from>
      <cdr:x>0.41333</cdr:x>
      <cdr:y>0.78182</cdr:y>
    </cdr:from>
    <cdr:to>
      <cdr:x>0.94287</cdr:x>
      <cdr:y>0.87257</cdr:y>
    </cdr:to>
    <cdr:sp macro="" textlink="">
      <cdr:nvSpPr>
        <cdr:cNvPr id="7173" name="Text Box 5"/>
        <cdr:cNvSpPr txBox="1">
          <a:spLocks xmlns:a="http://schemas.openxmlformats.org/drawingml/2006/main" noChangeArrowheads="1"/>
        </cdr:cNvSpPr>
      </cdr:nvSpPr>
      <cdr:spPr bwMode="auto">
        <a:xfrm xmlns:a="http://schemas.openxmlformats.org/drawingml/2006/main">
          <a:off x="2362200" y="3276600"/>
          <a:ext cx="3026321" cy="380334"/>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r" rtl="1">
            <a:defRPr sz="1000"/>
          </a:pPr>
          <a:r>
            <a:rPr lang="en-US" sz="1000" b="0" i="0" strike="noStrike" dirty="0">
              <a:solidFill>
                <a:srgbClr val="000000"/>
              </a:solidFill>
              <a:latin typeface="Arial"/>
              <a:cs typeface="Arial"/>
            </a:rPr>
            <a:t>Population Data Source: </a:t>
          </a:r>
          <a:r>
            <a:rPr lang="en-US" sz="1000" b="0" i="0" strike="noStrike" dirty="0" err="1">
              <a:solidFill>
                <a:srgbClr val="000000"/>
              </a:solidFill>
              <a:latin typeface="Arial"/>
              <a:cs typeface="Arial"/>
            </a:rPr>
            <a:t>www.census.gov</a:t>
          </a:r>
          <a:endParaRPr lang="en-US" sz="1000" b="0" i="0" strike="noStrike" dirty="0">
            <a:solidFill>
              <a:srgbClr val="000000"/>
            </a:solidFill>
            <a:latin typeface="Arial"/>
            <a:cs typeface="Arial"/>
          </a:endParaRPr>
        </a:p>
        <a:p xmlns:a="http://schemas.openxmlformats.org/drawingml/2006/main">
          <a:pPr algn="r" rtl="1">
            <a:defRPr sz="1000"/>
          </a:pPr>
          <a:r>
            <a:rPr lang="en-US" sz="1000" b="0" i="0" strike="noStrike" dirty="0">
              <a:solidFill>
                <a:srgbClr val="000000"/>
              </a:solidFill>
              <a:latin typeface="Arial"/>
              <a:cs typeface="Arial"/>
            </a:rPr>
            <a:t>Actual data to July 2007, Estimates thereafter.</a:t>
          </a:r>
        </a:p>
      </cdr:txBody>
    </cdr:sp>
  </cdr:relSizeAnchor>
  <cdr:relSizeAnchor xmlns:cdr="http://schemas.openxmlformats.org/drawingml/2006/chartDrawing">
    <cdr:from>
      <cdr:x>0.65333</cdr:x>
      <cdr:y>0.66</cdr:y>
    </cdr:from>
    <cdr:to>
      <cdr:x>0.96008</cdr:x>
      <cdr:y>0.76</cdr:y>
    </cdr:to>
    <cdr:sp macro="" textlink="">
      <cdr:nvSpPr>
        <cdr:cNvPr id="7185" name="Text Box 17"/>
        <cdr:cNvSpPr txBox="1">
          <a:spLocks xmlns:a="http://schemas.openxmlformats.org/drawingml/2006/main" noChangeArrowheads="1"/>
        </cdr:cNvSpPr>
      </cdr:nvSpPr>
      <cdr:spPr bwMode="auto">
        <a:xfrm xmlns:a="http://schemas.openxmlformats.org/drawingml/2006/main">
          <a:off x="3733800" y="2514600"/>
          <a:ext cx="1753076" cy="38100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32004" rIns="0" bIns="0" anchor="t" upright="1"/>
        <a:lstStyle xmlns:a="http://schemas.openxmlformats.org/drawingml/2006/main"/>
        <a:p xmlns:a="http://schemas.openxmlformats.org/drawingml/2006/main">
          <a:pPr algn="l" rtl="1">
            <a:defRPr sz="1000"/>
          </a:pPr>
          <a:r>
            <a:rPr lang="en-US" sz="2300" b="1" i="0" strike="noStrike" dirty="0">
              <a:solidFill>
                <a:srgbClr val="000000"/>
              </a:solidFill>
              <a:latin typeface="Arial"/>
              <a:cs typeface="Arial"/>
            </a:rPr>
            <a:t>California </a:t>
          </a:r>
        </a:p>
      </cdr:txBody>
    </cdr:sp>
  </cdr:relSizeAnchor>
  <cdr:relSizeAnchor xmlns:cdr="http://schemas.openxmlformats.org/drawingml/2006/chartDrawing">
    <cdr:from>
      <cdr:x>0.33226</cdr:x>
      <cdr:y>0.32</cdr:y>
    </cdr:from>
    <cdr:to>
      <cdr:x>0.66774</cdr:x>
      <cdr:y>0.5</cdr:y>
    </cdr:to>
    <cdr:sp macro="" textlink="">
      <cdr:nvSpPr>
        <cdr:cNvPr id="7186" name="Text Box 18"/>
        <cdr:cNvSpPr txBox="1">
          <a:spLocks xmlns:a="http://schemas.openxmlformats.org/drawingml/2006/main" noChangeArrowheads="1"/>
        </cdr:cNvSpPr>
      </cdr:nvSpPr>
      <cdr:spPr bwMode="auto">
        <a:xfrm xmlns:a="http://schemas.openxmlformats.org/drawingml/2006/main">
          <a:off x="1898877" y="1341120"/>
          <a:ext cx="1917245" cy="75438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27432" rIns="0" bIns="0" anchor="t" upright="1"/>
        <a:lstStyle xmlns:a="http://schemas.openxmlformats.org/drawingml/2006/main"/>
        <a:p xmlns:a="http://schemas.openxmlformats.org/drawingml/2006/main">
          <a:pPr algn="r" rtl="1">
            <a:defRPr sz="1000"/>
          </a:pPr>
          <a:r>
            <a:rPr lang="en-US" sz="2300" b="0" i="0" strike="noStrike" dirty="0">
              <a:solidFill>
                <a:schemeClr val="tx1"/>
              </a:solidFill>
              <a:latin typeface="Arial"/>
              <a:cs typeface="Arial"/>
            </a:rPr>
            <a:t>AZ, CO, NM,</a:t>
          </a:r>
          <a:r>
            <a:rPr lang="en-US" sz="2300" b="0" i="0" strike="noStrike" dirty="0" smtClean="0">
              <a:solidFill>
                <a:schemeClr val="tx1"/>
              </a:solidFill>
              <a:latin typeface="Arial"/>
              <a:cs typeface="Arial"/>
            </a:rPr>
            <a:t> NV</a:t>
          </a:r>
          <a:r>
            <a:rPr lang="en-US" sz="2300" b="0" i="0" strike="noStrike" dirty="0">
              <a:solidFill>
                <a:schemeClr val="tx1"/>
              </a:solidFill>
              <a:latin typeface="Arial"/>
              <a:cs typeface="Arial"/>
            </a:rPr>
            <a:t>, </a:t>
          </a:r>
          <a:r>
            <a:rPr lang="en-US" sz="2300" b="0" i="0" strike="noStrike" dirty="0" smtClean="0">
              <a:solidFill>
                <a:schemeClr val="tx1"/>
              </a:solidFill>
              <a:latin typeface="Arial"/>
              <a:cs typeface="Arial"/>
            </a:rPr>
            <a:t>UT, </a:t>
          </a:r>
          <a:r>
            <a:rPr lang="en-US" sz="2300" b="0" i="0" strike="noStrike" dirty="0">
              <a:solidFill>
                <a:schemeClr val="tx1"/>
              </a:solidFill>
              <a:latin typeface="Arial"/>
              <a:cs typeface="Arial"/>
            </a:rPr>
            <a:t>WY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44C36D-6102-8B44-AF6D-43C2CAC150BC}" type="datetimeFigureOut">
              <a:rPr lang="en-US" smtClean="0"/>
              <a:pPr/>
              <a:t>7/13/10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4A521B-757B-EC4D-A739-21170DDD6D9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2F7593-0EB3-7D46-AB65-A90232200EBE}" type="datetimeFigureOut">
              <a:rPr lang="en-US" smtClean="0"/>
              <a:pPr/>
              <a:t>7/13/10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40AB4A-CE39-2040-AD44-74ABD2673F6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Our last research theme, also less than a year old </a:t>
            </a:r>
            <a:r>
              <a:rPr lang="en-US" baseline="0" dirty="0" err="1" smtClean="0"/>
              <a:t>invovles</a:t>
            </a:r>
            <a:r>
              <a:rPr lang="en-US" baseline="0" dirty="0" smtClean="0"/>
              <a:t> high-risk, experimental work geared toward testing mechanisms for climate services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We have many initiatives focused in this directions, but they all pivot on our fundamental principle of climate services…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…which is neither the top down or bottom up models that many espouse, but is rather is a process that can best be described as both iterative and integrative</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The mental model we use is that of a machine</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I know this looks like a </a:t>
            </a:r>
            <a:r>
              <a:rPr lang="en-US" baseline="0" dirty="0" err="1" smtClean="0"/>
              <a:t>cuisinart</a:t>
            </a:r>
            <a:r>
              <a:rPr lang="en-US" baseline="0" dirty="0" smtClean="0"/>
              <a:t> or coffee grinder, but please bear with me.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The principle starts by entering a given set of user sand existing climate information into what we call the climate services machine</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The machine represents the interactions among users, climate information, researchers, science, tools and product developers…</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This interaction is some </a:t>
            </a:r>
            <a:r>
              <a:rPr lang="en-US" baseline="0" dirty="0" err="1" smtClean="0"/>
              <a:t>combinatin</a:t>
            </a:r>
            <a:r>
              <a:rPr lang="en-US" baseline="0" dirty="0" smtClean="0"/>
              <a:t> of workshops, evaluations, outreach, interviews.. And really a lot of social science methodologies</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What we hope for after the interaction is a better informed user, and better climate information– either because the user understand the information and it is more useful or because the user has informed the developer about how to make a tool or product more useful</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But the process doesn’t stop here… after the first </a:t>
            </a:r>
            <a:r>
              <a:rPr lang="en-US" baseline="0" dirty="0" err="1" smtClean="0"/>
              <a:t>iteraction</a:t>
            </a:r>
            <a:r>
              <a:rPr lang="en-US" baseline="0" dirty="0" smtClean="0"/>
              <a:t>, a user will change, and so will his/her perception of the </a:t>
            </a:r>
            <a:r>
              <a:rPr lang="en-US" baseline="0" dirty="0" err="1" smtClean="0"/>
              <a:t>informatin</a:t>
            </a: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Consequently, since perception is reality, the information will </a:t>
            </a:r>
            <a:r>
              <a:rPr lang="en-US" baseline="0" dirty="0" err="1" smtClean="0"/>
              <a:t>change,a</a:t>
            </a:r>
            <a:r>
              <a:rPr lang="en-US" baseline="0" dirty="0" smtClean="0"/>
              <a:t> </a:t>
            </a:r>
            <a:r>
              <a:rPr lang="en-US" baseline="0" dirty="0" err="1" smtClean="0"/>
              <a:t>nd</a:t>
            </a:r>
            <a:r>
              <a:rPr lang="en-US" baseline="0" dirty="0" smtClean="0"/>
              <a:t> so will how the user might use the information to make a decision</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So we need to throw the users and the information back into the machine.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But the machine needs to adjust since </a:t>
            </a:r>
            <a:r>
              <a:rPr lang="en-US" baseline="0" dirty="0" err="1" smtClean="0"/>
              <a:t>th</a:t>
            </a:r>
            <a:r>
              <a:rPr lang="en-US" baseline="0" dirty="0" smtClean="0"/>
              <a:t> input is different…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We are currently testing this iterative idea with a suite of partners, and PSD/CIRES folks are intimately involved.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Our funded </a:t>
            </a:r>
            <a:r>
              <a:rPr lang="en-US" baseline="0" dirty="0" err="1" smtClean="0"/>
              <a:t>endeavours</a:t>
            </a:r>
            <a:r>
              <a:rPr lang="en-US" baseline="0" dirty="0" smtClean="0"/>
              <a:t> includes…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Most relevant to this crew is a series of workshops involving the River Basin Forecast Centers, where we are testing their tools and products with real users through workshops, and we are also using gaming devices (game theory) to test whether or not decision makers interpretation and use of information is resulting in the “best “ possible decisions</a:t>
            </a:r>
          </a:p>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A229D6-ED01-084A-973D-FF72DD99F663}" type="slidenum">
              <a:rPr lang="en-US"/>
              <a:pPr/>
              <a:t>11</a:t>
            </a:fld>
            <a:endParaRPr lang="en-US"/>
          </a:p>
        </p:txBody>
      </p:sp>
      <p:sp>
        <p:nvSpPr>
          <p:cNvPr id="8089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08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sz="10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Cover a couple specific examples:</a:t>
            </a:r>
          </a:p>
          <a:p>
            <a:endParaRPr lang="en-US" dirty="0" smtClean="0"/>
          </a:p>
          <a:p>
            <a:r>
              <a:rPr lang="en-US" dirty="0" smtClean="0"/>
              <a:t>In fall 2009, held a series of workshops</a:t>
            </a:r>
            <a:r>
              <a:rPr lang="en-US" baseline="0" dirty="0" smtClean="0"/>
              <a:t> designed to communicate climate information to the public and identify informational needs related to drought</a:t>
            </a:r>
          </a:p>
          <a:p>
            <a:r>
              <a:rPr lang="en-US" baseline="0" dirty="0" smtClean="0"/>
              <a:t>These workshops are integration mechanism in the climate machine</a:t>
            </a:r>
          </a:p>
          <a:p>
            <a:endParaRPr lang="en-US" baseline="0" dirty="0" smtClean="0"/>
          </a:p>
          <a:p>
            <a:r>
              <a:rPr lang="en-US" baseline="0" dirty="0" smtClean="0"/>
              <a:t>Workshops: avoided death by </a:t>
            </a:r>
            <a:r>
              <a:rPr lang="en-US" baseline="0" dirty="0" err="1" smtClean="0"/>
              <a:t>ppt</a:t>
            </a:r>
            <a:endParaRPr lang="en-US" baseline="0" dirty="0" smtClean="0"/>
          </a:p>
          <a:p>
            <a:r>
              <a:rPr lang="en-US" baseline="0" dirty="0" smtClean="0"/>
              <a:t>Incorporated small groups exercise: example</a:t>
            </a:r>
          </a:p>
          <a:p>
            <a:endParaRPr lang="en-US" baseline="0" dirty="0" smtClean="0"/>
          </a:p>
          <a:p>
            <a:r>
              <a:rPr lang="en-US" baseline="0" dirty="0" smtClean="0"/>
              <a:t>Going to show you a couple examples of the type of information we got from the workshop participants</a:t>
            </a:r>
          </a:p>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example: we asked participants about where they access their climate information and we listed about 15 credible resources</a:t>
            </a:r>
          </a:p>
          <a:p>
            <a:endParaRPr lang="en-US" dirty="0" smtClean="0"/>
          </a:p>
          <a:p>
            <a:r>
              <a:rPr lang="en-US" dirty="0" smtClean="0"/>
              <a:t>Not</a:t>
            </a:r>
            <a:r>
              <a:rPr lang="en-US" baseline="0" dirty="0" smtClean="0"/>
              <a:t> going through this in details, but highlighted in yellow the most popular response: and we found that most folks hadn’t even heard of many of the climate resources developed by the research community. </a:t>
            </a:r>
          </a:p>
          <a:p>
            <a:endParaRPr lang="en-US" baseline="0" dirty="0" smtClean="0"/>
          </a:p>
          <a:p>
            <a:r>
              <a:rPr lang="en-US" baseline="0" dirty="0" smtClean="0"/>
              <a:t>During the workshop, we exposed participants to these resources, and I’ve indicated with a star those resources that folks indicated they would being consulting in the future</a:t>
            </a:r>
          </a:p>
          <a:p>
            <a:endParaRPr lang="en-US" baseline="0" dirty="0" smtClean="0"/>
          </a:p>
          <a:p>
            <a:r>
              <a:rPr lang="en-US" baseline="0" dirty="0" smtClean="0"/>
              <a:t>Interesting lesson here: there’s a lot of information out there, but people don’t know where to get it. </a:t>
            </a:r>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1240AB4A-CE39-2040-AD44-74ABD2673F6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40AB4A-CE39-2040-AD44-74ABD2673F6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83552F0-F36A-2040-8715-62017C71D5CD}" type="slidenum">
              <a:rPr lang="en-US"/>
              <a:pPr/>
              <a:t>19</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take the next few minutes and discuss a little more about my current work with the Western Water Assessment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0AD0861-5A03-3941-B9E3-7C0C9294A6E5}" type="slidenum">
              <a:rPr lang="en-US"/>
              <a:pPr/>
              <a:t>20</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1240AB4A-CE39-2040-AD44-74ABD2673F61}"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00"/>
              </a:spcAft>
            </a:pPr>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52CF6E1-46D6-B342-A0AF-CADB94BAE23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806152"/>
            <a:ext cx="7772400" cy="1470025"/>
          </a:xfrm>
          <a:noFill/>
        </p:spPr>
        <p:txBody>
          <a:bodyPr>
            <a:normAutofit/>
          </a:bodyPr>
          <a:lstStyle>
            <a:lvl1pPr algn="l">
              <a:defRPr sz="5100" b="1"/>
            </a:lvl1pPr>
          </a:lstStyle>
          <a:p>
            <a:r>
              <a:rPr lang="en-US" dirty="0" smtClean="0"/>
              <a:t>THEME</a:t>
            </a:r>
            <a:endParaRPr lang="en-US" dirty="0"/>
          </a:p>
        </p:txBody>
      </p:sp>
      <p:sp>
        <p:nvSpPr>
          <p:cNvPr id="3" name="Subtitle 2"/>
          <p:cNvSpPr>
            <a:spLocks noGrp="1"/>
          </p:cNvSpPr>
          <p:nvPr>
            <p:ph type="subTitle" idx="1" hasCustomPrompt="1"/>
          </p:nvPr>
        </p:nvSpPr>
        <p:spPr>
          <a:xfrm>
            <a:off x="685800" y="2517325"/>
            <a:ext cx="64008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Names &amp; Affiliations</a:t>
            </a:r>
            <a:endParaRPr lang="en-US" dirty="0"/>
          </a:p>
        </p:txBody>
      </p:sp>
      <p:sp>
        <p:nvSpPr>
          <p:cNvPr id="5" name="Footer Placeholder 4"/>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Advisory Board Meeting  28 April  2010</a:t>
            </a: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3.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2.gif"/><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image" Target="../media/image1.gif"/><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1" name="Freeform 10"/>
          <p:cNvSpPr/>
          <p:nvPr userDrawn="1"/>
        </p:nvSpPr>
        <p:spPr>
          <a:xfrm>
            <a:off x="-118533" y="5897217"/>
            <a:ext cx="7734300" cy="953911"/>
          </a:xfrm>
          <a:custGeom>
            <a:avLst/>
            <a:gdLst>
              <a:gd name="connsiteX0" fmla="*/ 114300 w 7734300"/>
              <a:gd name="connsiteY0" fmla="*/ 953911 h 953911"/>
              <a:gd name="connsiteX1" fmla="*/ 122767 w 7734300"/>
              <a:gd name="connsiteY1" fmla="*/ 522111 h 953911"/>
              <a:gd name="connsiteX2" fmla="*/ 850900 w 7734300"/>
              <a:gd name="connsiteY2" fmla="*/ 47978 h 953911"/>
              <a:gd name="connsiteX3" fmla="*/ 1401233 w 7734300"/>
              <a:gd name="connsiteY3" fmla="*/ 234245 h 953911"/>
              <a:gd name="connsiteX4" fmla="*/ 1790700 w 7734300"/>
              <a:gd name="connsiteY4" fmla="*/ 115711 h 953911"/>
              <a:gd name="connsiteX5" fmla="*/ 2341033 w 7734300"/>
              <a:gd name="connsiteY5" fmla="*/ 285045 h 953911"/>
              <a:gd name="connsiteX6" fmla="*/ 2823633 w 7734300"/>
              <a:gd name="connsiteY6" fmla="*/ 124178 h 953911"/>
              <a:gd name="connsiteX7" fmla="*/ 3348567 w 7734300"/>
              <a:gd name="connsiteY7" fmla="*/ 242711 h 953911"/>
              <a:gd name="connsiteX8" fmla="*/ 4432300 w 7734300"/>
              <a:gd name="connsiteY8" fmla="*/ 107245 h 953911"/>
              <a:gd name="connsiteX9" fmla="*/ 4821767 w 7734300"/>
              <a:gd name="connsiteY9" fmla="*/ 479778 h 953911"/>
              <a:gd name="connsiteX10" fmla="*/ 5321300 w 7734300"/>
              <a:gd name="connsiteY10" fmla="*/ 403578 h 953911"/>
              <a:gd name="connsiteX11" fmla="*/ 5744633 w 7734300"/>
              <a:gd name="connsiteY11" fmla="*/ 725311 h 953911"/>
              <a:gd name="connsiteX12" fmla="*/ 7734300 w 7734300"/>
              <a:gd name="connsiteY12" fmla="*/ 953911 h 953911"/>
              <a:gd name="connsiteX13" fmla="*/ 7734300 w 7734300"/>
              <a:gd name="connsiteY13" fmla="*/ 953911 h 953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34300" h="953911">
                <a:moveTo>
                  <a:pt x="114300" y="953911"/>
                </a:moveTo>
                <a:cubicBezTo>
                  <a:pt x="57150" y="813505"/>
                  <a:pt x="0" y="673100"/>
                  <a:pt x="122767" y="522111"/>
                </a:cubicBezTo>
                <a:cubicBezTo>
                  <a:pt x="245534" y="371122"/>
                  <a:pt x="637822" y="95956"/>
                  <a:pt x="850900" y="47978"/>
                </a:cubicBezTo>
                <a:cubicBezTo>
                  <a:pt x="1063978" y="0"/>
                  <a:pt x="1244600" y="222956"/>
                  <a:pt x="1401233" y="234245"/>
                </a:cubicBezTo>
                <a:cubicBezTo>
                  <a:pt x="1557866" y="245534"/>
                  <a:pt x="1634067" y="107244"/>
                  <a:pt x="1790700" y="115711"/>
                </a:cubicBezTo>
                <a:cubicBezTo>
                  <a:pt x="1947333" y="124178"/>
                  <a:pt x="2168878" y="283634"/>
                  <a:pt x="2341033" y="285045"/>
                </a:cubicBezTo>
                <a:cubicBezTo>
                  <a:pt x="2513188" y="286456"/>
                  <a:pt x="2655711" y="131234"/>
                  <a:pt x="2823633" y="124178"/>
                </a:cubicBezTo>
                <a:cubicBezTo>
                  <a:pt x="2991555" y="117122"/>
                  <a:pt x="3080456" y="245533"/>
                  <a:pt x="3348567" y="242711"/>
                </a:cubicBezTo>
                <a:cubicBezTo>
                  <a:pt x="3616678" y="239889"/>
                  <a:pt x="4186767" y="67734"/>
                  <a:pt x="4432300" y="107245"/>
                </a:cubicBezTo>
                <a:cubicBezTo>
                  <a:pt x="4677833" y="146756"/>
                  <a:pt x="4673600" y="430389"/>
                  <a:pt x="4821767" y="479778"/>
                </a:cubicBezTo>
                <a:cubicBezTo>
                  <a:pt x="4969934" y="529167"/>
                  <a:pt x="5167489" y="362656"/>
                  <a:pt x="5321300" y="403578"/>
                </a:cubicBezTo>
                <a:cubicBezTo>
                  <a:pt x="5475111" y="444500"/>
                  <a:pt x="5342466" y="633589"/>
                  <a:pt x="5744633" y="725311"/>
                </a:cubicBezTo>
                <a:cubicBezTo>
                  <a:pt x="6146800" y="817033"/>
                  <a:pt x="7734300" y="953911"/>
                  <a:pt x="7734300" y="953911"/>
                </a:cubicBezTo>
                <a:lnTo>
                  <a:pt x="7734300" y="953911"/>
                </a:lnTo>
              </a:path>
            </a:pathLst>
          </a:custGeom>
          <a:gradFill>
            <a:gsLst>
              <a:gs pos="0">
                <a:schemeClr val="bg2">
                  <a:lumMod val="90000"/>
                  <a:lumOff val="10000"/>
                </a:schemeClr>
              </a:gs>
              <a:gs pos="100000">
                <a:schemeClr val="accent4">
                  <a:lumMod val="20000"/>
                  <a:lumOff val="80000"/>
                </a:schemeClr>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82787" y="996284"/>
            <a:ext cx="8825758" cy="512988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6112945" y="6374173"/>
            <a:ext cx="2895600" cy="365125"/>
          </a:xfrm>
          <a:prstGeom prst="rect">
            <a:avLst/>
          </a:prstGeom>
          <a:ln>
            <a:noFill/>
          </a:ln>
        </p:spPr>
        <p:txBody>
          <a:bodyPr vert="horz" lIns="91440" tIns="45720" rIns="91440" bIns="45720" rtlCol="0" anchor="ctr"/>
          <a:lstStyle>
            <a:lvl1pPr algn="ctr">
              <a:defRPr sz="1200">
                <a:solidFill>
                  <a:schemeClr val="tx1">
                    <a:tint val="75000"/>
                  </a:schemeClr>
                </a:solidFill>
              </a:defRPr>
            </a:lvl1pPr>
          </a:lstStyle>
          <a:p>
            <a:r>
              <a:rPr lang="en-US" dirty="0" smtClean="0"/>
              <a:t>Advisory Board Meeting  28 April  2010</a:t>
            </a:r>
            <a:endParaRPr lang="en-US" dirty="0"/>
          </a:p>
        </p:txBody>
      </p:sp>
      <p:sp>
        <p:nvSpPr>
          <p:cNvPr id="7" name="Title 1"/>
          <p:cNvSpPr txBox="1">
            <a:spLocks/>
          </p:cNvSpPr>
          <p:nvPr userDrawn="1"/>
        </p:nvSpPr>
        <p:spPr>
          <a:xfrm>
            <a:off x="2747063" y="6009803"/>
            <a:ext cx="2160504" cy="712678"/>
          </a:xfrm>
          <a:prstGeom prst="rect">
            <a:avLst/>
          </a:prstGeom>
        </p:spPr>
        <p:txBody>
          <a:bodyPr vert="horz" lIns="45720" rIns="45720" bIns="4572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smtClean="0">
                <a:ln>
                  <a:noFill/>
                </a:ln>
                <a:solidFill>
                  <a:srgbClr val="9BBECE"/>
                </a:solidFill>
                <a:effectLst>
                  <a:outerShdw blurRad="53975" dist="22860" dir="5400000" algn="tl" rotWithShape="0">
                    <a:srgbClr val="000000">
                      <a:alpha val="55000"/>
                    </a:srgbClr>
                  </a:outerShdw>
                </a:effectLst>
                <a:uLnTx/>
                <a:uFillTx/>
                <a:latin typeface="Copperplate Gothic Bold"/>
                <a:ea typeface="+mj-ea"/>
                <a:cs typeface="Copperplate Gothic Bold"/>
              </a:rPr>
              <a:t>Western Water Assessment</a:t>
            </a:r>
            <a:endParaRPr kumimoji="0" lang="en-US" sz="1400" b="1" i="0" u="none" strike="noStrike" kern="1200" cap="none" spc="0" normalizeH="0" baseline="0" noProof="0" dirty="0">
              <a:ln>
                <a:noFill/>
              </a:ln>
              <a:solidFill>
                <a:srgbClr val="9BBECE"/>
              </a:solidFill>
              <a:effectLst>
                <a:outerShdw blurRad="53975" dist="22860" dir="5400000" algn="tl" rotWithShape="0">
                  <a:srgbClr val="000000">
                    <a:alpha val="55000"/>
                  </a:srgbClr>
                </a:outerShdw>
              </a:effectLst>
              <a:uLnTx/>
              <a:uFillTx/>
              <a:latin typeface="Copperplate Gothic Bold"/>
              <a:ea typeface="+mj-ea"/>
              <a:cs typeface="Copperplate Gothic Bold"/>
            </a:endParaRPr>
          </a:p>
        </p:txBody>
      </p:sp>
      <p:pic>
        <p:nvPicPr>
          <p:cNvPr id="8" name="Picture 5" descr="cires_logo_opt.gif"/>
          <p:cNvPicPr>
            <a:picLocks noChangeAspect="1"/>
          </p:cNvPicPr>
          <p:nvPr userDrawn="1"/>
        </p:nvPicPr>
        <p:blipFill>
          <a:blip r:embed="rId12"/>
          <a:srcRect/>
          <a:stretch>
            <a:fillRect/>
          </a:stretch>
        </p:blipFill>
        <p:spPr bwMode="auto">
          <a:xfrm>
            <a:off x="182787" y="6209101"/>
            <a:ext cx="1116665" cy="530197"/>
          </a:xfrm>
          <a:prstGeom prst="rect">
            <a:avLst/>
          </a:prstGeom>
          <a:noFill/>
          <a:ln w="9525">
            <a:noFill/>
            <a:miter lim="800000"/>
            <a:headEnd/>
            <a:tailEnd/>
          </a:ln>
        </p:spPr>
      </p:pic>
      <p:pic>
        <p:nvPicPr>
          <p:cNvPr id="9" name="Picture 6" descr="wwa_logo_opt.gif"/>
          <p:cNvPicPr>
            <a:picLocks noChangeAspect="1"/>
          </p:cNvPicPr>
          <p:nvPr userDrawn="1"/>
        </p:nvPicPr>
        <p:blipFill>
          <a:blip r:embed="rId13"/>
          <a:srcRect/>
          <a:stretch>
            <a:fillRect/>
          </a:stretch>
        </p:blipFill>
        <p:spPr bwMode="auto">
          <a:xfrm>
            <a:off x="4051947" y="6501946"/>
            <a:ext cx="1319702" cy="237352"/>
          </a:xfrm>
          <a:prstGeom prst="rect">
            <a:avLst/>
          </a:prstGeom>
          <a:noFill/>
          <a:ln w="9525">
            <a:noFill/>
            <a:miter lim="800000"/>
            <a:headEnd/>
            <a:tailEnd/>
          </a:ln>
        </p:spPr>
      </p:pic>
      <p:pic>
        <p:nvPicPr>
          <p:cNvPr id="10" name="Picture 7" descr="UCB_lrg_Black"/>
          <p:cNvPicPr>
            <a:picLocks noChangeAspect="1" noChangeArrowheads="1"/>
          </p:cNvPicPr>
          <p:nvPr userDrawn="1"/>
        </p:nvPicPr>
        <p:blipFill>
          <a:blip r:embed="rId14"/>
          <a:srcRect/>
          <a:stretch>
            <a:fillRect/>
          </a:stretch>
        </p:blipFill>
        <p:spPr bwMode="auto">
          <a:xfrm>
            <a:off x="1400584" y="6295681"/>
            <a:ext cx="1303186" cy="411532"/>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xStyles>
    <p:titleStyle>
      <a:lvl1pPr algn="ctr" defTabSz="457200" rtl="0" eaLnBrk="1" latinLnBrk="0" hangingPunct="1">
        <a:spcBef>
          <a:spcPct val="0"/>
        </a:spcBef>
        <a:buNone/>
        <a:defRPr sz="34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kristen.averyt@noaa.gov"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4" Type="http://schemas.openxmlformats.org/officeDocument/2006/relationships/image" Target="../media/image14.png"/><Relationship Id="rId5" Type="http://schemas.openxmlformats.org/officeDocument/2006/relationships/image" Target="../media/image15.pn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0.xml"/><Relationship Id="rId9" Type="http://schemas.openxmlformats.org/officeDocument/2006/relationships/image" Target="../media/image19.png"/><Relationship Id="rId3" Type="http://schemas.openxmlformats.org/officeDocument/2006/relationships/image" Target="../media/image13.png"/><Relationship Id="rId6"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image" Target="../media/image3.png"/><Relationship Id="rId5" Type="http://schemas.openxmlformats.org/officeDocument/2006/relationships/image" Target="../media/image21.png"/><Relationship Id="rId7"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0.png"/><Relationship Id="rId6"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4" Type="http://schemas.openxmlformats.org/officeDocument/2006/relationships/image" Target="../media/image26.png"/><Relationship Id="rId5" Type="http://schemas.openxmlformats.org/officeDocument/2006/relationships/oleObject" Target="???" TargetMode="External"/><Relationship Id="rId7" Type="http://schemas.openxmlformats.org/officeDocument/2006/relationships/image" Target="../media/image28.jpe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12.xml"/><Relationship Id="rId6"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oleObject" Target="???" TargetMode="External"/><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7.jpeg"/><Relationship Id="rId5"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3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image" Target="../media/image3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mailto:kristen.averyt@noaa.gov"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6.w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chart" Target="../charts/chart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0.jpe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Rectangle 10"/>
          <p:cNvSpPr>
            <a:spLocks/>
          </p:cNvSpPr>
          <p:nvPr/>
        </p:nvSpPr>
        <p:spPr bwMode="auto">
          <a:xfrm>
            <a:off x="427049" y="3452113"/>
            <a:ext cx="3766293" cy="2372157"/>
          </a:xfrm>
          <a:prstGeom prst="rect">
            <a:avLst/>
          </a:prstGeom>
          <a:noFill/>
          <a:ln w="9525">
            <a:noFill/>
            <a:miter lim="800000"/>
            <a:headEnd/>
            <a:tailEnd/>
          </a:ln>
        </p:spPr>
        <p:txBody>
          <a:bodyPr lIns="0" rIns="0" bIns="0">
            <a:prstTxWarp prst="textNoShape">
              <a:avLst/>
            </a:prstTxWarp>
          </a:bodyPr>
          <a:lstStyle/>
          <a:p>
            <a:pPr defTabSz="914400"/>
            <a:r>
              <a:rPr lang="en-US" sz="2400" b="1" dirty="0" smtClean="0">
                <a:solidFill>
                  <a:schemeClr val="accent4">
                    <a:lumMod val="60000"/>
                    <a:lumOff val="40000"/>
                  </a:schemeClr>
                </a:solidFill>
                <a:latin typeface="Calibri" pitchFamily="-112" charset="0"/>
              </a:rPr>
              <a:t>Kristen </a:t>
            </a:r>
            <a:r>
              <a:rPr lang="en-US" sz="2400" b="1" dirty="0" err="1" smtClean="0">
                <a:solidFill>
                  <a:schemeClr val="accent4">
                    <a:lumMod val="60000"/>
                    <a:lumOff val="40000"/>
                  </a:schemeClr>
                </a:solidFill>
                <a:latin typeface="Calibri" pitchFamily="-112" charset="0"/>
              </a:rPr>
              <a:t>Averyt</a:t>
            </a:r>
            <a:endParaRPr lang="en-US" sz="2400" b="1" dirty="0" smtClean="0">
              <a:solidFill>
                <a:schemeClr val="accent4">
                  <a:lumMod val="60000"/>
                  <a:lumOff val="40000"/>
                </a:schemeClr>
              </a:solidFill>
              <a:latin typeface="Calibri" pitchFamily="-112" charset="0"/>
            </a:endParaRPr>
          </a:p>
          <a:p>
            <a:pPr defTabSz="914400"/>
            <a:r>
              <a:rPr lang="en-US" sz="2400" dirty="0" smtClean="0">
                <a:solidFill>
                  <a:schemeClr val="accent4">
                    <a:lumMod val="60000"/>
                    <a:lumOff val="40000"/>
                  </a:schemeClr>
                </a:solidFill>
                <a:latin typeface="Calibri" pitchFamily="-112" charset="0"/>
              </a:rPr>
              <a:t>Deputy Director, </a:t>
            </a:r>
            <a:br>
              <a:rPr lang="en-US" sz="2400" dirty="0" smtClean="0">
                <a:solidFill>
                  <a:schemeClr val="accent4">
                    <a:lumMod val="60000"/>
                    <a:lumOff val="40000"/>
                  </a:schemeClr>
                </a:solidFill>
                <a:latin typeface="Calibri" pitchFamily="-112" charset="0"/>
              </a:rPr>
            </a:br>
            <a:r>
              <a:rPr lang="en-US" sz="2400" dirty="0" smtClean="0">
                <a:solidFill>
                  <a:schemeClr val="accent4">
                    <a:lumMod val="60000"/>
                    <a:lumOff val="40000"/>
                  </a:schemeClr>
                </a:solidFill>
                <a:latin typeface="Calibri" pitchFamily="-112" charset="0"/>
              </a:rPr>
              <a:t>Western Water Assessment.</a:t>
            </a:r>
          </a:p>
          <a:p>
            <a:pPr defTabSz="914400"/>
            <a:r>
              <a:rPr lang="en-US" sz="2400" dirty="0" smtClean="0">
                <a:solidFill>
                  <a:schemeClr val="accent4">
                    <a:lumMod val="60000"/>
                    <a:lumOff val="40000"/>
                  </a:schemeClr>
                </a:solidFill>
                <a:latin typeface="Calibri" pitchFamily="-112" charset="0"/>
              </a:rPr>
              <a:t>NOAA, University of Colorado</a:t>
            </a:r>
          </a:p>
          <a:p>
            <a:pPr defTabSz="914400"/>
            <a:r>
              <a:rPr lang="en-US" sz="2400" dirty="0" smtClean="0">
                <a:solidFill>
                  <a:srgbClr val="9FCFE4"/>
                </a:solidFill>
                <a:latin typeface="Calibri" pitchFamily="-112" charset="0"/>
                <a:hlinkClick r:id="rId3"/>
              </a:rPr>
              <a:t>kristen.averyt@noaa.gov</a:t>
            </a:r>
            <a:r>
              <a:rPr lang="en-US" sz="2400" dirty="0" smtClean="0">
                <a:solidFill>
                  <a:srgbClr val="9FCFE4"/>
                </a:solidFill>
                <a:latin typeface="Calibri" pitchFamily="-112" charset="0"/>
              </a:rPr>
              <a:t> </a:t>
            </a:r>
          </a:p>
        </p:txBody>
      </p:sp>
      <p:sp>
        <p:nvSpPr>
          <p:cNvPr id="7" name="Title 1"/>
          <p:cNvSpPr txBox="1">
            <a:spLocks/>
          </p:cNvSpPr>
          <p:nvPr/>
        </p:nvSpPr>
        <p:spPr>
          <a:xfrm>
            <a:off x="288773" y="746781"/>
            <a:ext cx="4415507" cy="2454498"/>
          </a:xfrm>
          <a:prstGeom prst="rect">
            <a:avLst/>
          </a:prstGeom>
          <a:noFill/>
          <a:ln>
            <a:noFill/>
          </a:ln>
        </p:spPr>
        <p:txBody>
          <a:bodyPr vert="horz" lIns="91440" tIns="45720" rIns="91440" bIns="4572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3700" b="1" i="0" u="none" strike="noStrike" kern="1200" cap="none" spc="0" normalizeH="0" baseline="0" noProof="0" dirty="0" smtClean="0">
                <a:ln>
                  <a:noFill/>
                </a:ln>
                <a:solidFill>
                  <a:schemeClr val="accent5">
                    <a:lumMod val="20000"/>
                    <a:lumOff val="80000"/>
                  </a:schemeClr>
                </a:solidFill>
                <a:effectLst/>
                <a:uLnTx/>
                <a:uFillTx/>
                <a:latin typeface="+mj-lt"/>
                <a:ea typeface="+mj-ea"/>
                <a:cs typeface="+mj-cs"/>
              </a:rPr>
              <a:t>Interdisciplinary</a:t>
            </a:r>
            <a:r>
              <a:rPr kumimoji="0" lang="en-US" sz="3700" b="1" i="0" u="none" strike="noStrike" kern="1200" cap="none" spc="0" normalizeH="0" noProof="0" dirty="0" smtClean="0">
                <a:ln>
                  <a:noFill/>
                </a:ln>
                <a:solidFill>
                  <a:schemeClr val="accent5">
                    <a:lumMod val="20000"/>
                    <a:lumOff val="80000"/>
                  </a:schemeClr>
                </a:solidFill>
                <a:effectLst/>
                <a:uLnTx/>
                <a:uFillTx/>
                <a:latin typeface="+mj-lt"/>
                <a:ea typeface="+mj-ea"/>
                <a:cs typeface="+mj-cs"/>
              </a:rPr>
              <a:t> Science in Support of Climate Adaptation </a:t>
            </a:r>
            <a:r>
              <a:rPr lang="en-US" sz="3700" b="1" dirty="0" smtClean="0">
                <a:solidFill>
                  <a:schemeClr val="accent5">
                    <a:lumMod val="20000"/>
                    <a:lumOff val="80000"/>
                  </a:schemeClr>
                </a:solidFill>
                <a:latin typeface="+mj-lt"/>
                <a:ea typeface="+mj-ea"/>
                <a:cs typeface="+mj-cs"/>
              </a:rPr>
              <a:t>Initiatives</a:t>
            </a:r>
            <a:endParaRPr kumimoji="0" lang="en-US" sz="3700" b="1" i="0" u="none" strike="noStrike" kern="1200" cap="none" spc="0" normalizeH="0" baseline="0" noProof="0" dirty="0">
              <a:ln>
                <a:noFill/>
              </a:ln>
              <a:solidFill>
                <a:schemeClr val="accent5">
                  <a:lumMod val="20000"/>
                  <a:lumOff val="80000"/>
                </a:schemeClr>
              </a:solidFill>
              <a:effectLst/>
              <a:uLnTx/>
              <a:uFillTx/>
              <a:latin typeface="+mj-lt"/>
              <a:ea typeface="+mj-ea"/>
              <a:cs typeface="+mj-cs"/>
            </a:endParaRPr>
          </a:p>
        </p:txBody>
      </p:sp>
      <p:pic>
        <p:nvPicPr>
          <p:cNvPr id="4" name="Picture 2" descr="dino"/>
          <p:cNvPicPr>
            <a:picLocks noChangeAspect="1" noChangeArrowheads="1"/>
          </p:cNvPicPr>
          <p:nvPr/>
        </p:nvPicPr>
        <p:blipFill>
          <a:blip r:embed="rId4"/>
          <a:srcRect l="12483" t="15961" r="42043" b="15468"/>
          <a:stretch>
            <a:fillRect/>
          </a:stretch>
        </p:blipFill>
        <p:spPr bwMode="auto">
          <a:xfrm>
            <a:off x="4737268" y="746781"/>
            <a:ext cx="4134778" cy="452914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Research</a:t>
            </a:r>
            <a:endParaRPr lang="en-US" dirty="0"/>
          </a:p>
        </p:txBody>
      </p:sp>
      <p:pic>
        <p:nvPicPr>
          <p:cNvPr id="5" name="Picture 4" descr="Picture 2.png"/>
          <p:cNvPicPr>
            <a:picLocks noChangeAspect="1"/>
          </p:cNvPicPr>
          <p:nvPr/>
        </p:nvPicPr>
        <p:blipFill>
          <a:blip r:embed="rId3"/>
          <a:stretch>
            <a:fillRect/>
          </a:stretch>
        </p:blipFill>
        <p:spPr>
          <a:xfrm rot="559650">
            <a:off x="3828348" y="4661596"/>
            <a:ext cx="578105" cy="434444"/>
          </a:xfrm>
          <a:prstGeom prst="rect">
            <a:avLst/>
          </a:prstGeom>
        </p:spPr>
      </p:pic>
      <p:sp>
        <p:nvSpPr>
          <p:cNvPr id="6" name="Oval 5"/>
          <p:cNvSpPr/>
          <p:nvPr/>
        </p:nvSpPr>
        <p:spPr>
          <a:xfrm>
            <a:off x="478778" y="1239021"/>
            <a:ext cx="2073425" cy="621111"/>
          </a:xfrm>
          <a:prstGeom prst="ellipse">
            <a:avLst/>
          </a:prstGeom>
          <a:solidFill>
            <a:schemeClr val="bg2">
              <a:lumMod val="25000"/>
              <a:lumOff val="75000"/>
            </a:schemeClr>
          </a:solidFill>
        </p:spPr>
        <p:style>
          <a:lnRef idx="0">
            <a:schemeClr val="accent1">
              <a:hueOff val="0"/>
              <a:satOff val="0"/>
              <a:lumOff val="0"/>
              <a:alphaOff val="0"/>
            </a:schemeClr>
          </a:lnRef>
          <a:fillRef idx="1">
            <a:scrgbClr r="0" g="0" b="0"/>
          </a:fillRef>
          <a:effectRef idx="0">
            <a:schemeClr val="accent1">
              <a:tint val="50000"/>
              <a:alpha val="40000"/>
              <a:hueOff val="0"/>
              <a:satOff val="0"/>
              <a:lumOff val="0"/>
              <a:alphaOff val="0"/>
            </a:schemeClr>
          </a:effectRef>
          <a:fontRef idx="minor">
            <a:schemeClr val="lt1">
              <a:hueOff val="0"/>
              <a:satOff val="0"/>
              <a:lumOff val="0"/>
              <a:alphaOff val="0"/>
            </a:schemeClr>
          </a:fontRef>
        </p:style>
      </p:sp>
      <p:pic>
        <p:nvPicPr>
          <p:cNvPr id="7" name="Picture 6" descr="Picture 3.png"/>
          <p:cNvPicPr>
            <a:picLocks noChangeAspect="1"/>
          </p:cNvPicPr>
          <p:nvPr/>
        </p:nvPicPr>
        <p:blipFill>
          <a:blip r:embed="rId4"/>
          <a:stretch>
            <a:fillRect/>
          </a:stretch>
        </p:blipFill>
        <p:spPr>
          <a:xfrm rot="20947802">
            <a:off x="855366" y="1490310"/>
            <a:ext cx="728117" cy="439651"/>
          </a:xfrm>
          <a:prstGeom prst="rect">
            <a:avLst/>
          </a:prstGeom>
        </p:spPr>
      </p:pic>
      <p:pic>
        <p:nvPicPr>
          <p:cNvPr id="8" name="Picture 7" descr="Picture 2.png"/>
          <p:cNvPicPr>
            <a:picLocks noChangeAspect="1"/>
          </p:cNvPicPr>
          <p:nvPr/>
        </p:nvPicPr>
        <p:blipFill>
          <a:blip r:embed="rId3"/>
          <a:stretch>
            <a:fillRect/>
          </a:stretch>
        </p:blipFill>
        <p:spPr>
          <a:xfrm rot="20789087">
            <a:off x="1720442" y="1184516"/>
            <a:ext cx="731061" cy="549390"/>
          </a:xfrm>
          <a:prstGeom prst="rect">
            <a:avLst/>
          </a:prstGeom>
        </p:spPr>
      </p:pic>
      <p:pic>
        <p:nvPicPr>
          <p:cNvPr id="9" name="Picture 8" descr="72884537.png"/>
          <p:cNvPicPr>
            <a:picLocks noChangeAspect="1"/>
          </p:cNvPicPr>
          <p:nvPr/>
        </p:nvPicPr>
        <p:blipFill>
          <a:blip r:embed="rId5"/>
          <a:stretch>
            <a:fillRect/>
          </a:stretch>
        </p:blipFill>
        <p:spPr>
          <a:xfrm rot="20038907">
            <a:off x="535960" y="1221173"/>
            <a:ext cx="918792" cy="918792"/>
          </a:xfrm>
          <a:prstGeom prst="rect">
            <a:avLst/>
          </a:prstGeom>
        </p:spPr>
      </p:pic>
      <p:pic>
        <p:nvPicPr>
          <p:cNvPr id="10" name="Picture 9" descr="BU003715.png"/>
          <p:cNvPicPr>
            <a:picLocks noChangeAspect="1"/>
          </p:cNvPicPr>
          <p:nvPr/>
        </p:nvPicPr>
        <p:blipFill>
          <a:blip r:embed="rId6"/>
          <a:stretch>
            <a:fillRect/>
          </a:stretch>
        </p:blipFill>
        <p:spPr>
          <a:xfrm rot="21149628">
            <a:off x="1092531" y="1376293"/>
            <a:ext cx="446513" cy="1111196"/>
          </a:xfrm>
          <a:prstGeom prst="rect">
            <a:avLst/>
          </a:prstGeom>
        </p:spPr>
      </p:pic>
      <p:pic>
        <p:nvPicPr>
          <p:cNvPr id="11" name="Picture 10" descr="AA053844.png"/>
          <p:cNvPicPr>
            <a:picLocks noChangeAspect="1"/>
          </p:cNvPicPr>
          <p:nvPr/>
        </p:nvPicPr>
        <p:blipFill>
          <a:blip r:embed="rId7"/>
          <a:stretch>
            <a:fillRect/>
          </a:stretch>
        </p:blipFill>
        <p:spPr>
          <a:xfrm rot="1028704">
            <a:off x="1529879" y="1629883"/>
            <a:ext cx="327934" cy="913200"/>
          </a:xfrm>
          <a:prstGeom prst="rect">
            <a:avLst/>
          </a:prstGeom>
        </p:spPr>
      </p:pic>
      <p:pic>
        <p:nvPicPr>
          <p:cNvPr id="12" name="Picture 11" descr="BU001302.png"/>
          <p:cNvPicPr>
            <a:picLocks noChangeAspect="1"/>
          </p:cNvPicPr>
          <p:nvPr/>
        </p:nvPicPr>
        <p:blipFill>
          <a:blip r:embed="rId8"/>
          <a:stretch>
            <a:fillRect/>
          </a:stretch>
        </p:blipFill>
        <p:spPr>
          <a:xfrm rot="1055205">
            <a:off x="1783364" y="1474570"/>
            <a:ext cx="403530" cy="836856"/>
          </a:xfrm>
          <a:prstGeom prst="rect">
            <a:avLst/>
          </a:prstGeom>
        </p:spPr>
      </p:pic>
      <p:sp>
        <p:nvSpPr>
          <p:cNvPr id="13" name="Rounded Rectangle 12"/>
          <p:cNvSpPr/>
          <p:nvPr/>
        </p:nvSpPr>
        <p:spPr>
          <a:xfrm>
            <a:off x="5715000" y="3622988"/>
            <a:ext cx="2815881" cy="2332599"/>
          </a:xfrm>
          <a:prstGeom prst="roundRect">
            <a:avLst>
              <a:gd name="adj" fmla="val 39779"/>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4" name="Rounded Rectangle 13"/>
          <p:cNvSpPr/>
          <p:nvPr/>
        </p:nvSpPr>
        <p:spPr>
          <a:xfrm>
            <a:off x="3083481" y="1710136"/>
            <a:ext cx="2815881" cy="2332599"/>
          </a:xfrm>
          <a:prstGeom prst="roundRect">
            <a:avLst>
              <a:gd name="adj" fmla="val 39779"/>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5" name=" 11"/>
          <p:cNvSpPr/>
          <p:nvPr/>
        </p:nvSpPr>
        <p:spPr>
          <a:xfrm>
            <a:off x="381000" y="1162769"/>
            <a:ext cx="2250229" cy="1552779"/>
          </a:xfrm>
          <a:prstGeom prst="funnel">
            <a:avLst/>
          </a:prstGeom>
          <a:gradFill>
            <a:gsLst>
              <a:gs pos="0">
                <a:schemeClr val="accent2">
                  <a:tint val="100000"/>
                  <a:shade val="100000"/>
                  <a:satMod val="130000"/>
                  <a:alpha val="33000"/>
                </a:schemeClr>
              </a:gs>
              <a:gs pos="100000">
                <a:schemeClr val="accent2">
                  <a:tint val="50000"/>
                  <a:shade val="100000"/>
                  <a:satMod val="350000"/>
                </a:schemeClr>
              </a:gs>
            </a:gsLst>
          </a:gradFill>
          <a:ln/>
        </p:spPr>
        <p:style>
          <a:lnRef idx="1">
            <a:schemeClr val="accent2"/>
          </a:lnRef>
          <a:fillRef idx="3">
            <a:schemeClr val="accent2"/>
          </a:fillRef>
          <a:effectRef idx="2">
            <a:schemeClr val="accent2"/>
          </a:effectRef>
          <a:fontRef idx="minor">
            <a:schemeClr val="lt1"/>
          </a:fontRef>
        </p:style>
      </p:sp>
      <p:sp>
        <p:nvSpPr>
          <p:cNvPr id="16" name=" 3"/>
          <p:cNvSpPr/>
          <p:nvPr/>
        </p:nvSpPr>
        <p:spPr>
          <a:xfrm rot="20047731">
            <a:off x="4298752" y="2512417"/>
            <a:ext cx="1326834" cy="1326834"/>
          </a:xfrm>
          <a:prstGeom prst="gear9">
            <a:avLst/>
          </a:prstGeom>
          <a:ln/>
        </p:spPr>
        <p:style>
          <a:lnRef idx="1">
            <a:schemeClr val="accent2"/>
          </a:lnRef>
          <a:fillRef idx="3">
            <a:schemeClr val="accent2"/>
          </a:fillRef>
          <a:effectRef idx="2">
            <a:schemeClr val="accent2"/>
          </a:effectRef>
          <a:fontRef idx="minor">
            <a:schemeClr val="lt1"/>
          </a:fontRef>
        </p:style>
      </p:sp>
      <p:sp>
        <p:nvSpPr>
          <p:cNvPr id="17" name=" 5"/>
          <p:cNvSpPr/>
          <p:nvPr/>
        </p:nvSpPr>
        <p:spPr>
          <a:xfrm rot="20047731">
            <a:off x="3406484" y="2664167"/>
            <a:ext cx="964970" cy="964970"/>
          </a:xfrm>
          <a:prstGeom prst="gear6">
            <a:avLst/>
          </a:prstGeom>
          <a:ln/>
        </p:spPr>
        <p:style>
          <a:lnRef idx="1">
            <a:schemeClr val="accent2"/>
          </a:lnRef>
          <a:fillRef idx="3">
            <a:schemeClr val="accent2"/>
          </a:fillRef>
          <a:effectRef idx="2">
            <a:schemeClr val="accent2"/>
          </a:effectRef>
          <a:fontRef idx="minor">
            <a:schemeClr val="lt1"/>
          </a:fontRef>
        </p:style>
      </p:sp>
      <p:sp>
        <p:nvSpPr>
          <p:cNvPr id="18" name=" 7"/>
          <p:cNvSpPr/>
          <p:nvPr/>
        </p:nvSpPr>
        <p:spPr>
          <a:xfrm rot="19147731">
            <a:off x="3599030" y="1834549"/>
            <a:ext cx="945474" cy="945474"/>
          </a:xfrm>
          <a:prstGeom prst="gear6">
            <a:avLst/>
          </a:prstGeom>
          <a:ln/>
        </p:spPr>
        <p:style>
          <a:lnRef idx="1">
            <a:schemeClr val="accent2"/>
          </a:lnRef>
          <a:fillRef idx="3">
            <a:schemeClr val="accent2"/>
          </a:fillRef>
          <a:effectRef idx="2">
            <a:schemeClr val="accent2"/>
          </a:effectRef>
          <a:fontRef idx="minor">
            <a:schemeClr val="lt1"/>
          </a:fontRef>
        </p:style>
      </p:sp>
      <p:sp>
        <p:nvSpPr>
          <p:cNvPr id="19" name="Circular Arrow 18"/>
          <p:cNvSpPr/>
          <p:nvPr/>
        </p:nvSpPr>
        <p:spPr>
          <a:xfrm rot="20047731">
            <a:off x="3416406" y="1634385"/>
            <a:ext cx="1330452" cy="1330452"/>
          </a:xfrm>
          <a:prstGeom prst="circularArrow">
            <a:avLst>
              <a:gd name="adj1" fmla="val 5984"/>
              <a:gd name="adj2" fmla="val 394124"/>
              <a:gd name="adj3" fmla="val 13313824"/>
              <a:gd name="adj4" fmla="val 10508221"/>
              <a:gd name="adj5" fmla="val 6981"/>
            </a:avLst>
          </a:prstGeom>
        </p:spPr>
        <p:style>
          <a:lnRef idx="1">
            <a:schemeClr val="accent2"/>
          </a:lnRef>
          <a:fillRef idx="3">
            <a:schemeClr val="accent2"/>
          </a:fillRef>
          <a:effectRef idx="2">
            <a:schemeClr val="accent2"/>
          </a:effectRef>
          <a:fontRef idx="minor">
            <a:schemeClr val="lt1"/>
          </a:fontRef>
        </p:style>
      </p:sp>
      <p:sp>
        <p:nvSpPr>
          <p:cNvPr id="20" name=" 3"/>
          <p:cNvSpPr/>
          <p:nvPr/>
        </p:nvSpPr>
        <p:spPr>
          <a:xfrm rot="20047731">
            <a:off x="3224001" y="2531731"/>
            <a:ext cx="1233955" cy="1233955"/>
          </a:xfrm>
          <a:prstGeom prst="leftCircularArrow">
            <a:avLst>
              <a:gd name="adj1" fmla="val 6452"/>
              <a:gd name="adj2" fmla="val 429999"/>
              <a:gd name="adj3" fmla="val 10489124"/>
              <a:gd name="adj4" fmla="val 14837806"/>
              <a:gd name="adj5" fmla="val 7527"/>
            </a:avLst>
          </a:prstGeom>
        </p:spPr>
        <p:style>
          <a:lnRef idx="1">
            <a:schemeClr val="accent2"/>
          </a:lnRef>
          <a:fillRef idx="3">
            <a:schemeClr val="accent2"/>
          </a:fillRef>
          <a:effectRef idx="2">
            <a:schemeClr val="accent2"/>
          </a:effectRef>
          <a:fontRef idx="minor">
            <a:schemeClr val="lt1"/>
          </a:fontRef>
        </p:style>
      </p:sp>
      <p:sp>
        <p:nvSpPr>
          <p:cNvPr id="21" name="Circular Arrow 20"/>
          <p:cNvSpPr/>
          <p:nvPr/>
        </p:nvSpPr>
        <p:spPr>
          <a:xfrm rot="20047731">
            <a:off x="4149029" y="2280101"/>
            <a:ext cx="1698347" cy="1698347"/>
          </a:xfrm>
          <a:prstGeom prst="circularArrow">
            <a:avLst>
              <a:gd name="adj1" fmla="val 4688"/>
              <a:gd name="adj2" fmla="val 299029"/>
              <a:gd name="adj3" fmla="val 2449472"/>
              <a:gd name="adj4" fmla="val 16013259"/>
              <a:gd name="adj5" fmla="val 5469"/>
            </a:avLst>
          </a:prstGeom>
        </p:spPr>
        <p:style>
          <a:lnRef idx="1">
            <a:schemeClr val="accent2"/>
          </a:lnRef>
          <a:fillRef idx="3">
            <a:schemeClr val="accent2"/>
          </a:fillRef>
          <a:effectRef idx="2">
            <a:schemeClr val="accent2"/>
          </a:effectRef>
          <a:fontRef idx="minor">
            <a:schemeClr val="lt1"/>
          </a:fontRef>
        </p:style>
      </p:sp>
      <p:sp>
        <p:nvSpPr>
          <p:cNvPr id="22" name=" 3"/>
          <p:cNvSpPr/>
          <p:nvPr/>
        </p:nvSpPr>
        <p:spPr>
          <a:xfrm rot="10040062">
            <a:off x="6045824" y="3714951"/>
            <a:ext cx="1326834" cy="1326834"/>
          </a:xfrm>
          <a:prstGeom prst="gear9">
            <a:avLst/>
          </a:prstGeom>
          <a:ln/>
        </p:spPr>
        <p:style>
          <a:lnRef idx="1">
            <a:schemeClr val="accent2"/>
          </a:lnRef>
          <a:fillRef idx="3">
            <a:schemeClr val="accent2"/>
          </a:fillRef>
          <a:effectRef idx="2">
            <a:schemeClr val="accent2"/>
          </a:effectRef>
          <a:fontRef idx="minor">
            <a:schemeClr val="lt1"/>
          </a:fontRef>
        </p:style>
      </p:sp>
      <p:sp>
        <p:nvSpPr>
          <p:cNvPr id="23" name=" 5"/>
          <p:cNvSpPr/>
          <p:nvPr/>
        </p:nvSpPr>
        <p:spPr>
          <a:xfrm rot="10040062">
            <a:off x="7264911" y="4169460"/>
            <a:ext cx="964970" cy="964970"/>
          </a:xfrm>
          <a:prstGeom prst="gear6">
            <a:avLst/>
          </a:prstGeom>
          <a:ln/>
        </p:spPr>
        <p:style>
          <a:lnRef idx="1">
            <a:schemeClr val="accent2"/>
          </a:lnRef>
          <a:fillRef idx="3">
            <a:schemeClr val="accent2"/>
          </a:fillRef>
          <a:effectRef idx="2">
            <a:schemeClr val="accent2"/>
          </a:effectRef>
          <a:fontRef idx="minor">
            <a:schemeClr val="lt1"/>
          </a:fontRef>
        </p:style>
      </p:sp>
      <p:sp>
        <p:nvSpPr>
          <p:cNvPr id="24" name=" 7"/>
          <p:cNvSpPr/>
          <p:nvPr/>
        </p:nvSpPr>
        <p:spPr>
          <a:xfrm rot="9140062">
            <a:off x="6904946" y="4954620"/>
            <a:ext cx="945474" cy="945474"/>
          </a:xfrm>
          <a:prstGeom prst="gear6">
            <a:avLst/>
          </a:prstGeom>
          <a:ln/>
        </p:spPr>
        <p:style>
          <a:lnRef idx="1">
            <a:schemeClr val="accent2"/>
          </a:lnRef>
          <a:fillRef idx="3">
            <a:schemeClr val="accent2"/>
          </a:fillRef>
          <a:effectRef idx="2">
            <a:schemeClr val="accent2"/>
          </a:effectRef>
          <a:fontRef idx="minor">
            <a:schemeClr val="lt1"/>
          </a:fontRef>
        </p:style>
      </p:sp>
      <p:sp>
        <p:nvSpPr>
          <p:cNvPr id="25" name="Circular Arrow 24"/>
          <p:cNvSpPr/>
          <p:nvPr/>
        </p:nvSpPr>
        <p:spPr>
          <a:xfrm rot="10040062">
            <a:off x="6759070" y="4782102"/>
            <a:ext cx="1330452" cy="1330452"/>
          </a:xfrm>
          <a:prstGeom prst="circularArrow">
            <a:avLst>
              <a:gd name="adj1" fmla="val 5984"/>
              <a:gd name="adj2" fmla="val 394124"/>
              <a:gd name="adj3" fmla="val 13313824"/>
              <a:gd name="adj4" fmla="val 10508221"/>
              <a:gd name="adj5" fmla="val 6981"/>
            </a:avLst>
          </a:prstGeom>
        </p:spPr>
        <p:style>
          <a:lnRef idx="1">
            <a:schemeClr val="accent2"/>
          </a:lnRef>
          <a:fillRef idx="3">
            <a:schemeClr val="accent2"/>
          </a:fillRef>
          <a:effectRef idx="2">
            <a:schemeClr val="accent2"/>
          </a:effectRef>
          <a:fontRef idx="minor">
            <a:schemeClr val="lt1"/>
          </a:fontRef>
        </p:style>
      </p:sp>
      <p:sp>
        <p:nvSpPr>
          <p:cNvPr id="26" name=" 3"/>
          <p:cNvSpPr/>
          <p:nvPr/>
        </p:nvSpPr>
        <p:spPr>
          <a:xfrm rot="10040062">
            <a:off x="7177610" y="4043928"/>
            <a:ext cx="1233955" cy="1233955"/>
          </a:xfrm>
          <a:prstGeom prst="leftCircularArrow">
            <a:avLst>
              <a:gd name="adj1" fmla="val 6452"/>
              <a:gd name="adj2" fmla="val 429999"/>
              <a:gd name="adj3" fmla="val 10489124"/>
              <a:gd name="adj4" fmla="val 14837806"/>
              <a:gd name="adj5" fmla="val 7527"/>
            </a:avLst>
          </a:prstGeom>
        </p:spPr>
        <p:style>
          <a:lnRef idx="1">
            <a:schemeClr val="accent2"/>
          </a:lnRef>
          <a:fillRef idx="3">
            <a:schemeClr val="accent2"/>
          </a:fillRef>
          <a:effectRef idx="2">
            <a:schemeClr val="accent2"/>
          </a:effectRef>
          <a:fontRef idx="minor">
            <a:schemeClr val="lt1"/>
          </a:fontRef>
        </p:style>
      </p:sp>
      <p:sp>
        <p:nvSpPr>
          <p:cNvPr id="27" name="Circular Arrow 26"/>
          <p:cNvSpPr/>
          <p:nvPr/>
        </p:nvSpPr>
        <p:spPr>
          <a:xfrm rot="10040062">
            <a:off x="5804328" y="3543728"/>
            <a:ext cx="1698347" cy="1698347"/>
          </a:xfrm>
          <a:prstGeom prst="circularArrow">
            <a:avLst>
              <a:gd name="adj1" fmla="val 4688"/>
              <a:gd name="adj2" fmla="val 299029"/>
              <a:gd name="adj3" fmla="val 2449472"/>
              <a:gd name="adj4" fmla="val 16013259"/>
              <a:gd name="adj5" fmla="val 5469"/>
            </a:avLst>
          </a:prstGeom>
        </p:spPr>
        <p:style>
          <a:lnRef idx="1">
            <a:schemeClr val="accent2"/>
          </a:lnRef>
          <a:fillRef idx="3">
            <a:schemeClr val="accent2"/>
          </a:fillRef>
          <a:effectRef idx="2">
            <a:schemeClr val="accent2"/>
          </a:effectRef>
          <a:fontRef idx="minor">
            <a:schemeClr val="lt1"/>
          </a:fontRef>
        </p:style>
      </p:sp>
      <p:sp>
        <p:nvSpPr>
          <p:cNvPr id="28" name=" 3"/>
          <p:cNvSpPr/>
          <p:nvPr/>
        </p:nvSpPr>
        <p:spPr>
          <a:xfrm rot="8010731">
            <a:off x="7112168" y="3114089"/>
            <a:ext cx="754999" cy="866053"/>
          </a:xfrm>
          <a:prstGeom prst="swooshArrow">
            <a:avLst>
              <a:gd name="adj1" fmla="val 25000"/>
              <a:gd name="adj2" fmla="val 25000"/>
            </a:avLst>
          </a:prstGeom>
          <a:solidFill>
            <a:schemeClr val="accent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9" name="TextBox 28"/>
          <p:cNvSpPr txBox="1"/>
          <p:nvPr/>
        </p:nvSpPr>
        <p:spPr>
          <a:xfrm>
            <a:off x="3462719" y="1063805"/>
            <a:ext cx="2068895" cy="646331"/>
          </a:xfrm>
          <a:prstGeom prst="rect">
            <a:avLst/>
          </a:prstGeom>
          <a:noFill/>
        </p:spPr>
        <p:txBody>
          <a:bodyPr wrap="square" rtlCol="0">
            <a:spAutoFit/>
          </a:bodyPr>
          <a:lstStyle/>
          <a:p>
            <a:pPr algn="ctr"/>
            <a:r>
              <a:rPr lang="en-US" b="1" dirty="0" smtClean="0">
                <a:latin typeface="Calibri"/>
                <a:cs typeface="Calibri"/>
              </a:rPr>
              <a:t>Climate Services </a:t>
            </a:r>
            <a:br>
              <a:rPr lang="en-US" b="1" dirty="0" smtClean="0">
                <a:latin typeface="Calibri"/>
                <a:cs typeface="Calibri"/>
              </a:rPr>
            </a:br>
            <a:r>
              <a:rPr lang="en-US" b="1" dirty="0" smtClean="0">
                <a:latin typeface="Calibri"/>
                <a:cs typeface="Calibri"/>
              </a:rPr>
              <a:t>Machine</a:t>
            </a:r>
            <a:endParaRPr lang="en-US" b="1" dirty="0">
              <a:latin typeface="Calibri"/>
              <a:cs typeface="Calibri"/>
            </a:endParaRPr>
          </a:p>
        </p:txBody>
      </p:sp>
      <p:sp>
        <p:nvSpPr>
          <p:cNvPr id="30" name=" 3"/>
          <p:cNvSpPr/>
          <p:nvPr/>
        </p:nvSpPr>
        <p:spPr>
          <a:xfrm rot="19546927" flipV="1">
            <a:off x="1751287" y="2258816"/>
            <a:ext cx="1490492" cy="1055592"/>
          </a:xfrm>
          <a:prstGeom prst="swooshArrow">
            <a:avLst>
              <a:gd name="adj1" fmla="val 17101"/>
              <a:gd name="adj2" fmla="val 25000"/>
            </a:avLst>
          </a:prstGeom>
        </p:spPr>
        <p:style>
          <a:lnRef idx="1">
            <a:schemeClr val="accent1"/>
          </a:lnRef>
          <a:fillRef idx="3">
            <a:schemeClr val="accent1"/>
          </a:fillRef>
          <a:effectRef idx="2">
            <a:schemeClr val="accent1"/>
          </a:effectRef>
          <a:fontRef idx="minor">
            <a:schemeClr val="lt1"/>
          </a:fontRef>
        </p:style>
      </p:sp>
      <p:sp>
        <p:nvSpPr>
          <p:cNvPr id="31" name="TextBox 30"/>
          <p:cNvSpPr txBox="1"/>
          <p:nvPr/>
        </p:nvSpPr>
        <p:spPr>
          <a:xfrm>
            <a:off x="1021865" y="2086483"/>
            <a:ext cx="949320" cy="307777"/>
          </a:xfrm>
          <a:prstGeom prst="rect">
            <a:avLst/>
          </a:prstGeom>
          <a:noFill/>
        </p:spPr>
        <p:txBody>
          <a:bodyPr wrap="square" rtlCol="0">
            <a:spAutoFit/>
          </a:bodyPr>
          <a:lstStyle/>
          <a:p>
            <a:pPr algn="ctr"/>
            <a:r>
              <a:rPr lang="en-US" sz="1400" b="1" dirty="0" smtClean="0"/>
              <a:t>START</a:t>
            </a:r>
            <a:endParaRPr lang="en-US" sz="1400" b="1" dirty="0"/>
          </a:p>
        </p:txBody>
      </p:sp>
      <p:sp>
        <p:nvSpPr>
          <p:cNvPr id="32" name="TextBox 31"/>
          <p:cNvSpPr txBox="1"/>
          <p:nvPr/>
        </p:nvSpPr>
        <p:spPr>
          <a:xfrm>
            <a:off x="4265543" y="2911776"/>
            <a:ext cx="1409831" cy="584776"/>
          </a:xfrm>
          <a:prstGeom prst="rect">
            <a:avLst/>
          </a:prstGeom>
          <a:noFill/>
        </p:spPr>
        <p:txBody>
          <a:bodyPr wrap="square" rtlCol="0">
            <a:spAutoFit/>
          </a:bodyPr>
          <a:lstStyle/>
          <a:p>
            <a:pPr algn="ctr"/>
            <a:r>
              <a:rPr lang="en-US" sz="1600" b="1" cap="small" dirty="0" smtClean="0">
                <a:solidFill>
                  <a:schemeClr val="bg1"/>
                </a:solidFill>
              </a:rPr>
              <a:t>Information Providers</a:t>
            </a:r>
            <a:endParaRPr lang="en-US" sz="1600" b="1" cap="small" dirty="0">
              <a:solidFill>
                <a:schemeClr val="bg1"/>
              </a:solidFill>
            </a:endParaRPr>
          </a:p>
        </p:txBody>
      </p:sp>
      <p:sp>
        <p:nvSpPr>
          <p:cNvPr id="33" name="TextBox 32"/>
          <p:cNvSpPr txBox="1"/>
          <p:nvPr/>
        </p:nvSpPr>
        <p:spPr>
          <a:xfrm>
            <a:off x="3225697" y="2974102"/>
            <a:ext cx="1265725" cy="338554"/>
          </a:xfrm>
          <a:prstGeom prst="rect">
            <a:avLst/>
          </a:prstGeom>
          <a:noFill/>
        </p:spPr>
        <p:txBody>
          <a:bodyPr wrap="square" rtlCol="0">
            <a:spAutoFit/>
          </a:bodyPr>
          <a:lstStyle/>
          <a:p>
            <a:pPr algn="ctr"/>
            <a:r>
              <a:rPr lang="en-US" sz="1600" b="1" cap="small" dirty="0" smtClean="0">
                <a:solidFill>
                  <a:schemeClr val="bg1"/>
                </a:solidFill>
              </a:rPr>
              <a:t>Products</a:t>
            </a:r>
            <a:endParaRPr lang="en-US" sz="1600" b="1" cap="small" dirty="0">
              <a:solidFill>
                <a:schemeClr val="bg1"/>
              </a:solidFill>
            </a:endParaRPr>
          </a:p>
        </p:txBody>
      </p:sp>
      <p:sp>
        <p:nvSpPr>
          <p:cNvPr id="34" name="TextBox 33"/>
          <p:cNvSpPr txBox="1"/>
          <p:nvPr/>
        </p:nvSpPr>
        <p:spPr>
          <a:xfrm>
            <a:off x="3125484" y="2060445"/>
            <a:ext cx="2088717" cy="584776"/>
          </a:xfrm>
          <a:prstGeom prst="rect">
            <a:avLst/>
          </a:prstGeom>
          <a:noFill/>
        </p:spPr>
        <p:txBody>
          <a:bodyPr wrap="square" rtlCol="0">
            <a:spAutoFit/>
          </a:bodyPr>
          <a:lstStyle/>
          <a:p>
            <a:pPr algn="ctr"/>
            <a:r>
              <a:rPr lang="en-US" sz="1600" b="1" cap="small" dirty="0" smtClean="0">
                <a:solidFill>
                  <a:schemeClr val="bg1"/>
                </a:solidFill>
              </a:rPr>
              <a:t>Research &amp; Data Collection</a:t>
            </a:r>
            <a:endParaRPr lang="en-US" sz="1600" b="1" cap="small" dirty="0">
              <a:solidFill>
                <a:schemeClr val="bg1"/>
              </a:solidFill>
            </a:endParaRPr>
          </a:p>
        </p:txBody>
      </p:sp>
      <p:sp>
        <p:nvSpPr>
          <p:cNvPr id="35" name="TextBox 34"/>
          <p:cNvSpPr txBox="1"/>
          <p:nvPr/>
        </p:nvSpPr>
        <p:spPr>
          <a:xfrm>
            <a:off x="7170861" y="4483788"/>
            <a:ext cx="1265725" cy="338554"/>
          </a:xfrm>
          <a:prstGeom prst="rect">
            <a:avLst/>
          </a:prstGeom>
          <a:noFill/>
        </p:spPr>
        <p:txBody>
          <a:bodyPr wrap="square" rtlCol="0">
            <a:spAutoFit/>
          </a:bodyPr>
          <a:lstStyle/>
          <a:p>
            <a:pPr algn="ctr"/>
            <a:r>
              <a:rPr lang="en-US" sz="1600" b="1" cap="small" dirty="0" smtClean="0">
                <a:solidFill>
                  <a:schemeClr val="bg1"/>
                </a:solidFill>
              </a:rPr>
              <a:t>Outreach</a:t>
            </a:r>
            <a:endParaRPr lang="en-US" sz="1600" b="1" cap="small" dirty="0">
              <a:solidFill>
                <a:schemeClr val="bg1"/>
              </a:solidFill>
            </a:endParaRPr>
          </a:p>
        </p:txBody>
      </p:sp>
      <p:sp>
        <p:nvSpPr>
          <p:cNvPr id="36" name="TextBox 35"/>
          <p:cNvSpPr txBox="1"/>
          <p:nvPr/>
        </p:nvSpPr>
        <p:spPr>
          <a:xfrm>
            <a:off x="6750145" y="5270958"/>
            <a:ext cx="1265725" cy="338554"/>
          </a:xfrm>
          <a:prstGeom prst="rect">
            <a:avLst/>
          </a:prstGeom>
          <a:noFill/>
        </p:spPr>
        <p:txBody>
          <a:bodyPr wrap="square" rtlCol="0">
            <a:spAutoFit/>
          </a:bodyPr>
          <a:lstStyle/>
          <a:p>
            <a:pPr algn="ctr"/>
            <a:r>
              <a:rPr lang="en-US" sz="1600" b="1" cap="small" dirty="0" smtClean="0">
                <a:solidFill>
                  <a:schemeClr val="bg1"/>
                </a:solidFill>
              </a:rPr>
              <a:t>Research</a:t>
            </a:r>
            <a:endParaRPr lang="en-US" sz="1600" b="1" cap="small" dirty="0">
              <a:solidFill>
                <a:schemeClr val="bg1"/>
              </a:solidFill>
            </a:endParaRPr>
          </a:p>
        </p:txBody>
      </p:sp>
      <p:sp>
        <p:nvSpPr>
          <p:cNvPr id="37" name="TextBox 36"/>
          <p:cNvSpPr txBox="1"/>
          <p:nvPr/>
        </p:nvSpPr>
        <p:spPr>
          <a:xfrm>
            <a:off x="5924803" y="4150404"/>
            <a:ext cx="1618997" cy="584776"/>
          </a:xfrm>
          <a:prstGeom prst="rect">
            <a:avLst/>
          </a:prstGeom>
          <a:noFill/>
        </p:spPr>
        <p:txBody>
          <a:bodyPr wrap="square" rtlCol="0">
            <a:spAutoFit/>
          </a:bodyPr>
          <a:lstStyle/>
          <a:p>
            <a:pPr algn="ctr"/>
            <a:r>
              <a:rPr lang="en-US" sz="1600" b="1" cap="small" dirty="0" smtClean="0">
                <a:solidFill>
                  <a:schemeClr val="bg1"/>
                </a:solidFill>
              </a:rPr>
              <a:t>Tool &amp; product Developers</a:t>
            </a:r>
            <a:endParaRPr lang="en-US" sz="1600" b="1" cap="small" dirty="0">
              <a:solidFill>
                <a:schemeClr val="bg1"/>
              </a:solidFill>
            </a:endParaRPr>
          </a:p>
        </p:txBody>
      </p:sp>
      <p:sp>
        <p:nvSpPr>
          <p:cNvPr id="38" name=" 3"/>
          <p:cNvSpPr/>
          <p:nvPr/>
        </p:nvSpPr>
        <p:spPr>
          <a:xfrm rot="20047907">
            <a:off x="3084645" y="3672613"/>
            <a:ext cx="999006" cy="624530"/>
          </a:xfrm>
          <a:prstGeom prst="swooshArrow">
            <a:avLst>
              <a:gd name="adj1" fmla="val 25000"/>
              <a:gd name="adj2" fmla="val 25000"/>
            </a:avLst>
          </a:prstGeom>
        </p:spPr>
        <p:style>
          <a:lnRef idx="1">
            <a:schemeClr val="accent1"/>
          </a:lnRef>
          <a:fillRef idx="3">
            <a:schemeClr val="accent1"/>
          </a:fillRef>
          <a:effectRef idx="2">
            <a:schemeClr val="accent1"/>
          </a:effectRef>
          <a:fontRef idx="minor">
            <a:schemeClr val="lt1"/>
          </a:fontRef>
        </p:style>
      </p:sp>
      <p:pic>
        <p:nvPicPr>
          <p:cNvPr id="39" name="Picture 38" descr="Picture 3.png"/>
          <p:cNvPicPr>
            <a:picLocks noChangeAspect="1"/>
          </p:cNvPicPr>
          <p:nvPr/>
        </p:nvPicPr>
        <p:blipFill>
          <a:blip r:embed="rId4"/>
          <a:stretch>
            <a:fillRect/>
          </a:stretch>
        </p:blipFill>
        <p:spPr>
          <a:xfrm rot="720092">
            <a:off x="3193853" y="5382906"/>
            <a:ext cx="599599" cy="362049"/>
          </a:xfrm>
          <a:prstGeom prst="rect">
            <a:avLst/>
          </a:prstGeom>
        </p:spPr>
      </p:pic>
      <p:pic>
        <p:nvPicPr>
          <p:cNvPr id="40" name="Picture 39" descr="Picture 4.png"/>
          <p:cNvPicPr>
            <a:picLocks noChangeAspect="1"/>
          </p:cNvPicPr>
          <p:nvPr/>
        </p:nvPicPr>
        <p:blipFill>
          <a:blip r:embed="rId9"/>
          <a:stretch>
            <a:fillRect/>
          </a:stretch>
        </p:blipFill>
        <p:spPr>
          <a:xfrm rot="20700212">
            <a:off x="2831170" y="4698536"/>
            <a:ext cx="832473" cy="445315"/>
          </a:xfrm>
          <a:prstGeom prst="rect">
            <a:avLst/>
          </a:prstGeom>
        </p:spPr>
      </p:pic>
      <p:pic>
        <p:nvPicPr>
          <p:cNvPr id="41" name="Picture 40" descr="BU001302.png"/>
          <p:cNvPicPr>
            <a:picLocks noChangeAspect="1"/>
          </p:cNvPicPr>
          <p:nvPr/>
        </p:nvPicPr>
        <p:blipFill>
          <a:blip r:embed="rId8"/>
          <a:stretch>
            <a:fillRect/>
          </a:stretch>
        </p:blipFill>
        <p:spPr>
          <a:xfrm rot="596885">
            <a:off x="2897072" y="4451910"/>
            <a:ext cx="319102" cy="661765"/>
          </a:xfrm>
          <a:prstGeom prst="rect">
            <a:avLst/>
          </a:prstGeom>
        </p:spPr>
      </p:pic>
      <p:pic>
        <p:nvPicPr>
          <p:cNvPr id="42" name="Picture 41" descr="AA053844.png"/>
          <p:cNvPicPr>
            <a:picLocks noChangeAspect="1"/>
          </p:cNvPicPr>
          <p:nvPr/>
        </p:nvPicPr>
        <p:blipFill>
          <a:blip r:embed="rId7"/>
          <a:stretch>
            <a:fillRect/>
          </a:stretch>
        </p:blipFill>
        <p:spPr>
          <a:xfrm rot="20911893">
            <a:off x="3421610" y="4955796"/>
            <a:ext cx="259321" cy="722134"/>
          </a:xfrm>
          <a:prstGeom prst="rect">
            <a:avLst/>
          </a:prstGeom>
        </p:spPr>
      </p:pic>
      <p:pic>
        <p:nvPicPr>
          <p:cNvPr id="43" name="Picture 42" descr="72884537.png"/>
          <p:cNvPicPr>
            <a:picLocks noChangeAspect="1"/>
          </p:cNvPicPr>
          <p:nvPr/>
        </p:nvPicPr>
        <p:blipFill>
          <a:blip r:embed="rId5"/>
          <a:stretch>
            <a:fillRect/>
          </a:stretch>
        </p:blipFill>
        <p:spPr>
          <a:xfrm rot="931966">
            <a:off x="4066226" y="5006435"/>
            <a:ext cx="726558" cy="726558"/>
          </a:xfrm>
          <a:prstGeom prst="rect">
            <a:avLst/>
          </a:prstGeom>
        </p:spPr>
      </p:pic>
      <p:sp>
        <p:nvSpPr>
          <p:cNvPr id="44" name="TextBox 43"/>
          <p:cNvSpPr txBox="1"/>
          <p:nvPr/>
        </p:nvSpPr>
        <p:spPr>
          <a:xfrm>
            <a:off x="525777" y="2715549"/>
            <a:ext cx="2185257" cy="646331"/>
          </a:xfrm>
          <a:prstGeom prst="rect">
            <a:avLst/>
          </a:prstGeom>
          <a:noFill/>
        </p:spPr>
        <p:txBody>
          <a:bodyPr wrap="square" rtlCol="0">
            <a:spAutoFit/>
          </a:bodyPr>
          <a:lstStyle/>
          <a:p>
            <a:r>
              <a:rPr lang="en-US" dirty="0" smtClean="0">
                <a:latin typeface="Calibri"/>
                <a:cs typeface="Calibri"/>
              </a:rPr>
              <a:t>Users &amp; Existing</a:t>
            </a:r>
            <a:br>
              <a:rPr lang="en-US" dirty="0" smtClean="0">
                <a:latin typeface="Calibri"/>
                <a:cs typeface="Calibri"/>
              </a:rPr>
            </a:br>
            <a:r>
              <a:rPr lang="en-US" dirty="0" smtClean="0">
                <a:latin typeface="Calibri"/>
                <a:cs typeface="Calibri"/>
              </a:rPr>
              <a:t>Climate Information</a:t>
            </a:r>
            <a:endParaRPr lang="en-US" dirty="0">
              <a:latin typeface="Calibri"/>
              <a:cs typeface="Calibri"/>
            </a:endParaRPr>
          </a:p>
        </p:txBody>
      </p:sp>
      <p:grpSp>
        <p:nvGrpSpPr>
          <p:cNvPr id="45" name="Group 44"/>
          <p:cNvGrpSpPr/>
          <p:nvPr/>
        </p:nvGrpSpPr>
        <p:grpSpPr>
          <a:xfrm>
            <a:off x="4715600" y="1094778"/>
            <a:ext cx="4065021" cy="1880421"/>
            <a:chOff x="4792297" y="1171780"/>
            <a:chExt cx="4065021" cy="1880421"/>
          </a:xfrm>
        </p:grpSpPr>
        <p:sp>
          <p:nvSpPr>
            <p:cNvPr id="46" name=" 3"/>
            <p:cNvSpPr/>
            <p:nvPr/>
          </p:nvSpPr>
          <p:spPr>
            <a:xfrm rot="1865850">
              <a:off x="4792297" y="1672942"/>
              <a:ext cx="1494950" cy="834969"/>
            </a:xfrm>
            <a:prstGeom prst="swooshArrow">
              <a:avLst>
                <a:gd name="adj1" fmla="val 25000"/>
                <a:gd name="adj2" fmla="val 25000"/>
              </a:avLst>
            </a:prstGeom>
            <a:solidFill>
              <a:schemeClr val="accent1">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pic>
          <p:nvPicPr>
            <p:cNvPr id="47" name="Picture 46" descr="BU003715.png"/>
            <p:cNvPicPr>
              <a:picLocks noChangeAspect="1"/>
            </p:cNvPicPr>
            <p:nvPr/>
          </p:nvPicPr>
          <p:blipFill>
            <a:blip r:embed="rId6"/>
            <a:stretch>
              <a:fillRect/>
            </a:stretch>
          </p:blipFill>
          <p:spPr>
            <a:xfrm rot="21149628">
              <a:off x="7353210" y="1358627"/>
              <a:ext cx="446513" cy="1111196"/>
            </a:xfrm>
            <a:prstGeom prst="rect">
              <a:avLst/>
            </a:prstGeom>
          </p:spPr>
        </p:pic>
        <p:pic>
          <p:nvPicPr>
            <p:cNvPr id="48" name="Picture 47" descr="Picture 2.png"/>
            <p:cNvPicPr>
              <a:picLocks noChangeAspect="1"/>
            </p:cNvPicPr>
            <p:nvPr/>
          </p:nvPicPr>
          <p:blipFill>
            <a:blip r:embed="rId3"/>
            <a:stretch>
              <a:fillRect/>
            </a:stretch>
          </p:blipFill>
          <p:spPr>
            <a:xfrm rot="559650">
              <a:off x="7910078" y="1346871"/>
              <a:ext cx="731061" cy="549390"/>
            </a:xfrm>
            <a:prstGeom prst="rect">
              <a:avLst/>
            </a:prstGeom>
          </p:spPr>
        </p:pic>
        <p:pic>
          <p:nvPicPr>
            <p:cNvPr id="49" name="Picture 48" descr="Picture 3.png"/>
            <p:cNvPicPr>
              <a:picLocks noChangeAspect="1"/>
            </p:cNvPicPr>
            <p:nvPr/>
          </p:nvPicPr>
          <p:blipFill>
            <a:blip r:embed="rId4"/>
            <a:stretch>
              <a:fillRect/>
            </a:stretch>
          </p:blipFill>
          <p:spPr>
            <a:xfrm rot="720092">
              <a:off x="6838772" y="1962557"/>
              <a:ext cx="758241" cy="457840"/>
            </a:xfrm>
            <a:prstGeom prst="rect">
              <a:avLst/>
            </a:prstGeom>
          </p:spPr>
        </p:pic>
        <p:pic>
          <p:nvPicPr>
            <p:cNvPr id="50" name="Picture 49" descr="Picture 4.png"/>
            <p:cNvPicPr>
              <a:picLocks noChangeAspect="1"/>
            </p:cNvPicPr>
            <p:nvPr/>
          </p:nvPicPr>
          <p:blipFill>
            <a:blip r:embed="rId9"/>
            <a:stretch>
              <a:fillRect/>
            </a:stretch>
          </p:blipFill>
          <p:spPr>
            <a:xfrm rot="20700212">
              <a:off x="6288025" y="1381925"/>
              <a:ext cx="1052730" cy="563137"/>
            </a:xfrm>
            <a:prstGeom prst="rect">
              <a:avLst/>
            </a:prstGeom>
          </p:spPr>
        </p:pic>
        <p:pic>
          <p:nvPicPr>
            <p:cNvPr id="51" name="Picture 50" descr="BU001302.png"/>
            <p:cNvPicPr>
              <a:picLocks noChangeAspect="1"/>
            </p:cNvPicPr>
            <p:nvPr/>
          </p:nvPicPr>
          <p:blipFill>
            <a:blip r:embed="rId8"/>
            <a:stretch>
              <a:fillRect/>
            </a:stretch>
          </p:blipFill>
          <p:spPr>
            <a:xfrm rot="596885">
              <a:off x="6326675" y="1171780"/>
              <a:ext cx="403530" cy="836856"/>
            </a:xfrm>
            <a:prstGeom prst="rect">
              <a:avLst/>
            </a:prstGeom>
          </p:spPr>
        </p:pic>
        <p:pic>
          <p:nvPicPr>
            <p:cNvPr id="52" name="Picture 51" descr="AA053844.png"/>
            <p:cNvPicPr>
              <a:picLocks noChangeAspect="1"/>
            </p:cNvPicPr>
            <p:nvPr/>
          </p:nvPicPr>
          <p:blipFill>
            <a:blip r:embed="rId7"/>
            <a:stretch>
              <a:fillRect/>
            </a:stretch>
          </p:blipFill>
          <p:spPr>
            <a:xfrm rot="20911893">
              <a:off x="7096532" y="1511271"/>
              <a:ext cx="327934" cy="913200"/>
            </a:xfrm>
            <a:prstGeom prst="rect">
              <a:avLst/>
            </a:prstGeom>
          </p:spPr>
        </p:pic>
        <p:pic>
          <p:nvPicPr>
            <p:cNvPr id="53" name="Picture 52" descr="72884537.png"/>
            <p:cNvPicPr>
              <a:picLocks noChangeAspect="1"/>
            </p:cNvPicPr>
            <p:nvPr/>
          </p:nvPicPr>
          <p:blipFill>
            <a:blip r:embed="rId5"/>
            <a:stretch>
              <a:fillRect/>
            </a:stretch>
          </p:blipFill>
          <p:spPr>
            <a:xfrm rot="931966">
              <a:off x="7742571" y="1404799"/>
              <a:ext cx="918792" cy="918792"/>
            </a:xfrm>
            <a:prstGeom prst="rect">
              <a:avLst/>
            </a:prstGeom>
          </p:spPr>
        </p:pic>
        <p:sp>
          <p:nvSpPr>
            <p:cNvPr id="54" name="TextBox 53"/>
            <p:cNvSpPr txBox="1"/>
            <p:nvPr/>
          </p:nvSpPr>
          <p:spPr>
            <a:xfrm>
              <a:off x="6049991" y="2405870"/>
              <a:ext cx="2807327" cy="646331"/>
            </a:xfrm>
            <a:prstGeom prst="rect">
              <a:avLst/>
            </a:prstGeom>
            <a:noFill/>
          </p:spPr>
          <p:txBody>
            <a:bodyPr wrap="square" rtlCol="0">
              <a:spAutoFit/>
            </a:bodyPr>
            <a:lstStyle/>
            <a:p>
              <a:pPr algn="ctr"/>
              <a:r>
                <a:rPr lang="en-US" dirty="0" smtClean="0">
                  <a:latin typeface="Calibri"/>
                  <a:cs typeface="Calibri"/>
                </a:rPr>
                <a:t>Better Climate Information &amp; Informed Users</a:t>
              </a:r>
              <a:endParaRPr lang="en-US" dirty="0">
                <a:latin typeface="Calibri"/>
                <a:cs typeface="Calibri"/>
              </a:endParaRPr>
            </a:p>
          </p:txBody>
        </p:sp>
      </p:grpSp>
      <p:sp>
        <p:nvSpPr>
          <p:cNvPr id="55" name="TextBox 54"/>
          <p:cNvSpPr txBox="1"/>
          <p:nvPr/>
        </p:nvSpPr>
        <p:spPr>
          <a:xfrm>
            <a:off x="1009628" y="4305150"/>
            <a:ext cx="2590800" cy="923330"/>
          </a:xfrm>
          <a:prstGeom prst="rect">
            <a:avLst/>
          </a:prstGeom>
          <a:noFill/>
        </p:spPr>
        <p:txBody>
          <a:bodyPr wrap="square" rtlCol="0">
            <a:spAutoFit/>
          </a:bodyPr>
          <a:lstStyle/>
          <a:p>
            <a:r>
              <a:rPr lang="en-US" dirty="0" smtClean="0">
                <a:latin typeface="Calibri"/>
                <a:cs typeface="Calibri"/>
              </a:rPr>
              <a:t>Informed Users &amp; </a:t>
            </a:r>
            <a:br>
              <a:rPr lang="en-US" dirty="0" smtClean="0">
                <a:latin typeface="Calibri"/>
                <a:cs typeface="Calibri"/>
              </a:rPr>
            </a:br>
            <a:r>
              <a:rPr lang="en-US" dirty="0" smtClean="0">
                <a:latin typeface="Calibri"/>
                <a:cs typeface="Calibri"/>
              </a:rPr>
              <a:t>Better Climate Information</a:t>
            </a:r>
            <a:endParaRPr lang="en-US" dirty="0">
              <a:latin typeface="Calibri"/>
              <a:cs typeface="Calibri"/>
            </a:endParaRPr>
          </a:p>
        </p:txBody>
      </p:sp>
      <p:pic>
        <p:nvPicPr>
          <p:cNvPr id="56" name="Picture 55" descr="BU003715.png"/>
          <p:cNvPicPr>
            <a:picLocks noChangeAspect="1"/>
          </p:cNvPicPr>
          <p:nvPr/>
        </p:nvPicPr>
        <p:blipFill>
          <a:blip r:embed="rId6"/>
          <a:stretch>
            <a:fillRect/>
          </a:stretch>
        </p:blipFill>
        <p:spPr>
          <a:xfrm rot="21149628">
            <a:off x="3681813" y="4801521"/>
            <a:ext cx="353091" cy="878706"/>
          </a:xfrm>
          <a:prstGeom prst="rect">
            <a:avLst/>
          </a:prstGeom>
        </p:spPr>
      </p:pic>
      <p:sp>
        <p:nvSpPr>
          <p:cNvPr id="57" name=" 3"/>
          <p:cNvSpPr/>
          <p:nvPr/>
        </p:nvSpPr>
        <p:spPr>
          <a:xfrm rot="12798713">
            <a:off x="4852835" y="4876097"/>
            <a:ext cx="1531118" cy="1351910"/>
          </a:xfrm>
          <a:prstGeom prst="swooshArrow">
            <a:avLst>
              <a:gd name="adj1" fmla="val 25000"/>
              <a:gd name="adj2" fmla="val 25000"/>
            </a:avLst>
          </a:prstGeom>
          <a:solidFill>
            <a:schemeClr val="accent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152400" y="381000"/>
            <a:ext cx="5181600" cy="3770313"/>
            <a:chOff x="144" y="96"/>
            <a:chExt cx="2496" cy="1816"/>
          </a:xfrm>
        </p:grpSpPr>
        <p:sp>
          <p:nvSpPr>
            <p:cNvPr id="79886" name="Rectangle 14"/>
            <p:cNvSpPr>
              <a:spLocks noChangeArrowheads="1"/>
            </p:cNvSpPr>
            <p:nvPr/>
          </p:nvSpPr>
          <p:spPr bwMode="auto">
            <a:xfrm>
              <a:off x="144" y="96"/>
              <a:ext cx="2496" cy="458"/>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prstTxWarp prst="textNoShape">
                <a:avLst/>
              </a:prstTxWarp>
            </a:bodyPr>
            <a:lstStyle/>
            <a:p>
              <a:endParaRPr lang="en-US" dirty="0"/>
            </a:p>
          </p:txBody>
        </p:sp>
        <p:sp>
          <p:nvSpPr>
            <p:cNvPr id="79874" name="Text Box 2"/>
            <p:cNvSpPr txBox="1">
              <a:spLocks noChangeArrowheads="1"/>
            </p:cNvSpPr>
            <p:nvPr/>
          </p:nvSpPr>
          <p:spPr bwMode="auto">
            <a:xfrm>
              <a:off x="227" y="128"/>
              <a:ext cx="2413" cy="400"/>
            </a:xfrm>
            <a:prstGeom prst="rect">
              <a:avLst/>
            </a:prstGeom>
            <a:noFill/>
            <a:ln w="9525">
              <a:noFill/>
              <a:miter lim="800000"/>
              <a:headEnd/>
              <a:tailEnd/>
            </a:ln>
            <a:effectLst/>
          </p:spPr>
          <p:txBody>
            <a:bodyPr>
              <a:prstTxWarp prst="textNoShape">
                <a:avLst/>
              </a:prstTxWarp>
              <a:spAutoFit/>
            </a:bodyPr>
            <a:lstStyle/>
            <a:p>
              <a:pPr algn="ctr">
                <a:spcBef>
                  <a:spcPts val="1200"/>
                </a:spcBef>
                <a:spcAft>
                  <a:spcPts val="1200"/>
                </a:spcAft>
              </a:pPr>
              <a:r>
                <a:rPr lang="en-US" sz="1600" b="1" dirty="0">
                  <a:latin typeface="Verdana" pitchFamily="-106" charset="0"/>
                </a:rPr>
                <a:t>Climate Change in Colorado: </a:t>
              </a:r>
              <a:br>
                <a:rPr lang="en-US" sz="1600" b="1" dirty="0">
                  <a:latin typeface="Verdana" pitchFamily="-106" charset="0"/>
                </a:rPr>
              </a:br>
              <a:r>
                <a:rPr lang="en-US" sz="1600" b="1" dirty="0">
                  <a:latin typeface="Verdana" pitchFamily="-106" charset="0"/>
                </a:rPr>
                <a:t>A Synthesis to Support Water Resources Management and Adaptation</a:t>
              </a:r>
              <a:endParaRPr lang="en-US" sz="1400" b="1" dirty="0"/>
            </a:p>
          </p:txBody>
        </p:sp>
        <p:sp>
          <p:nvSpPr>
            <p:cNvPr id="79875" name="Rectangle 3"/>
            <p:cNvSpPr>
              <a:spLocks noChangeArrowheads="1"/>
            </p:cNvSpPr>
            <p:nvPr/>
          </p:nvSpPr>
          <p:spPr bwMode="auto">
            <a:xfrm>
              <a:off x="240" y="595"/>
              <a:ext cx="2287" cy="975"/>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US" sz="1400" b="1"/>
                <a:t>Lead Authors</a:t>
              </a:r>
            </a:p>
            <a:p>
              <a:pPr eaLnBrk="1" hangingPunct="1">
                <a:spcBef>
                  <a:spcPct val="50000"/>
                </a:spcBef>
              </a:pPr>
              <a:r>
                <a:rPr lang="en-US" sz="1400"/>
                <a:t>Andrea J. Ray</a:t>
              </a:r>
              <a:r>
                <a:rPr lang="en-US" sz="1400" baseline="30000"/>
                <a:t>1, 2</a:t>
              </a:r>
              <a:r>
                <a:rPr lang="en-US" sz="1400"/>
                <a:t>, Joseph J. Barsugli </a:t>
              </a:r>
              <a:r>
                <a:rPr lang="en-US" sz="1400" baseline="30000"/>
                <a:t>3</a:t>
              </a:r>
              <a:r>
                <a:rPr lang="en-US" sz="1400"/>
                <a:t>, Kristen B. Averyt </a:t>
              </a:r>
              <a:r>
                <a:rPr lang="en-US" sz="1400" baseline="30000"/>
                <a:t>2</a:t>
              </a:r>
              <a:endParaRPr lang="en-US" sz="1400"/>
            </a:p>
            <a:p>
              <a:pPr eaLnBrk="1" hangingPunct="1">
                <a:spcBef>
                  <a:spcPct val="50000"/>
                </a:spcBef>
              </a:pPr>
              <a:r>
                <a:rPr lang="en-US" sz="1400" b="1"/>
                <a:t>Authors</a:t>
              </a:r>
            </a:p>
            <a:p>
              <a:pPr eaLnBrk="1" hangingPunct="1">
                <a:spcBef>
                  <a:spcPct val="50000"/>
                </a:spcBef>
              </a:pPr>
              <a:r>
                <a:rPr lang="en-US" sz="1400"/>
                <a:t>Klaus Wolter </a:t>
              </a:r>
              <a:r>
                <a:rPr lang="en-US" sz="1400" baseline="30000"/>
                <a:t>3</a:t>
              </a:r>
              <a:r>
                <a:rPr lang="en-US" sz="1400"/>
                <a:t>, Martin Hoerling</a:t>
              </a:r>
              <a:r>
                <a:rPr lang="en-US" sz="1400" baseline="30000"/>
                <a:t>1</a:t>
              </a:r>
              <a:r>
                <a:rPr lang="en-US" sz="1400"/>
                <a:t>, Nolan Doesken</a:t>
              </a:r>
              <a:r>
                <a:rPr lang="en-US" sz="1400" baseline="30000"/>
                <a:t>4</a:t>
              </a:r>
              <a:r>
                <a:rPr lang="en-US" sz="1400"/>
                <a:t>, </a:t>
              </a:r>
              <a:br>
                <a:rPr lang="en-US" sz="1400"/>
              </a:br>
              <a:r>
                <a:rPr lang="en-US" sz="1400"/>
                <a:t>Bradley Udall</a:t>
              </a:r>
              <a:r>
                <a:rPr lang="en-US" sz="1400" baseline="30000"/>
                <a:t>2</a:t>
              </a:r>
              <a:r>
                <a:rPr lang="en-US" sz="1400"/>
                <a:t>, Robert S. Webb</a:t>
              </a:r>
              <a:r>
                <a:rPr lang="en-US" sz="1400" baseline="30000"/>
                <a:t>1</a:t>
              </a:r>
              <a:endParaRPr lang="en-US" sz="1400"/>
            </a:p>
            <a:p>
              <a:pPr eaLnBrk="1" hangingPunct="1">
                <a:spcBef>
                  <a:spcPct val="50000"/>
                </a:spcBef>
              </a:pPr>
              <a:endParaRPr lang="en-US" sz="1600"/>
            </a:p>
            <a:p>
              <a:endParaRPr lang="en-US" sz="1200"/>
            </a:p>
          </p:txBody>
        </p:sp>
        <p:pic>
          <p:nvPicPr>
            <p:cNvPr id="79876" name="Picture 4" descr="esrl_banner"/>
            <p:cNvPicPr>
              <a:picLocks noChangeAspect="1" noChangeArrowheads="1"/>
            </p:cNvPicPr>
            <p:nvPr/>
          </p:nvPicPr>
          <p:blipFill>
            <a:blip r:embed="rId3"/>
            <a:srcRect/>
            <a:stretch>
              <a:fillRect/>
            </a:stretch>
          </p:blipFill>
          <p:spPr bwMode="auto">
            <a:xfrm>
              <a:off x="1454" y="1760"/>
              <a:ext cx="1144" cy="152"/>
            </a:xfrm>
            <a:prstGeom prst="rect">
              <a:avLst/>
            </a:prstGeom>
            <a:noFill/>
          </p:spPr>
        </p:pic>
        <p:pic>
          <p:nvPicPr>
            <p:cNvPr id="79877" name="Picture 5" descr="UCB_lrg_Black"/>
            <p:cNvPicPr>
              <a:picLocks noChangeAspect="1" noChangeArrowheads="1"/>
            </p:cNvPicPr>
            <p:nvPr/>
          </p:nvPicPr>
          <p:blipFill>
            <a:blip r:embed="rId4"/>
            <a:srcRect/>
            <a:stretch>
              <a:fillRect/>
            </a:stretch>
          </p:blipFill>
          <p:spPr bwMode="auto">
            <a:xfrm>
              <a:off x="2058" y="1323"/>
              <a:ext cx="540" cy="170"/>
            </a:xfrm>
            <a:prstGeom prst="rect">
              <a:avLst/>
            </a:prstGeom>
            <a:noFill/>
          </p:spPr>
        </p:pic>
        <p:grpSp>
          <p:nvGrpSpPr>
            <p:cNvPr id="3" name="Group 6"/>
            <p:cNvGrpSpPr>
              <a:grpSpLocks/>
            </p:cNvGrpSpPr>
            <p:nvPr/>
          </p:nvGrpSpPr>
          <p:grpSpPr bwMode="auto">
            <a:xfrm>
              <a:off x="1974" y="1531"/>
              <a:ext cx="624" cy="176"/>
              <a:chOff x="2985" y="3081"/>
              <a:chExt cx="1872" cy="528"/>
            </a:xfrm>
          </p:grpSpPr>
          <p:sp>
            <p:nvSpPr>
              <p:cNvPr id="79879" name="AutoShape 7"/>
              <p:cNvSpPr>
                <a:spLocks noChangeArrowheads="1"/>
              </p:cNvSpPr>
              <p:nvPr/>
            </p:nvSpPr>
            <p:spPr bwMode="auto">
              <a:xfrm>
                <a:off x="2985" y="3081"/>
                <a:ext cx="1872" cy="528"/>
              </a:xfrm>
              <a:prstGeom prst="roundRect">
                <a:avLst>
                  <a:gd name="adj" fmla="val 16667"/>
                </a:avLst>
              </a:prstGeom>
              <a:solidFill>
                <a:srgbClr val="FFFFFF"/>
              </a:solidFill>
              <a:ln w="9525">
                <a:solidFill>
                  <a:schemeClr val="tx1"/>
                </a:solidFill>
                <a:round/>
                <a:headEnd/>
                <a:tailEnd/>
              </a:ln>
            </p:spPr>
            <p:txBody>
              <a:bodyPr wrap="none" anchor="ctr">
                <a:prstTxWarp prst="textNoShape">
                  <a:avLst/>
                </a:prstTxWarp>
              </a:bodyPr>
              <a:lstStyle/>
              <a:p>
                <a:pPr algn="ctr"/>
                <a:endParaRPr lang="en-US" sz="1600" b="1"/>
              </a:p>
            </p:txBody>
          </p:sp>
          <p:pic>
            <p:nvPicPr>
              <p:cNvPr id="79880" name="Picture 8" descr="wwa_logo_KA"/>
              <p:cNvPicPr>
                <a:picLocks noChangeAspect="1" noChangeArrowheads="1"/>
              </p:cNvPicPr>
              <p:nvPr/>
            </p:nvPicPr>
            <p:blipFill>
              <a:blip r:embed="rId5"/>
              <a:srcRect/>
              <a:stretch>
                <a:fillRect/>
              </a:stretch>
            </p:blipFill>
            <p:spPr bwMode="auto">
              <a:xfrm>
                <a:off x="3024" y="3120"/>
                <a:ext cx="1824" cy="437"/>
              </a:xfrm>
              <a:prstGeom prst="rect">
                <a:avLst/>
              </a:prstGeom>
              <a:noFill/>
            </p:spPr>
          </p:pic>
        </p:grpSp>
        <p:grpSp>
          <p:nvGrpSpPr>
            <p:cNvPr id="4" name="Group 9"/>
            <p:cNvGrpSpPr>
              <a:grpSpLocks/>
            </p:cNvGrpSpPr>
            <p:nvPr/>
          </p:nvGrpSpPr>
          <p:grpSpPr bwMode="auto">
            <a:xfrm>
              <a:off x="2245" y="949"/>
              <a:ext cx="333" cy="333"/>
              <a:chOff x="4560" y="240"/>
              <a:chExt cx="768" cy="768"/>
            </a:xfrm>
          </p:grpSpPr>
          <p:sp>
            <p:nvSpPr>
              <p:cNvPr id="79882" name="AutoShape 10"/>
              <p:cNvSpPr>
                <a:spLocks noChangeArrowheads="1"/>
              </p:cNvSpPr>
              <p:nvPr/>
            </p:nvSpPr>
            <p:spPr bwMode="auto">
              <a:xfrm>
                <a:off x="4560" y="240"/>
                <a:ext cx="768" cy="768"/>
              </a:xfrm>
              <a:prstGeom prst="roundRect">
                <a:avLst>
                  <a:gd name="adj" fmla="val 16667"/>
                </a:avLst>
              </a:prstGeom>
              <a:solidFill>
                <a:schemeClr val="tx1"/>
              </a:solidFill>
              <a:ln w="9525">
                <a:solidFill>
                  <a:schemeClr val="tx1"/>
                </a:solidFill>
                <a:round/>
                <a:headEnd/>
                <a:tailEnd/>
              </a:ln>
            </p:spPr>
            <p:txBody>
              <a:bodyPr wrap="none" anchor="ctr">
                <a:prstTxWarp prst="textNoShape">
                  <a:avLst/>
                </a:prstTxWarp>
              </a:bodyPr>
              <a:lstStyle/>
              <a:p>
                <a:endParaRPr lang="en-US"/>
              </a:p>
            </p:txBody>
          </p:sp>
          <p:pic>
            <p:nvPicPr>
              <p:cNvPr id="79883" name="Picture 11" descr="cwcbLogo_color"/>
              <p:cNvPicPr>
                <a:picLocks noChangeAspect="1" noChangeArrowheads="1"/>
              </p:cNvPicPr>
              <p:nvPr/>
            </p:nvPicPr>
            <p:blipFill>
              <a:blip r:embed="rId6"/>
              <a:srcRect l="14706" t="14644" r="14706" b="14767"/>
              <a:stretch>
                <a:fillRect/>
              </a:stretch>
            </p:blipFill>
            <p:spPr bwMode="auto">
              <a:xfrm>
                <a:off x="4608" y="288"/>
                <a:ext cx="672" cy="672"/>
              </a:xfrm>
              <a:prstGeom prst="rect">
                <a:avLst/>
              </a:prstGeom>
              <a:noFill/>
            </p:spPr>
          </p:pic>
        </p:grpSp>
        <p:sp>
          <p:nvSpPr>
            <p:cNvPr id="79884" name="Rectangle 12"/>
            <p:cNvSpPr>
              <a:spLocks noChangeArrowheads="1"/>
            </p:cNvSpPr>
            <p:nvPr/>
          </p:nvSpPr>
          <p:spPr bwMode="auto">
            <a:xfrm>
              <a:off x="240" y="1341"/>
              <a:ext cx="1645" cy="307"/>
            </a:xfrm>
            <a:prstGeom prst="rect">
              <a:avLst/>
            </a:prstGeom>
            <a:noFill/>
            <a:ln w="9525">
              <a:noFill/>
              <a:miter lim="800000"/>
              <a:headEnd/>
              <a:tailEnd/>
            </a:ln>
          </p:spPr>
          <p:txBody>
            <a:bodyPr wrap="none">
              <a:prstTxWarp prst="textNoShape">
                <a:avLst/>
              </a:prstTxWarp>
              <a:spAutoFit/>
            </a:bodyPr>
            <a:lstStyle/>
            <a:p>
              <a:r>
                <a:rPr lang="en-US" sz="900" baseline="30000"/>
                <a:t>1</a:t>
              </a:r>
              <a:r>
                <a:rPr lang="en-US" sz="900"/>
                <a:t>NOAA, Earth Systems Research Laboratory</a:t>
              </a:r>
            </a:p>
            <a:p>
              <a:r>
                <a:rPr lang="en-US" sz="900" baseline="30000"/>
                <a:t>2</a:t>
              </a:r>
              <a:r>
                <a:rPr lang="en-US" sz="900"/>
                <a:t>University of Colorado at Boulder, Western Water Assessment </a:t>
              </a:r>
            </a:p>
            <a:p>
              <a:r>
                <a:rPr lang="en-US" sz="900" baseline="30000"/>
                <a:t>3</a:t>
              </a:r>
              <a:r>
                <a:rPr lang="en-US" sz="900"/>
                <a:t>University of Colorado at Boulder, Climate Diagnostics Center</a:t>
              </a:r>
            </a:p>
            <a:p>
              <a:r>
                <a:rPr lang="en-US" sz="900" baseline="30000"/>
                <a:t>4</a:t>
              </a:r>
              <a:r>
                <a:rPr lang="en-US" sz="900"/>
                <a:t>Colorado State University</a:t>
              </a:r>
              <a:endParaRPr lang="en-US" sz="1000"/>
            </a:p>
          </p:txBody>
        </p:sp>
        <p:sp>
          <p:nvSpPr>
            <p:cNvPr id="79885" name="Line 13"/>
            <p:cNvSpPr>
              <a:spLocks noChangeShapeType="1"/>
            </p:cNvSpPr>
            <p:nvPr/>
          </p:nvSpPr>
          <p:spPr bwMode="auto">
            <a:xfrm>
              <a:off x="144" y="554"/>
              <a:ext cx="2496"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sp>
        <p:nvSpPr>
          <p:cNvPr id="79890" name="Text Box 18"/>
          <p:cNvSpPr txBox="1">
            <a:spLocks noChangeArrowheads="1"/>
          </p:cNvSpPr>
          <p:nvPr/>
        </p:nvSpPr>
        <p:spPr bwMode="auto">
          <a:xfrm>
            <a:off x="152400" y="4366446"/>
            <a:ext cx="5257800" cy="1477328"/>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spcBef>
                <a:spcPct val="50000"/>
              </a:spcBef>
            </a:pPr>
            <a:r>
              <a:rPr lang="en-US" sz="1800" dirty="0">
                <a:solidFill>
                  <a:schemeClr val="tx2"/>
                </a:solidFill>
                <a:latin typeface="Verdana" pitchFamily="-106" charset="0"/>
              </a:rPr>
              <a:t>State of the science regarding the physical aspects of climate change that are important for evaluating impacts on Colorado and developing adaptation strategies out to the mid-21</a:t>
            </a:r>
            <a:r>
              <a:rPr lang="en-US" sz="1800" baseline="30000" dirty="0">
                <a:solidFill>
                  <a:schemeClr val="tx2"/>
                </a:solidFill>
                <a:latin typeface="Verdana" pitchFamily="-106" charset="0"/>
              </a:rPr>
              <a:t>st</a:t>
            </a:r>
            <a:r>
              <a:rPr lang="en-US" sz="1800" dirty="0">
                <a:solidFill>
                  <a:schemeClr val="tx2"/>
                </a:solidFill>
                <a:latin typeface="Verdana" pitchFamily="-106" charset="0"/>
              </a:rPr>
              <a:t> century</a:t>
            </a:r>
          </a:p>
        </p:txBody>
      </p:sp>
      <p:pic>
        <p:nvPicPr>
          <p:cNvPr id="79892" name="Picture 20" descr="ClimateChange_FullCOV_10-01_08"/>
          <p:cNvPicPr>
            <a:picLocks noChangeAspect="1" noChangeArrowheads="1"/>
          </p:cNvPicPr>
          <p:nvPr/>
        </p:nvPicPr>
        <p:blipFill>
          <a:blip r:embed="rId7"/>
          <a:srcRect l="50000"/>
          <a:stretch>
            <a:fillRect/>
          </a:stretch>
        </p:blipFill>
        <p:spPr bwMode="auto">
          <a:xfrm>
            <a:off x="5618163" y="1447800"/>
            <a:ext cx="3297237" cy="4267200"/>
          </a:xfrm>
          <a:prstGeom prst="rect">
            <a:avLst/>
          </a:prstGeom>
          <a:noFill/>
        </p:spPr>
      </p:pic>
      <p:sp>
        <p:nvSpPr>
          <p:cNvPr id="79897" name="Text Box 25"/>
          <p:cNvSpPr txBox="1">
            <a:spLocks noChangeArrowheads="1"/>
          </p:cNvSpPr>
          <p:nvPr/>
        </p:nvSpPr>
        <p:spPr bwMode="auto">
          <a:xfrm>
            <a:off x="5653088" y="5826125"/>
            <a:ext cx="3200400" cy="346075"/>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a:prstTxWarp prst="textNoShape">
              <a:avLst/>
            </a:prstTxWarp>
            <a:spAutoFit/>
          </a:bodyPr>
          <a:lstStyle/>
          <a:p>
            <a:pPr algn="ctr">
              <a:spcBef>
                <a:spcPct val="50000"/>
              </a:spcBef>
            </a:pPr>
            <a:r>
              <a:rPr lang="en-US" sz="1600" b="1">
                <a:solidFill>
                  <a:srgbClr val="D5EDF4"/>
                </a:solidFill>
                <a:latin typeface="Verdana" pitchFamily="-106" charset="0"/>
              </a:rPr>
              <a:t>www.cwcb.state.co.us</a:t>
            </a:r>
          </a:p>
        </p:txBody>
      </p:sp>
      <p:sp>
        <p:nvSpPr>
          <p:cNvPr id="79899" name="Text Box 27"/>
          <p:cNvSpPr txBox="1">
            <a:spLocks noChangeArrowheads="1"/>
          </p:cNvSpPr>
          <p:nvPr/>
        </p:nvSpPr>
        <p:spPr bwMode="auto">
          <a:xfrm>
            <a:off x="5410200" y="371475"/>
            <a:ext cx="3657600" cy="771525"/>
          </a:xfrm>
          <a:prstGeom prst="rect">
            <a:avLst/>
          </a:prstGeom>
          <a:noFill/>
          <a:ln w="9525">
            <a:noFill/>
            <a:miter lim="800000"/>
            <a:headEnd/>
            <a:tailEnd/>
          </a:ln>
        </p:spPr>
        <p:txBody>
          <a:bodyPr>
            <a:prstTxWarp prst="textNoShape">
              <a:avLst/>
            </a:prstTxWarp>
            <a:spAutoFit/>
          </a:bodyPr>
          <a:lstStyle/>
          <a:p>
            <a:pPr algn="ctr" eaLnBrk="1" hangingPunct="1">
              <a:lnSpc>
                <a:spcPct val="80000"/>
              </a:lnSpc>
              <a:spcBef>
                <a:spcPct val="20000"/>
              </a:spcBef>
            </a:pPr>
            <a:r>
              <a:rPr lang="en-US" sz="1400" b="1" dirty="0">
                <a:solidFill>
                  <a:srgbClr val="FFFFCC"/>
                </a:solidFill>
                <a:latin typeface="Verdana" pitchFamily="-106" charset="0"/>
              </a:rPr>
              <a:t>Commissioned by Colorado Water Conservation Board, in support of Governor Ritter’s Colorado Climate Action Plan</a:t>
            </a:r>
            <a:endParaRPr lang="en-US" sz="1600" dirty="0">
              <a:solidFill>
                <a:srgbClr val="FFFF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extBox 12"/>
          <p:cNvSpPr txBox="1"/>
          <p:nvPr/>
        </p:nvSpPr>
        <p:spPr>
          <a:xfrm>
            <a:off x="110916" y="1038003"/>
            <a:ext cx="3877286" cy="3247043"/>
          </a:xfrm>
          <a:prstGeom prst="rect">
            <a:avLst/>
          </a:prstGeom>
          <a:noFill/>
        </p:spPr>
        <p:txBody>
          <a:bodyPr wrap="square" rtlCol="0">
            <a:spAutoFit/>
          </a:bodyPr>
          <a:lstStyle/>
          <a:p>
            <a:pPr marL="342900" indent="-342900">
              <a:spcAft>
                <a:spcPts val="600"/>
              </a:spcAft>
              <a:buFont typeface="Arial"/>
              <a:buChar char="•"/>
            </a:pPr>
            <a:r>
              <a:rPr lang="en-US" sz="2000" dirty="0" smtClean="0">
                <a:latin typeface="Calibri"/>
                <a:cs typeface="Calibri"/>
              </a:rPr>
              <a:t>Presentations: no death </a:t>
            </a:r>
            <a:br>
              <a:rPr lang="en-US" sz="2000" dirty="0" smtClean="0">
                <a:latin typeface="Calibri"/>
                <a:cs typeface="Calibri"/>
              </a:rPr>
            </a:br>
            <a:r>
              <a:rPr lang="en-US" sz="2000" dirty="0" smtClean="0">
                <a:latin typeface="Calibri"/>
                <a:cs typeface="Calibri"/>
              </a:rPr>
              <a:t>by </a:t>
            </a:r>
            <a:r>
              <a:rPr lang="en-US" sz="2000" dirty="0" err="1" smtClean="0">
                <a:latin typeface="Calibri"/>
                <a:cs typeface="Calibri"/>
              </a:rPr>
              <a:t>powerpoint</a:t>
            </a:r>
            <a:endParaRPr lang="en-US" sz="2000" dirty="0" smtClean="0">
              <a:latin typeface="Calibri"/>
              <a:cs typeface="Calibri"/>
            </a:endParaRPr>
          </a:p>
          <a:p>
            <a:pPr marL="342900" indent="-342900">
              <a:spcAft>
                <a:spcPts val="600"/>
              </a:spcAft>
              <a:buFont typeface="Arial"/>
              <a:buChar char="•"/>
            </a:pPr>
            <a:r>
              <a:rPr lang="en-US" sz="2000" dirty="0" smtClean="0">
                <a:cs typeface="Calibri"/>
              </a:rPr>
              <a:t>Small-group exercises</a:t>
            </a:r>
          </a:p>
          <a:p>
            <a:pPr marL="342900" indent="-342900">
              <a:spcAft>
                <a:spcPts val="600"/>
              </a:spcAft>
              <a:buFont typeface="Arial"/>
              <a:buChar char="•"/>
            </a:pPr>
            <a:r>
              <a:rPr lang="en-US" sz="2000" dirty="0" smtClean="0">
                <a:cs typeface="Calibri"/>
              </a:rPr>
              <a:t>Breakout Sessions</a:t>
            </a:r>
          </a:p>
          <a:p>
            <a:pPr marL="342900" indent="-342900">
              <a:spcAft>
                <a:spcPts val="600"/>
              </a:spcAft>
              <a:buFont typeface="Arial"/>
              <a:buChar char="•"/>
            </a:pPr>
            <a:r>
              <a:rPr lang="en-US" sz="2000" dirty="0" smtClean="0">
                <a:cs typeface="Calibri"/>
              </a:rPr>
              <a:t>Workshop Evaluation</a:t>
            </a:r>
          </a:p>
          <a:p>
            <a:pPr marL="800100" lvl="1" indent="-342900">
              <a:spcAft>
                <a:spcPts val="600"/>
              </a:spcAft>
              <a:buFont typeface="Arial"/>
              <a:buChar char="•"/>
            </a:pPr>
            <a:r>
              <a:rPr lang="en-US" sz="2000" dirty="0" smtClean="0">
                <a:cs typeface="Calibri"/>
              </a:rPr>
              <a:t>Part I: Survey of decision-making context, utility of climate info. </a:t>
            </a:r>
          </a:p>
          <a:p>
            <a:pPr marL="800100" lvl="1" indent="-342900">
              <a:spcAft>
                <a:spcPts val="600"/>
              </a:spcAft>
              <a:buFont typeface="Arial"/>
              <a:buChar char="•"/>
            </a:pPr>
            <a:r>
              <a:rPr lang="en-US" sz="2000" dirty="0" smtClean="0">
                <a:cs typeface="Calibri"/>
              </a:rPr>
              <a:t>Part 2: Climate literacy quiz</a:t>
            </a:r>
          </a:p>
        </p:txBody>
      </p:sp>
      <p:sp useBgFill="1">
        <p:nvSpPr>
          <p:cNvPr id="14" name="Rectangle 13"/>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Picture 1.png"/>
          <p:cNvPicPr>
            <a:picLocks noChangeAspect="1"/>
          </p:cNvPicPr>
          <p:nvPr/>
        </p:nvPicPr>
        <p:blipFill>
          <a:blip r:embed="rId4"/>
          <a:srcRect b="-3599"/>
          <a:stretch>
            <a:fillRect/>
          </a:stretch>
        </p:blipFill>
        <p:spPr>
          <a:xfrm>
            <a:off x="5003800" y="1242633"/>
            <a:ext cx="4000607" cy="5069267"/>
          </a:xfrm>
          <a:prstGeom prst="rect">
            <a:avLst/>
          </a:prstGeom>
        </p:spPr>
      </p:pic>
      <p:sp>
        <p:nvSpPr>
          <p:cNvPr id="8" name="Title 1"/>
          <p:cNvSpPr>
            <a:spLocks noGrp="1"/>
          </p:cNvSpPr>
          <p:nvPr>
            <p:ph type="title"/>
          </p:nvPr>
        </p:nvSpPr>
        <p:spPr>
          <a:xfrm>
            <a:off x="0" y="274638"/>
            <a:ext cx="9144000" cy="546725"/>
          </a:xfrm>
        </p:spPr>
        <p:txBody>
          <a:bodyPr/>
          <a:lstStyle/>
          <a:p>
            <a:r>
              <a:rPr lang="en-US" dirty="0" smtClean="0"/>
              <a:t>Colorado Climate &amp; Drought </a:t>
            </a:r>
            <a:r>
              <a:rPr lang="en-US" dirty="0" err="1" smtClean="0"/>
              <a:t>Roadshow</a:t>
            </a:r>
            <a:endParaRPr lang="en-US" dirty="0"/>
          </a:p>
        </p:txBody>
      </p:sp>
      <p:grpSp>
        <p:nvGrpSpPr>
          <p:cNvPr id="12" name="Group 11"/>
          <p:cNvGrpSpPr/>
          <p:nvPr/>
        </p:nvGrpSpPr>
        <p:grpSpPr>
          <a:xfrm>
            <a:off x="4902201" y="1306057"/>
            <a:ext cx="4124704" cy="5005843"/>
            <a:chOff x="5638599" y="1111512"/>
            <a:chExt cx="3076575" cy="3422388"/>
          </a:xfrm>
        </p:grpSpPr>
        <p:sp>
          <p:nvSpPr>
            <p:cNvPr id="11" name="Rectangle 10"/>
            <p:cNvSpPr/>
            <p:nvPr/>
          </p:nvSpPr>
          <p:spPr>
            <a:xfrm>
              <a:off x="5638599" y="1111512"/>
              <a:ext cx="3076575" cy="33909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30722" name="Object 2"/>
            <p:cNvGraphicFramePr>
              <a:graphicFrameLocks noChangeAspect="1"/>
            </p:cNvGraphicFramePr>
            <p:nvPr/>
          </p:nvGraphicFramePr>
          <p:xfrm>
            <a:off x="5775124" y="1143000"/>
            <a:ext cx="2862263" cy="1552575"/>
          </p:xfrm>
          <a:graphic>
            <a:graphicData uri="http://schemas.openxmlformats.org/presentationml/2006/ole">
              <p:oleObj spid="_x0000_s30722" name="Document" r:id="rId5" imgW="4610100" imgH="2501900" progId="Word.Document.12">
                <p:link updateAutomatic="1"/>
              </p:oleObj>
            </a:graphicData>
          </a:graphic>
        </p:graphicFrame>
        <p:graphicFrame>
          <p:nvGraphicFramePr>
            <p:cNvPr id="30723" name="Object 3"/>
            <p:cNvGraphicFramePr>
              <a:graphicFrameLocks noChangeAspect="1"/>
            </p:cNvGraphicFramePr>
            <p:nvPr/>
          </p:nvGraphicFramePr>
          <p:xfrm>
            <a:off x="5638599" y="2867025"/>
            <a:ext cx="3076575" cy="1666875"/>
          </p:xfrm>
          <a:graphic>
            <a:graphicData uri="http://schemas.openxmlformats.org/presentationml/2006/ole">
              <p:oleObj spid="_x0000_s30723" name="Document" r:id="rId5" imgW="4851400" imgH="2628900" progId="Word.Document.12">
                <p:link updateAutomatic="1"/>
              </p:oleObj>
            </a:graphicData>
          </a:graphic>
        </p:graphicFrame>
      </p:grpSp>
      <p:pic>
        <p:nvPicPr>
          <p:cNvPr id="5" name="Picture 5" descr="DWD_Cover_page"/>
          <p:cNvPicPr>
            <a:picLocks noChangeAspect="1" noChangeArrowheads="1"/>
          </p:cNvPicPr>
          <p:nvPr/>
        </p:nvPicPr>
        <p:blipFill>
          <a:blip r:embed="rId6"/>
          <a:srcRect/>
          <a:stretch>
            <a:fillRect/>
          </a:stretch>
        </p:blipFill>
        <p:spPr>
          <a:xfrm>
            <a:off x="3211818" y="972025"/>
            <a:ext cx="1363857" cy="1759572"/>
          </a:xfrm>
          <a:prstGeom prst="rect">
            <a:avLst/>
          </a:prstGeom>
          <a:ln>
            <a:noFill/>
          </a:ln>
          <a:effectLst>
            <a:outerShdw blurRad="292100" dist="139700" dir="2700000" algn="tl" rotWithShape="0">
              <a:srgbClr val="333333">
                <a:alpha val="65000"/>
              </a:srgbClr>
            </a:outerShdw>
          </a:effectLst>
        </p:spPr>
      </p:pic>
      <p:pic>
        <p:nvPicPr>
          <p:cNvPr id="16" name="Picture 15" descr="durango_breakoutpic.jpg"/>
          <p:cNvPicPr>
            <a:picLocks noChangeAspect="1"/>
          </p:cNvPicPr>
          <p:nvPr/>
        </p:nvPicPr>
        <p:blipFill>
          <a:blip r:embed="rId7"/>
          <a:stretch>
            <a:fillRect/>
          </a:stretch>
        </p:blipFill>
        <p:spPr>
          <a:xfrm>
            <a:off x="1755580" y="4533255"/>
            <a:ext cx="2816420" cy="2112315"/>
          </a:xfrm>
          <a:prstGeom prst="rect">
            <a:avLst/>
          </a:prstGeom>
        </p:spPr>
      </p:pic>
      <p:pic>
        <p:nvPicPr>
          <p:cNvPr id="18" name="Picture 20" descr="ClimateChange_FullCOV_10-01_08"/>
          <p:cNvPicPr>
            <a:picLocks noChangeAspect="1" noChangeArrowheads="1"/>
          </p:cNvPicPr>
          <p:nvPr/>
        </p:nvPicPr>
        <p:blipFill>
          <a:blip r:embed="rId8"/>
          <a:srcRect l="50000"/>
          <a:stretch>
            <a:fillRect/>
          </a:stretch>
        </p:blipFill>
        <p:spPr bwMode="auto">
          <a:xfrm>
            <a:off x="299829" y="4746127"/>
            <a:ext cx="1347927" cy="17444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1"/>
          <p:cNvSpPr>
            <a:spLocks noGrp="1"/>
          </p:cNvSpPr>
          <p:nvPr>
            <p:ph type="title"/>
          </p:nvPr>
        </p:nvSpPr>
        <p:spPr>
          <a:xfrm>
            <a:off x="0" y="274638"/>
            <a:ext cx="9144000" cy="546725"/>
          </a:xfrm>
        </p:spPr>
        <p:txBody>
          <a:bodyPr/>
          <a:lstStyle/>
          <a:p>
            <a:r>
              <a:rPr lang="en-US" dirty="0" smtClean="0"/>
              <a:t>Colorado Climate &amp; Drought </a:t>
            </a:r>
            <a:r>
              <a:rPr lang="en-US" dirty="0" err="1" smtClean="0"/>
              <a:t>Roadshow</a:t>
            </a:r>
            <a:endParaRPr lang="en-US" dirty="0"/>
          </a:p>
        </p:txBody>
      </p:sp>
      <p:sp useBgFill="1">
        <p:nvSpPr>
          <p:cNvPr id="6" name="Rectangle 5"/>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nvGraphicFramePr>
        <p:xfrm>
          <a:off x="262717" y="1256632"/>
          <a:ext cx="4536903" cy="4937760"/>
        </p:xfrm>
        <a:graphic>
          <a:graphicData uri="http://schemas.openxmlformats.org/drawingml/2006/table">
            <a:tbl>
              <a:tblPr firstRow="1" bandRow="1">
                <a:tableStyleId>{0505E3EF-67EA-436B-97B2-0124C06EBD24}</a:tableStyleId>
              </a:tblPr>
              <a:tblGrid>
                <a:gridCol w="3307465"/>
                <a:gridCol w="614719"/>
                <a:gridCol w="614719"/>
              </a:tblGrid>
              <a:tr h="235162">
                <a:tc>
                  <a:txBody>
                    <a:bodyPr/>
                    <a:lstStyle/>
                    <a:p>
                      <a:r>
                        <a:rPr lang="en-US" sz="1400" dirty="0" smtClean="0">
                          <a:latin typeface="Calibri"/>
                          <a:cs typeface="Calibri"/>
                        </a:rPr>
                        <a:t>CONCEPT BEING TESTED</a:t>
                      </a:r>
                      <a:endParaRPr lang="en-US" sz="1400" dirty="0">
                        <a:latin typeface="Calibri"/>
                        <a:cs typeface="Calibri"/>
                      </a:endParaRPr>
                    </a:p>
                  </a:txBody>
                  <a:tcPr marT="0" marB="0" anchor="ctr">
                    <a:solidFill>
                      <a:schemeClr val="tx1"/>
                    </a:solidFill>
                  </a:tcPr>
                </a:tc>
                <a:tc>
                  <a:txBody>
                    <a:bodyPr/>
                    <a:lstStyle/>
                    <a:p>
                      <a:pPr algn="ctr"/>
                      <a:r>
                        <a:rPr lang="en-US" sz="1000" dirty="0" smtClean="0">
                          <a:latin typeface="Calibri"/>
                          <a:cs typeface="Calibri"/>
                        </a:rPr>
                        <a:t>BEFORE (%)</a:t>
                      </a:r>
                      <a:endParaRPr lang="en-US" sz="1000" dirty="0">
                        <a:latin typeface="Calibri"/>
                        <a:cs typeface="Calibri"/>
                      </a:endParaRPr>
                    </a:p>
                  </a:txBody>
                  <a:tcPr marT="0" marB="0" anchor="ctr">
                    <a:solidFill>
                      <a:schemeClr val="tx1"/>
                    </a:solidFill>
                  </a:tcPr>
                </a:tc>
                <a:tc>
                  <a:txBody>
                    <a:bodyPr/>
                    <a:lstStyle/>
                    <a:p>
                      <a:pPr algn="ctr"/>
                      <a:r>
                        <a:rPr lang="en-US" sz="1000" dirty="0" smtClean="0">
                          <a:latin typeface="Calibri"/>
                          <a:cs typeface="Calibri"/>
                        </a:rPr>
                        <a:t>AFTER (%)</a:t>
                      </a:r>
                      <a:endParaRPr lang="en-US" sz="1000" dirty="0">
                        <a:latin typeface="Calibri"/>
                        <a:cs typeface="Calibri"/>
                      </a:endParaRPr>
                    </a:p>
                  </a:txBody>
                  <a:tcPr marT="0" marB="0" anchor="ctr">
                    <a:solidFill>
                      <a:schemeClr val="tx1"/>
                    </a:solidFill>
                  </a:tcPr>
                </a:tc>
              </a:tr>
              <a:tr h="235162">
                <a:tc>
                  <a:txBody>
                    <a:bodyPr/>
                    <a:lstStyle/>
                    <a:p>
                      <a:r>
                        <a:rPr lang="en-US" sz="1600" b="0" dirty="0" smtClean="0">
                          <a:latin typeface="Calibri"/>
                          <a:cs typeface="Calibri"/>
                        </a:rPr>
                        <a:t>Scientific</a:t>
                      </a:r>
                      <a:r>
                        <a:rPr lang="en-US" sz="1600" b="0" baseline="0" dirty="0" smtClean="0">
                          <a:latin typeface="Calibri"/>
                          <a:cs typeface="Calibri"/>
                        </a:rPr>
                        <a:t> process</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71</a:t>
                      </a:r>
                      <a:endParaRPr lang="en-US" sz="140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75</a:t>
                      </a:r>
                      <a:endParaRPr lang="en-US" sz="140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Weather vs. climate</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79</a:t>
                      </a:r>
                      <a:endParaRPr lang="en-US" sz="140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82</a:t>
                      </a:r>
                      <a:endParaRPr lang="en-US" sz="140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Climate drivers</a:t>
                      </a:r>
                      <a:endParaRPr lang="en-US" sz="1600" b="0" dirty="0">
                        <a:latin typeface="Calibri"/>
                        <a:cs typeface="Calibri"/>
                      </a:endParaRPr>
                    </a:p>
                  </a:txBody>
                  <a:tcPr marT="0" marB="0" anchor="ctr">
                    <a:solidFill>
                      <a:schemeClr val="accent5">
                        <a:lumMod val="40000"/>
                        <a:lumOff val="60000"/>
                      </a:schemeClr>
                    </a:solidFill>
                  </a:tcPr>
                </a:tc>
                <a:tc>
                  <a:txBody>
                    <a:bodyPr/>
                    <a:lstStyle/>
                    <a:p>
                      <a:pPr marL="0" marR="0" algn="ctr">
                        <a:spcBef>
                          <a:spcPts val="0"/>
                        </a:spcBef>
                        <a:spcAft>
                          <a:spcPts val="0"/>
                        </a:spcAft>
                      </a:pPr>
                      <a:r>
                        <a:rPr lang="en-US" sz="1400" dirty="0">
                          <a:latin typeface="Arial"/>
                          <a:ea typeface="Times New Roman"/>
                          <a:cs typeface="Times New Roman"/>
                        </a:rPr>
                        <a:t>46</a:t>
                      </a:r>
                      <a:endParaRPr lang="en-US" sz="1400" dirty="0">
                        <a:latin typeface="Times New Roman"/>
                        <a:ea typeface="Times New Roman"/>
                        <a:cs typeface="Times New Roman"/>
                      </a:endParaRPr>
                    </a:p>
                  </a:txBody>
                  <a:tcPr marL="8890" marR="8890" marT="8890" marB="0" anchor="ctr">
                    <a:solidFill>
                      <a:schemeClr val="accent5">
                        <a:lumMod val="40000"/>
                        <a:lumOff val="60000"/>
                      </a:schemeClr>
                    </a:solidFill>
                  </a:tcPr>
                </a:tc>
                <a:tc>
                  <a:txBody>
                    <a:bodyPr/>
                    <a:lstStyle/>
                    <a:p>
                      <a:pPr marL="0" marR="0" algn="ctr">
                        <a:spcBef>
                          <a:spcPts val="0"/>
                        </a:spcBef>
                        <a:spcAft>
                          <a:spcPts val="0"/>
                        </a:spcAft>
                      </a:pPr>
                      <a:r>
                        <a:rPr lang="en-US" sz="1400" dirty="0">
                          <a:latin typeface="Arial"/>
                          <a:ea typeface="Times New Roman"/>
                          <a:cs typeface="Times New Roman"/>
                        </a:rPr>
                        <a:t>62</a:t>
                      </a:r>
                      <a:endParaRPr lang="en-US" sz="1400" dirty="0">
                        <a:latin typeface="Times New Roman"/>
                        <a:ea typeface="Times New Roman"/>
                        <a:cs typeface="Times New Roman"/>
                      </a:endParaRPr>
                    </a:p>
                  </a:txBody>
                  <a:tcPr marL="8890" marR="8890" marT="8890" marB="0" anchor="ctr">
                    <a:solidFill>
                      <a:schemeClr val="accent5">
                        <a:lumMod val="40000"/>
                        <a:lumOff val="60000"/>
                      </a:schemeClr>
                    </a:solidFill>
                  </a:tcPr>
                </a:tc>
              </a:tr>
              <a:tr h="235162">
                <a:tc>
                  <a:txBody>
                    <a:bodyPr/>
                    <a:lstStyle/>
                    <a:p>
                      <a:r>
                        <a:rPr lang="en-US" sz="1600" b="0" dirty="0" smtClean="0">
                          <a:latin typeface="Calibri"/>
                          <a:cs typeface="Calibri"/>
                        </a:rPr>
                        <a:t>Change</a:t>
                      </a:r>
                      <a:r>
                        <a:rPr lang="en-US" sz="1600" b="0" baseline="0" dirty="0" smtClean="0">
                          <a:latin typeface="Calibri"/>
                          <a:cs typeface="Calibri"/>
                        </a:rPr>
                        <a:t> vs. variability</a:t>
                      </a:r>
                      <a:endParaRPr lang="en-US" sz="1600" b="0" dirty="0">
                        <a:latin typeface="Calibri"/>
                        <a:cs typeface="Calibri"/>
                      </a:endParaRPr>
                    </a:p>
                  </a:txBody>
                  <a:tcPr marT="0" marB="0" anchor="ctr">
                    <a:solidFill>
                      <a:schemeClr val="accent5">
                        <a:lumMod val="40000"/>
                        <a:lumOff val="60000"/>
                      </a:schemeClr>
                    </a:solidFill>
                  </a:tcPr>
                </a:tc>
                <a:tc>
                  <a:txBody>
                    <a:bodyPr/>
                    <a:lstStyle/>
                    <a:p>
                      <a:pPr marL="0" marR="0" algn="ctr">
                        <a:spcBef>
                          <a:spcPts val="0"/>
                        </a:spcBef>
                        <a:spcAft>
                          <a:spcPts val="0"/>
                        </a:spcAft>
                      </a:pPr>
                      <a:r>
                        <a:rPr lang="en-US" sz="1400" dirty="0">
                          <a:latin typeface="Arial"/>
                          <a:ea typeface="Times New Roman"/>
                          <a:cs typeface="Times New Roman"/>
                        </a:rPr>
                        <a:t>39</a:t>
                      </a:r>
                      <a:endParaRPr lang="en-US" sz="1400" dirty="0">
                        <a:latin typeface="Times New Roman"/>
                        <a:ea typeface="Times New Roman"/>
                        <a:cs typeface="Times New Roman"/>
                      </a:endParaRPr>
                    </a:p>
                  </a:txBody>
                  <a:tcPr marL="8890" marR="8890" marT="8890" marB="0" anchor="ctr">
                    <a:solidFill>
                      <a:schemeClr val="accent5">
                        <a:lumMod val="40000"/>
                        <a:lumOff val="60000"/>
                      </a:schemeClr>
                    </a:solidFill>
                  </a:tcPr>
                </a:tc>
                <a:tc>
                  <a:txBody>
                    <a:bodyPr/>
                    <a:lstStyle/>
                    <a:p>
                      <a:pPr marL="0" marR="0" algn="ctr">
                        <a:spcBef>
                          <a:spcPts val="0"/>
                        </a:spcBef>
                        <a:spcAft>
                          <a:spcPts val="0"/>
                        </a:spcAft>
                      </a:pPr>
                      <a:r>
                        <a:rPr lang="en-US" sz="1400" dirty="0">
                          <a:latin typeface="Arial"/>
                          <a:ea typeface="Times New Roman"/>
                          <a:cs typeface="Times New Roman"/>
                        </a:rPr>
                        <a:t>39</a:t>
                      </a:r>
                      <a:endParaRPr lang="en-US" sz="1400" dirty="0">
                        <a:latin typeface="Times New Roman"/>
                        <a:ea typeface="Times New Roman"/>
                        <a:cs typeface="Times New Roman"/>
                      </a:endParaRPr>
                    </a:p>
                  </a:txBody>
                  <a:tcPr marL="8890" marR="8890" marT="8890" marB="0" anchor="ctr">
                    <a:solidFill>
                      <a:schemeClr val="accent5">
                        <a:lumMod val="40000"/>
                        <a:lumOff val="60000"/>
                      </a:schemeClr>
                    </a:solidFill>
                  </a:tcPr>
                </a:tc>
              </a:tr>
              <a:tr h="235162">
                <a:tc>
                  <a:txBody>
                    <a:bodyPr/>
                    <a:lstStyle/>
                    <a:p>
                      <a:r>
                        <a:rPr lang="en-US" sz="1600" b="0" dirty="0" smtClean="0">
                          <a:latin typeface="Calibri"/>
                          <a:cs typeface="Calibri"/>
                        </a:rPr>
                        <a:t>Greenhouse</a:t>
                      </a:r>
                      <a:r>
                        <a:rPr lang="en-US" sz="1600" b="0" baseline="0" dirty="0" smtClean="0">
                          <a:latin typeface="Calibri"/>
                          <a:cs typeface="Calibri"/>
                        </a:rPr>
                        <a:t> effect</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78</a:t>
                      </a:r>
                      <a:endParaRPr lang="en-US" sz="140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95</a:t>
                      </a:r>
                      <a:endParaRPr lang="en-US" sz="140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Historical</a:t>
                      </a:r>
                      <a:r>
                        <a:rPr lang="en-US" sz="1600" b="0" baseline="0" dirty="0" smtClean="0">
                          <a:latin typeface="Calibri"/>
                          <a:cs typeface="Calibri"/>
                        </a:rPr>
                        <a:t> global temperatures trends</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b="0" dirty="0">
                          <a:latin typeface="Arial"/>
                          <a:ea typeface="Times New Roman"/>
                          <a:cs typeface="Times New Roman"/>
                        </a:rPr>
                        <a:t>98</a:t>
                      </a:r>
                      <a:endParaRPr lang="en-US" sz="1400" b="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b="0" dirty="0">
                          <a:latin typeface="Arial"/>
                          <a:ea typeface="Times New Roman"/>
                          <a:cs typeface="Times New Roman"/>
                        </a:rPr>
                        <a:t>93</a:t>
                      </a:r>
                      <a:endParaRPr lang="en-US" sz="1400" b="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Anthropogenic Climate Change</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71</a:t>
                      </a:r>
                      <a:endParaRPr lang="en-US" sz="140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85</a:t>
                      </a:r>
                      <a:endParaRPr lang="en-US" sz="140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Recent</a:t>
                      </a:r>
                      <a:r>
                        <a:rPr lang="en-US" sz="1600" b="0" baseline="0" dirty="0" smtClean="0">
                          <a:latin typeface="Calibri"/>
                          <a:cs typeface="Calibri"/>
                        </a:rPr>
                        <a:t> Global Temperature Trends</a:t>
                      </a:r>
                      <a:endParaRPr lang="en-US" sz="1600" b="0" dirty="0">
                        <a:latin typeface="Calibri"/>
                        <a:cs typeface="Calibri"/>
                      </a:endParaRPr>
                    </a:p>
                  </a:txBody>
                  <a:tcPr marT="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49</a:t>
                      </a:r>
                      <a:endParaRPr lang="en-US" sz="1400" dirty="0">
                        <a:latin typeface="Times New Roman"/>
                        <a:ea typeface="Times New Roman"/>
                        <a:cs typeface="Times New Roman"/>
                      </a:endParaRPr>
                    </a:p>
                  </a:txBody>
                  <a:tcPr marL="8890" marR="8890" marT="889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76</a:t>
                      </a:r>
                      <a:endParaRPr lang="en-US" sz="1400" dirty="0">
                        <a:latin typeface="Times New Roman"/>
                        <a:ea typeface="Times New Roman"/>
                        <a:cs typeface="Times New Roman"/>
                      </a:endParaRPr>
                    </a:p>
                  </a:txBody>
                  <a:tcPr marL="8890" marR="8890" marT="8890" marB="0" anchor="ctr">
                    <a:solidFill>
                      <a:srgbClr val="D5FB82"/>
                    </a:solidFill>
                  </a:tcPr>
                </a:tc>
              </a:tr>
              <a:tr h="235162">
                <a:tc>
                  <a:txBody>
                    <a:bodyPr/>
                    <a:lstStyle/>
                    <a:p>
                      <a:r>
                        <a:rPr lang="en-US" sz="1600" b="0" dirty="0" smtClean="0">
                          <a:latin typeface="Calibri"/>
                          <a:cs typeface="Calibri"/>
                        </a:rPr>
                        <a:t>Emissions vs. concentrations</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95</a:t>
                      </a:r>
                      <a:endParaRPr lang="en-US" sz="140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100</a:t>
                      </a:r>
                      <a:endParaRPr lang="en-US" sz="140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Climate</a:t>
                      </a:r>
                      <a:r>
                        <a:rPr lang="en-US" sz="1600" b="0" baseline="0" dirty="0" smtClean="0">
                          <a:latin typeface="Calibri"/>
                          <a:cs typeface="Calibri"/>
                        </a:rPr>
                        <a:t> in Colorado and the West</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88</a:t>
                      </a:r>
                      <a:endParaRPr lang="en-US" sz="140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98</a:t>
                      </a:r>
                      <a:endParaRPr lang="en-US" sz="140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Regional vs. Global Climate Change</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b="0" dirty="0">
                          <a:latin typeface="Arial"/>
                          <a:ea typeface="Times New Roman"/>
                          <a:cs typeface="Times New Roman"/>
                        </a:rPr>
                        <a:t>95</a:t>
                      </a:r>
                      <a:endParaRPr lang="en-US" sz="1400" b="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b="0" dirty="0">
                          <a:latin typeface="Arial"/>
                          <a:ea typeface="Times New Roman"/>
                          <a:cs typeface="Times New Roman"/>
                        </a:rPr>
                        <a:t>93</a:t>
                      </a:r>
                      <a:endParaRPr lang="en-US" sz="1400" b="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ENSO</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73</a:t>
                      </a:r>
                      <a:endParaRPr lang="en-US" sz="140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81</a:t>
                      </a:r>
                      <a:endParaRPr lang="en-US" sz="1400" dirty="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Colorado Climate Observations</a:t>
                      </a:r>
                      <a:endParaRPr lang="en-US" sz="1600" b="0" dirty="0">
                        <a:latin typeface="Calibri"/>
                        <a:cs typeface="Calibri"/>
                      </a:endParaRPr>
                    </a:p>
                  </a:txBody>
                  <a:tcPr marT="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23</a:t>
                      </a:r>
                      <a:endParaRPr lang="en-US" sz="1400" dirty="0">
                        <a:latin typeface="Times New Roman"/>
                        <a:ea typeface="Times New Roman"/>
                        <a:cs typeface="Times New Roman"/>
                      </a:endParaRPr>
                    </a:p>
                  </a:txBody>
                  <a:tcPr marL="8890" marR="8890" marT="889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74</a:t>
                      </a:r>
                      <a:endParaRPr lang="en-US" sz="1400" dirty="0">
                        <a:latin typeface="Times New Roman"/>
                        <a:ea typeface="Times New Roman"/>
                        <a:cs typeface="Times New Roman"/>
                      </a:endParaRPr>
                    </a:p>
                  </a:txBody>
                  <a:tcPr marL="8890" marR="8890" marT="8890" marB="0" anchor="ctr">
                    <a:solidFill>
                      <a:srgbClr val="D5FB82"/>
                    </a:solidFill>
                  </a:tcPr>
                </a:tc>
              </a:tr>
              <a:tr h="235162">
                <a:tc>
                  <a:txBody>
                    <a:bodyPr/>
                    <a:lstStyle/>
                    <a:p>
                      <a:r>
                        <a:rPr lang="en-US" sz="1600" b="0" dirty="0" smtClean="0">
                          <a:latin typeface="Calibri"/>
                          <a:cs typeface="Calibri"/>
                        </a:rPr>
                        <a:t>ENSO and Colorado</a:t>
                      </a:r>
                      <a:endParaRPr lang="en-US" sz="1600" b="0" dirty="0">
                        <a:latin typeface="Calibri"/>
                        <a:cs typeface="Calibri"/>
                      </a:endParaRPr>
                    </a:p>
                  </a:txBody>
                  <a:tcPr marT="0" marB="0" anchor="ctr">
                    <a:solidFill>
                      <a:srgbClr val="D5FB82"/>
                    </a:solidFill>
                  </a:tcPr>
                </a:tc>
                <a:tc>
                  <a:txBody>
                    <a:bodyPr/>
                    <a:lstStyle/>
                    <a:p>
                      <a:pPr marL="0" marR="0" algn="ctr">
                        <a:spcBef>
                          <a:spcPts val="0"/>
                        </a:spcBef>
                        <a:spcAft>
                          <a:spcPts val="0"/>
                        </a:spcAft>
                      </a:pPr>
                      <a:r>
                        <a:rPr lang="en-US" sz="1400">
                          <a:latin typeface="Arial"/>
                          <a:ea typeface="Times New Roman"/>
                          <a:cs typeface="Times New Roman"/>
                        </a:rPr>
                        <a:t>21</a:t>
                      </a:r>
                      <a:endParaRPr lang="en-US" sz="1400">
                        <a:latin typeface="Times New Roman"/>
                        <a:ea typeface="Times New Roman"/>
                        <a:cs typeface="Times New Roman"/>
                      </a:endParaRPr>
                    </a:p>
                  </a:txBody>
                  <a:tcPr marL="8890" marR="8890" marT="889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36</a:t>
                      </a:r>
                      <a:endParaRPr lang="en-US" sz="1400" dirty="0">
                        <a:latin typeface="Times New Roman"/>
                        <a:ea typeface="Times New Roman"/>
                        <a:cs typeface="Times New Roman"/>
                      </a:endParaRPr>
                    </a:p>
                  </a:txBody>
                  <a:tcPr marL="8890" marR="8890" marT="8890" marB="0" anchor="ctr">
                    <a:solidFill>
                      <a:srgbClr val="D5FB82"/>
                    </a:solidFill>
                  </a:tcPr>
                </a:tc>
              </a:tr>
              <a:tr h="235162">
                <a:tc>
                  <a:txBody>
                    <a:bodyPr/>
                    <a:lstStyle/>
                    <a:p>
                      <a:r>
                        <a:rPr lang="en-US" sz="1600" b="0" dirty="0" err="1" smtClean="0">
                          <a:latin typeface="Calibri"/>
                          <a:cs typeface="Calibri"/>
                        </a:rPr>
                        <a:t>Paleoclimate</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92</a:t>
                      </a:r>
                      <a:endParaRPr lang="en-US" sz="140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98</a:t>
                      </a:r>
                      <a:endParaRPr lang="en-US" sz="140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Drought in Colorado</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62</a:t>
                      </a:r>
                      <a:endParaRPr lang="en-US" sz="140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72</a:t>
                      </a:r>
                      <a:endParaRPr lang="en-US" sz="140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Climate Models</a:t>
                      </a:r>
                      <a:endParaRPr lang="en-US" sz="1600" b="0" dirty="0">
                        <a:latin typeface="Calibri"/>
                        <a:cs typeface="Calibri"/>
                      </a:endParaRPr>
                    </a:p>
                  </a:txBody>
                  <a:tcPr marT="0" marB="0" anchor="ctr">
                    <a:solidFill>
                      <a:schemeClr val="tx1"/>
                    </a:solidFill>
                  </a:tcPr>
                </a:tc>
                <a:tc>
                  <a:txBody>
                    <a:bodyPr/>
                    <a:lstStyle/>
                    <a:p>
                      <a:pPr marL="0" marR="0" algn="ctr">
                        <a:spcBef>
                          <a:spcPts val="0"/>
                        </a:spcBef>
                        <a:spcAft>
                          <a:spcPts val="0"/>
                        </a:spcAft>
                      </a:pPr>
                      <a:r>
                        <a:rPr lang="en-US" sz="1400" dirty="0">
                          <a:latin typeface="Arial"/>
                          <a:ea typeface="Times New Roman"/>
                          <a:cs typeface="Times New Roman"/>
                        </a:rPr>
                        <a:t>71</a:t>
                      </a:r>
                      <a:endParaRPr lang="en-US" sz="1400" dirty="0">
                        <a:latin typeface="Times New Roman"/>
                        <a:ea typeface="Times New Roman"/>
                        <a:cs typeface="Times New Roman"/>
                      </a:endParaRPr>
                    </a:p>
                  </a:txBody>
                  <a:tcPr marL="8890" marR="8890" marT="8890" marB="0" anchor="ctr">
                    <a:solidFill>
                      <a:schemeClr val="tx1"/>
                    </a:solidFill>
                  </a:tcPr>
                </a:tc>
                <a:tc>
                  <a:txBody>
                    <a:bodyPr/>
                    <a:lstStyle/>
                    <a:p>
                      <a:pPr marL="0" marR="0" algn="ctr">
                        <a:spcBef>
                          <a:spcPts val="0"/>
                        </a:spcBef>
                        <a:spcAft>
                          <a:spcPts val="0"/>
                        </a:spcAft>
                      </a:pPr>
                      <a:r>
                        <a:rPr lang="en-US" sz="1400">
                          <a:latin typeface="Arial"/>
                          <a:ea typeface="Times New Roman"/>
                          <a:cs typeface="Times New Roman"/>
                        </a:rPr>
                        <a:t>83</a:t>
                      </a:r>
                      <a:endParaRPr lang="en-US" sz="1400">
                        <a:latin typeface="Times New Roman"/>
                        <a:ea typeface="Times New Roman"/>
                        <a:cs typeface="Times New Roman"/>
                      </a:endParaRPr>
                    </a:p>
                  </a:txBody>
                  <a:tcPr marL="8890" marR="8890" marT="8890" marB="0" anchor="ctr">
                    <a:solidFill>
                      <a:schemeClr val="tx1"/>
                    </a:solidFill>
                  </a:tcPr>
                </a:tc>
              </a:tr>
              <a:tr h="235162">
                <a:tc>
                  <a:txBody>
                    <a:bodyPr/>
                    <a:lstStyle/>
                    <a:p>
                      <a:r>
                        <a:rPr lang="en-US" sz="1600" b="0" dirty="0" smtClean="0">
                          <a:latin typeface="Calibri"/>
                          <a:cs typeface="Calibri"/>
                        </a:rPr>
                        <a:t>Global Climate Projections</a:t>
                      </a:r>
                      <a:endParaRPr lang="en-US" sz="1600" b="0" dirty="0">
                        <a:latin typeface="Calibri"/>
                        <a:cs typeface="Calibri"/>
                      </a:endParaRPr>
                    </a:p>
                  </a:txBody>
                  <a:tcPr marT="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21</a:t>
                      </a:r>
                      <a:endParaRPr lang="en-US" sz="1400" dirty="0">
                        <a:latin typeface="Times New Roman"/>
                        <a:ea typeface="Times New Roman"/>
                        <a:cs typeface="Times New Roman"/>
                      </a:endParaRPr>
                    </a:p>
                  </a:txBody>
                  <a:tcPr marL="8890" marR="8890" marT="889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62</a:t>
                      </a:r>
                      <a:endParaRPr lang="en-US" sz="1400" dirty="0">
                        <a:latin typeface="Times New Roman"/>
                        <a:ea typeface="Times New Roman"/>
                        <a:cs typeface="Times New Roman"/>
                      </a:endParaRPr>
                    </a:p>
                  </a:txBody>
                  <a:tcPr marL="8890" marR="8890" marT="8890" marB="0" anchor="ctr">
                    <a:solidFill>
                      <a:srgbClr val="D5FB82"/>
                    </a:solidFill>
                  </a:tcPr>
                </a:tc>
              </a:tr>
              <a:tr h="235162">
                <a:tc>
                  <a:txBody>
                    <a:bodyPr/>
                    <a:lstStyle/>
                    <a:p>
                      <a:r>
                        <a:rPr lang="en-US" sz="1600" b="0" dirty="0" smtClean="0">
                          <a:latin typeface="Calibri"/>
                          <a:cs typeface="Calibri"/>
                        </a:rPr>
                        <a:t>Colorado Climate Projections</a:t>
                      </a:r>
                      <a:endParaRPr lang="en-US" sz="1600" b="0" dirty="0">
                        <a:latin typeface="Calibri"/>
                        <a:cs typeface="Calibri"/>
                      </a:endParaRPr>
                    </a:p>
                  </a:txBody>
                  <a:tcPr marT="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32</a:t>
                      </a:r>
                      <a:endParaRPr lang="en-US" sz="1400" dirty="0">
                        <a:latin typeface="Times New Roman"/>
                        <a:ea typeface="Times New Roman"/>
                        <a:cs typeface="Times New Roman"/>
                      </a:endParaRPr>
                    </a:p>
                  </a:txBody>
                  <a:tcPr marL="8890" marR="8890" marT="8890" marB="0" anchor="ctr">
                    <a:solidFill>
                      <a:srgbClr val="D5FB82"/>
                    </a:solidFill>
                  </a:tcPr>
                </a:tc>
                <a:tc>
                  <a:txBody>
                    <a:bodyPr/>
                    <a:lstStyle/>
                    <a:p>
                      <a:pPr marL="0" marR="0" algn="ctr">
                        <a:spcBef>
                          <a:spcPts val="0"/>
                        </a:spcBef>
                        <a:spcAft>
                          <a:spcPts val="0"/>
                        </a:spcAft>
                      </a:pPr>
                      <a:r>
                        <a:rPr lang="en-US" sz="1400" dirty="0">
                          <a:latin typeface="Arial"/>
                          <a:ea typeface="Times New Roman"/>
                          <a:cs typeface="Times New Roman"/>
                        </a:rPr>
                        <a:t>63</a:t>
                      </a:r>
                      <a:endParaRPr lang="en-US" sz="1400" dirty="0">
                        <a:latin typeface="Times New Roman"/>
                        <a:ea typeface="Times New Roman"/>
                        <a:cs typeface="Times New Roman"/>
                      </a:endParaRPr>
                    </a:p>
                  </a:txBody>
                  <a:tcPr marL="8890" marR="8890" marT="8890" marB="0" anchor="ctr">
                    <a:solidFill>
                      <a:srgbClr val="D5FB82"/>
                    </a:solidFill>
                  </a:tcPr>
                </a:tc>
              </a:tr>
            </a:tbl>
          </a:graphicData>
        </a:graphic>
      </p:graphicFrame>
      <p:sp>
        <p:nvSpPr>
          <p:cNvPr id="9" name="5-Point Star 8"/>
          <p:cNvSpPr/>
          <p:nvPr/>
        </p:nvSpPr>
        <p:spPr>
          <a:xfrm>
            <a:off x="4696669" y="2262994"/>
            <a:ext cx="246524" cy="246524"/>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5-Point Star 9"/>
          <p:cNvSpPr/>
          <p:nvPr/>
        </p:nvSpPr>
        <p:spPr>
          <a:xfrm>
            <a:off x="4686426" y="4680477"/>
            <a:ext cx="246524" cy="246524"/>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2" name="TextBox 11"/>
          <p:cNvSpPr txBox="1"/>
          <p:nvPr/>
        </p:nvSpPr>
        <p:spPr>
          <a:xfrm>
            <a:off x="5145652" y="1762409"/>
            <a:ext cx="3668148" cy="4431983"/>
          </a:xfrm>
          <a:prstGeom prst="rect">
            <a:avLst/>
          </a:prstGeom>
          <a:noFill/>
        </p:spPr>
        <p:txBody>
          <a:bodyPr wrap="square" rtlCol="0">
            <a:spAutoFit/>
          </a:bodyPr>
          <a:lstStyle/>
          <a:p>
            <a:pPr>
              <a:spcAft>
                <a:spcPts val="1200"/>
              </a:spcAft>
              <a:buFont typeface="Arial"/>
              <a:buChar char="•"/>
            </a:pPr>
            <a:r>
              <a:rPr lang="en-US" sz="2100" dirty="0" smtClean="0">
                <a:latin typeface="Calibri"/>
                <a:cs typeface="Calibri"/>
              </a:rPr>
              <a:t> Global warming is over because global average temperatures have declined in the past few years. </a:t>
            </a:r>
            <a:endParaRPr lang="en-US" sz="2100" dirty="0" smtClean="0">
              <a:latin typeface="Calibri"/>
              <a:cs typeface="Calibri"/>
            </a:endParaRPr>
          </a:p>
          <a:p>
            <a:pPr>
              <a:spcAft>
                <a:spcPts val="1200"/>
              </a:spcAft>
              <a:buFont typeface="Arial"/>
              <a:buChar char="•"/>
            </a:pPr>
            <a:r>
              <a:rPr lang="en-US" sz="2100" dirty="0" smtClean="0">
                <a:latin typeface="Calibri"/>
                <a:cs typeface="Calibri"/>
              </a:rPr>
              <a:t> Annual precipitation </a:t>
            </a:r>
            <a:r>
              <a:rPr lang="en-US" sz="2100" dirty="0" smtClean="0">
                <a:latin typeface="Calibri"/>
                <a:cs typeface="Calibri"/>
              </a:rPr>
              <a:t>in Colorado has </a:t>
            </a:r>
            <a:r>
              <a:rPr lang="en-US" sz="2100" dirty="0" smtClean="0">
                <a:latin typeface="Calibri"/>
                <a:cs typeface="Calibri"/>
              </a:rPr>
              <a:t>decreased in the last 50 years. </a:t>
            </a:r>
          </a:p>
          <a:p>
            <a:pPr>
              <a:spcAft>
                <a:spcPts val="1200"/>
              </a:spcAft>
              <a:buFont typeface="Arial"/>
              <a:buChar char="•"/>
            </a:pPr>
            <a:r>
              <a:rPr lang="en-US" sz="2100" dirty="0" smtClean="0">
                <a:latin typeface="Calibri"/>
                <a:cs typeface="Calibri"/>
              </a:rPr>
              <a:t> Climate</a:t>
            </a:r>
            <a:r>
              <a:rPr lang="en-US" sz="2100" dirty="0" smtClean="0">
                <a:latin typeface="Calibri"/>
                <a:cs typeface="Calibri"/>
              </a:rPr>
              <a:t> change has caused more </a:t>
            </a:r>
            <a:r>
              <a:rPr lang="en-US" sz="2100" dirty="0" smtClean="0">
                <a:latin typeface="Calibri"/>
                <a:cs typeface="Calibri"/>
              </a:rPr>
              <a:t>frequent </a:t>
            </a:r>
            <a:r>
              <a:rPr lang="en-US" sz="2100" dirty="0" smtClean="0">
                <a:latin typeface="Calibri"/>
                <a:cs typeface="Calibri"/>
              </a:rPr>
              <a:t>hurricanes.</a:t>
            </a:r>
          </a:p>
          <a:p>
            <a:pPr>
              <a:spcAft>
                <a:spcPts val="1200"/>
              </a:spcAft>
              <a:buFont typeface="Arial"/>
              <a:buChar char="•"/>
            </a:pPr>
            <a:r>
              <a:rPr lang="en-US" sz="2100" dirty="0" smtClean="0">
                <a:latin typeface="Calibri"/>
                <a:cs typeface="Calibri"/>
              </a:rPr>
              <a:t> Major declines </a:t>
            </a:r>
            <a:r>
              <a:rPr lang="en-US" sz="2100" dirty="0" smtClean="0">
                <a:latin typeface="Calibri"/>
                <a:cs typeface="Calibri"/>
              </a:rPr>
              <a:t>in Colorado’s high elevation snowpack (&gt;8000 ft)</a:t>
            </a:r>
            <a:r>
              <a:rPr lang="en-US" sz="2100" dirty="0" smtClean="0">
                <a:latin typeface="Calibri"/>
                <a:cs typeface="Calibri"/>
              </a:rPr>
              <a:t> are expected by </a:t>
            </a:r>
            <a:r>
              <a:rPr lang="en-US" sz="2100" dirty="0" smtClean="0">
                <a:latin typeface="Calibri"/>
                <a:cs typeface="Calibri"/>
              </a:rPr>
              <a:t>2025. </a:t>
            </a:r>
          </a:p>
        </p:txBody>
      </p:sp>
      <p:sp>
        <p:nvSpPr>
          <p:cNvPr id="13" name="TextBox 12"/>
          <p:cNvSpPr txBox="1"/>
          <p:nvPr/>
        </p:nvSpPr>
        <p:spPr>
          <a:xfrm>
            <a:off x="5105548" y="1138419"/>
            <a:ext cx="3668148" cy="4770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US" sz="2500" b="1" dirty="0" smtClean="0">
                <a:solidFill>
                  <a:schemeClr val="accent5">
                    <a:lumMod val="60000"/>
                    <a:lumOff val="40000"/>
                  </a:schemeClr>
                </a:solidFill>
                <a:latin typeface="Calibri"/>
                <a:cs typeface="Calibri"/>
              </a:rPr>
              <a:t>Major </a:t>
            </a:r>
            <a:r>
              <a:rPr lang="en-US" sz="2500" b="1" u="sng" dirty="0" smtClean="0">
                <a:solidFill>
                  <a:schemeClr val="accent5">
                    <a:lumMod val="60000"/>
                    <a:lumOff val="40000"/>
                  </a:schemeClr>
                </a:solidFill>
                <a:latin typeface="Calibri"/>
                <a:cs typeface="Calibri"/>
              </a:rPr>
              <a:t>Mis</a:t>
            </a:r>
            <a:r>
              <a:rPr lang="en-US" sz="2500" b="1" dirty="0" smtClean="0">
                <a:solidFill>
                  <a:schemeClr val="accent5">
                    <a:lumMod val="60000"/>
                    <a:lumOff val="40000"/>
                  </a:schemeClr>
                </a:solidFill>
                <a:latin typeface="Calibri"/>
                <a:cs typeface="Calibri"/>
              </a:rPr>
              <a:t>perceptions</a:t>
            </a:r>
            <a:endParaRPr lang="en-US" sz="2500" b="1" dirty="0">
              <a:solidFill>
                <a:schemeClr val="accent5">
                  <a:lumMod val="60000"/>
                  <a:lumOff val="40000"/>
                </a:schemeClr>
              </a:solidFill>
              <a:latin typeface="Calibri"/>
              <a:cs typeface="Calibri"/>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useBgFill="1">
        <p:nvSpPr>
          <p:cNvPr id="7" name="Rectangle 6"/>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0" y="274638"/>
            <a:ext cx="9144000" cy="546725"/>
          </a:xfrm>
        </p:spPr>
        <p:txBody>
          <a:bodyPr/>
          <a:lstStyle/>
          <a:p>
            <a:r>
              <a:rPr lang="en-US" dirty="0" smtClean="0"/>
              <a:t>Colorado Climate &amp; Drought </a:t>
            </a:r>
            <a:r>
              <a:rPr lang="en-US" dirty="0" err="1" smtClean="0"/>
              <a:t>Roadshow</a:t>
            </a:r>
            <a:endParaRPr lang="en-US" dirty="0"/>
          </a:p>
        </p:txBody>
      </p:sp>
      <p:graphicFrame>
        <p:nvGraphicFramePr>
          <p:cNvPr id="12" name="Object 3"/>
          <p:cNvGraphicFramePr>
            <a:graphicFrameLocks noChangeAspect="1"/>
          </p:cNvGraphicFramePr>
          <p:nvPr/>
        </p:nvGraphicFramePr>
        <p:xfrm>
          <a:off x="155163" y="907481"/>
          <a:ext cx="5531164" cy="5848527"/>
        </p:xfrm>
        <a:graphic>
          <a:graphicData uri="http://schemas.openxmlformats.org/presentationml/2006/ole">
            <p:oleObj spid="_x0000_s31746" name="Document" r:id="rId4" imgW="6197600" imgH="6553200" progId="Word.Document.12">
              <p:link updateAutomatic="1"/>
            </p:oleObj>
          </a:graphicData>
        </a:graphic>
      </p:graphicFrame>
      <p:sp>
        <p:nvSpPr>
          <p:cNvPr id="13" name="Rectangle 12"/>
          <p:cNvSpPr/>
          <p:nvPr/>
        </p:nvSpPr>
        <p:spPr>
          <a:xfrm>
            <a:off x="5920485" y="982833"/>
            <a:ext cx="3036167" cy="1246495"/>
          </a:xfrm>
          <a:prstGeom prst="rect">
            <a:avLst/>
          </a:prstGeom>
        </p:spPr>
        <p:txBody>
          <a:bodyPr wrap="square">
            <a:spAutoFit/>
          </a:bodyPr>
          <a:lstStyle/>
          <a:p>
            <a:pPr algn="ctr"/>
            <a:r>
              <a:rPr lang="en-US" sz="2500" b="1" dirty="0" smtClean="0">
                <a:solidFill>
                  <a:schemeClr val="accent5">
                    <a:lumMod val="60000"/>
                    <a:lumOff val="40000"/>
                  </a:schemeClr>
                </a:solidFill>
                <a:latin typeface="Calibri"/>
                <a:cs typeface="Calibri"/>
              </a:rPr>
              <a:t>Where do participants access climate information?</a:t>
            </a:r>
            <a:endParaRPr lang="en-US" sz="2500" b="1" dirty="0">
              <a:solidFill>
                <a:schemeClr val="accent5">
                  <a:lumMod val="60000"/>
                  <a:lumOff val="40000"/>
                </a:schemeClr>
              </a:solidFill>
              <a:latin typeface="Calibri"/>
              <a:cs typeface="Calibri"/>
            </a:endParaRPr>
          </a:p>
        </p:txBody>
      </p:sp>
      <p:sp>
        <p:nvSpPr>
          <p:cNvPr id="17" name="TextBox 16"/>
          <p:cNvSpPr txBox="1"/>
          <p:nvPr/>
        </p:nvSpPr>
        <p:spPr>
          <a:xfrm>
            <a:off x="6022648" y="2636769"/>
            <a:ext cx="2947400" cy="335476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spcAft>
                <a:spcPts val="1200"/>
              </a:spcAft>
              <a:buFont typeface="Arial"/>
              <a:buChar char="•"/>
            </a:pPr>
            <a:r>
              <a:rPr lang="en-US" sz="2400" dirty="0" smtClean="0">
                <a:solidFill>
                  <a:schemeClr val="tx1"/>
                </a:solidFill>
                <a:latin typeface="Calibri"/>
                <a:cs typeface="Calibri"/>
              </a:rPr>
              <a:t>BEFORE: Access information from a few federal resources</a:t>
            </a:r>
          </a:p>
          <a:p>
            <a:pPr marL="342900" indent="-342900">
              <a:spcAft>
                <a:spcPts val="1200"/>
              </a:spcAft>
              <a:buFont typeface="Arial"/>
              <a:buChar char="•"/>
            </a:pPr>
            <a:r>
              <a:rPr lang="en-US" sz="2400" dirty="0" smtClean="0">
                <a:solidFill>
                  <a:schemeClr val="tx1"/>
                </a:solidFill>
                <a:cs typeface="Calibri"/>
              </a:rPr>
              <a:t>AFTER: Regional resources and clearinghouses</a:t>
            </a:r>
          </a:p>
          <a:p>
            <a:pPr marL="342900" indent="-342900">
              <a:spcAft>
                <a:spcPts val="1200"/>
              </a:spcAft>
              <a:buFont typeface="Arial"/>
              <a:buChar char="•"/>
            </a:pPr>
            <a:endParaRPr lang="en-US" sz="2400" dirty="0">
              <a:solidFill>
                <a:schemeClr val="tx1"/>
              </a:solidFill>
              <a:latin typeface="Calibri"/>
              <a:cs typeface="Calibri"/>
            </a:endParaRPr>
          </a:p>
        </p:txBody>
      </p:sp>
      <p:cxnSp>
        <p:nvCxnSpPr>
          <p:cNvPr id="28" name="Straight Connector 27"/>
          <p:cNvCxnSpPr/>
          <p:nvPr/>
        </p:nvCxnSpPr>
        <p:spPr>
          <a:xfrm rot="5400000">
            <a:off x="166965" y="3989548"/>
            <a:ext cx="5231822" cy="1588"/>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9" name="Straight Arrow Connector 28"/>
          <p:cNvCxnSpPr/>
          <p:nvPr/>
        </p:nvCxnSpPr>
        <p:spPr>
          <a:xfrm rot="10800000">
            <a:off x="980243" y="1512159"/>
            <a:ext cx="1644686"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0" name="Straight Arrow Connector 29"/>
          <p:cNvCxnSpPr/>
          <p:nvPr/>
        </p:nvCxnSpPr>
        <p:spPr>
          <a:xfrm flipV="1">
            <a:off x="2858650" y="1505266"/>
            <a:ext cx="1959194" cy="159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31" name="TextBox 30"/>
          <p:cNvSpPr txBox="1"/>
          <p:nvPr/>
        </p:nvSpPr>
        <p:spPr>
          <a:xfrm>
            <a:off x="761221" y="1008745"/>
            <a:ext cx="1982761" cy="477054"/>
          </a:xfrm>
          <a:prstGeom prst="rect">
            <a:avLst/>
          </a:prstGeom>
          <a:noFill/>
        </p:spPr>
        <p:txBody>
          <a:bodyPr wrap="square" rtlCol="0">
            <a:spAutoFit/>
          </a:bodyPr>
          <a:lstStyle/>
          <a:p>
            <a:pPr algn="r"/>
            <a:r>
              <a:rPr lang="en-US" sz="2500" b="1" dirty="0" smtClean="0">
                <a:solidFill>
                  <a:srgbClr val="9F2936"/>
                </a:solidFill>
                <a:latin typeface="Calibri"/>
                <a:cs typeface="Calibri"/>
              </a:rPr>
              <a:t>Don’t consult</a:t>
            </a:r>
            <a:endParaRPr lang="en-US" sz="2500" b="1" dirty="0">
              <a:solidFill>
                <a:srgbClr val="9F2936"/>
              </a:solidFill>
              <a:latin typeface="Calibri"/>
              <a:cs typeface="Calibri"/>
            </a:endParaRPr>
          </a:p>
        </p:txBody>
      </p:sp>
      <p:sp>
        <p:nvSpPr>
          <p:cNvPr id="32" name="TextBox 31"/>
          <p:cNvSpPr txBox="1"/>
          <p:nvPr/>
        </p:nvSpPr>
        <p:spPr>
          <a:xfrm>
            <a:off x="2820550" y="1003441"/>
            <a:ext cx="2506509" cy="492443"/>
          </a:xfrm>
          <a:prstGeom prst="rect">
            <a:avLst/>
          </a:prstGeom>
          <a:noFill/>
        </p:spPr>
        <p:txBody>
          <a:bodyPr wrap="square" rtlCol="0">
            <a:spAutoFit/>
          </a:bodyPr>
          <a:lstStyle/>
          <a:p>
            <a:r>
              <a:rPr lang="en-US" sz="2500" b="1" dirty="0" smtClean="0">
                <a:solidFill>
                  <a:srgbClr val="9F2936"/>
                </a:solidFill>
                <a:latin typeface="Calibri"/>
                <a:cs typeface="Calibri"/>
              </a:rPr>
              <a:t>Do consult</a:t>
            </a:r>
            <a:endParaRPr lang="en-US" sz="2500" b="1" dirty="0">
              <a:solidFill>
                <a:srgbClr val="9F2936"/>
              </a:solidFill>
              <a:latin typeface="Calibri"/>
              <a:cs typeface="Calibri"/>
            </a:endParaRPr>
          </a:p>
        </p:txBody>
      </p:sp>
      <p:sp>
        <p:nvSpPr>
          <p:cNvPr id="33" name="5-Point Star 32"/>
          <p:cNvSpPr/>
          <p:nvPr/>
        </p:nvSpPr>
        <p:spPr>
          <a:xfrm>
            <a:off x="5506952" y="1495884"/>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4" name="5-Point Star 33"/>
          <p:cNvSpPr/>
          <p:nvPr/>
        </p:nvSpPr>
        <p:spPr>
          <a:xfrm>
            <a:off x="5506952" y="1906132"/>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5" name="5-Point Star 34"/>
          <p:cNvSpPr/>
          <p:nvPr/>
        </p:nvSpPr>
        <p:spPr>
          <a:xfrm>
            <a:off x="5506952" y="3065704"/>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6" name="5-Point Star 35"/>
          <p:cNvSpPr/>
          <p:nvPr/>
        </p:nvSpPr>
        <p:spPr>
          <a:xfrm>
            <a:off x="5506952" y="4314152"/>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7" name="5-Point Star 36"/>
          <p:cNvSpPr/>
          <p:nvPr/>
        </p:nvSpPr>
        <p:spPr>
          <a:xfrm>
            <a:off x="5506952" y="4829848"/>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8" name="5-Point Star 37"/>
          <p:cNvSpPr/>
          <p:nvPr/>
        </p:nvSpPr>
        <p:spPr>
          <a:xfrm>
            <a:off x="5506952" y="5345544"/>
            <a:ext cx="515696" cy="515696"/>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extBox 12"/>
          <p:cNvSpPr txBox="1"/>
          <p:nvPr/>
        </p:nvSpPr>
        <p:spPr>
          <a:xfrm>
            <a:off x="110916" y="1038003"/>
            <a:ext cx="3877286" cy="3247043"/>
          </a:xfrm>
          <a:prstGeom prst="rect">
            <a:avLst/>
          </a:prstGeom>
          <a:noFill/>
        </p:spPr>
        <p:txBody>
          <a:bodyPr wrap="square" rtlCol="0">
            <a:spAutoFit/>
          </a:bodyPr>
          <a:lstStyle/>
          <a:p>
            <a:pPr marL="342900" indent="-342900">
              <a:spcAft>
                <a:spcPts val="600"/>
              </a:spcAft>
              <a:buFont typeface="Arial"/>
              <a:buChar char="•"/>
            </a:pPr>
            <a:r>
              <a:rPr lang="en-US" sz="2000" dirty="0" smtClean="0">
                <a:latin typeface="Calibri"/>
                <a:cs typeface="Calibri"/>
              </a:rPr>
              <a:t>Presentations: no death </a:t>
            </a:r>
            <a:br>
              <a:rPr lang="en-US" sz="2000" dirty="0" smtClean="0">
                <a:latin typeface="Calibri"/>
                <a:cs typeface="Calibri"/>
              </a:rPr>
            </a:br>
            <a:r>
              <a:rPr lang="en-US" sz="2000" dirty="0" smtClean="0">
                <a:latin typeface="Calibri"/>
                <a:cs typeface="Calibri"/>
              </a:rPr>
              <a:t>by </a:t>
            </a:r>
            <a:r>
              <a:rPr lang="en-US" sz="2000" dirty="0" err="1" smtClean="0">
                <a:latin typeface="Calibri"/>
                <a:cs typeface="Calibri"/>
              </a:rPr>
              <a:t>powerpoint</a:t>
            </a:r>
            <a:endParaRPr lang="en-US" sz="2000" dirty="0" smtClean="0">
              <a:latin typeface="Calibri"/>
              <a:cs typeface="Calibri"/>
            </a:endParaRPr>
          </a:p>
          <a:p>
            <a:pPr marL="342900" indent="-342900">
              <a:spcAft>
                <a:spcPts val="600"/>
              </a:spcAft>
              <a:buFont typeface="Arial"/>
              <a:buChar char="•"/>
            </a:pPr>
            <a:r>
              <a:rPr lang="en-US" sz="2000" dirty="0" smtClean="0">
                <a:cs typeface="Calibri"/>
              </a:rPr>
              <a:t>Small-group exercises</a:t>
            </a:r>
          </a:p>
          <a:p>
            <a:pPr marL="342900" indent="-342900">
              <a:spcAft>
                <a:spcPts val="600"/>
              </a:spcAft>
              <a:buFont typeface="Arial"/>
              <a:buChar char="•"/>
            </a:pPr>
            <a:r>
              <a:rPr lang="en-US" sz="2000" dirty="0" smtClean="0">
                <a:cs typeface="Calibri"/>
              </a:rPr>
              <a:t>Breakout Sessions</a:t>
            </a:r>
          </a:p>
          <a:p>
            <a:pPr marL="342900" indent="-342900">
              <a:spcAft>
                <a:spcPts val="600"/>
              </a:spcAft>
              <a:buFont typeface="Arial"/>
              <a:buChar char="•"/>
            </a:pPr>
            <a:r>
              <a:rPr lang="en-US" sz="2000" dirty="0" smtClean="0">
                <a:cs typeface="Calibri"/>
              </a:rPr>
              <a:t>Workshop Evaluation</a:t>
            </a:r>
          </a:p>
          <a:p>
            <a:pPr marL="800100" lvl="1" indent="-342900">
              <a:spcAft>
                <a:spcPts val="600"/>
              </a:spcAft>
              <a:buFont typeface="Arial"/>
              <a:buChar char="•"/>
            </a:pPr>
            <a:r>
              <a:rPr lang="en-US" sz="2000" dirty="0" smtClean="0">
                <a:cs typeface="Calibri"/>
              </a:rPr>
              <a:t>Part I: Survey of decision-making context, utility of climate info. </a:t>
            </a:r>
          </a:p>
          <a:p>
            <a:pPr marL="800100" lvl="1" indent="-342900">
              <a:spcAft>
                <a:spcPts val="600"/>
              </a:spcAft>
              <a:buFont typeface="Arial"/>
              <a:buChar char="•"/>
            </a:pPr>
            <a:r>
              <a:rPr lang="en-US" sz="2000" dirty="0" smtClean="0">
                <a:cs typeface="Calibri"/>
              </a:rPr>
              <a:t>Part 2: Climate literacy quiz</a:t>
            </a:r>
          </a:p>
        </p:txBody>
      </p:sp>
      <p:sp useBgFill="1">
        <p:nvSpPr>
          <p:cNvPr id="14" name="Rectangle 13"/>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title"/>
          </p:nvPr>
        </p:nvSpPr>
        <p:spPr>
          <a:xfrm>
            <a:off x="0" y="274638"/>
            <a:ext cx="9144000" cy="546725"/>
          </a:xfrm>
        </p:spPr>
        <p:txBody>
          <a:bodyPr/>
          <a:lstStyle/>
          <a:p>
            <a:r>
              <a:rPr lang="en-US" dirty="0" smtClean="0"/>
              <a:t>Colorado Climate &amp; Drought </a:t>
            </a:r>
            <a:r>
              <a:rPr lang="en-US" dirty="0" err="1" smtClean="0"/>
              <a:t>Roadshow</a:t>
            </a:r>
            <a:endParaRPr lang="en-US" dirty="0"/>
          </a:p>
        </p:txBody>
      </p:sp>
      <p:pic>
        <p:nvPicPr>
          <p:cNvPr id="5" name="Picture 5" descr="DWD_Cover_page"/>
          <p:cNvPicPr>
            <a:picLocks noChangeAspect="1" noChangeArrowheads="1"/>
          </p:cNvPicPr>
          <p:nvPr/>
        </p:nvPicPr>
        <p:blipFill>
          <a:blip r:embed="rId3"/>
          <a:srcRect/>
          <a:stretch>
            <a:fillRect/>
          </a:stretch>
        </p:blipFill>
        <p:spPr>
          <a:xfrm>
            <a:off x="3211818" y="972025"/>
            <a:ext cx="1363857" cy="1759572"/>
          </a:xfrm>
          <a:prstGeom prst="rect">
            <a:avLst/>
          </a:prstGeom>
          <a:ln>
            <a:noFill/>
          </a:ln>
          <a:effectLst>
            <a:outerShdw blurRad="292100" dist="139700" dir="2700000" algn="tl" rotWithShape="0">
              <a:srgbClr val="333333">
                <a:alpha val="65000"/>
              </a:srgbClr>
            </a:outerShdw>
          </a:effectLst>
        </p:spPr>
      </p:pic>
      <p:pic>
        <p:nvPicPr>
          <p:cNvPr id="16" name="Picture 15" descr="durango_breakoutpic.jpg"/>
          <p:cNvPicPr>
            <a:picLocks noChangeAspect="1"/>
          </p:cNvPicPr>
          <p:nvPr/>
        </p:nvPicPr>
        <p:blipFill>
          <a:blip r:embed="rId4"/>
          <a:stretch>
            <a:fillRect/>
          </a:stretch>
        </p:blipFill>
        <p:spPr>
          <a:xfrm>
            <a:off x="1755580" y="4533255"/>
            <a:ext cx="2816420" cy="2112315"/>
          </a:xfrm>
          <a:prstGeom prst="rect">
            <a:avLst/>
          </a:prstGeom>
        </p:spPr>
      </p:pic>
      <p:pic>
        <p:nvPicPr>
          <p:cNvPr id="18" name="Picture 20" descr="ClimateChange_FullCOV_10-01_08"/>
          <p:cNvPicPr>
            <a:picLocks noChangeAspect="1" noChangeArrowheads="1"/>
          </p:cNvPicPr>
          <p:nvPr/>
        </p:nvPicPr>
        <p:blipFill>
          <a:blip r:embed="rId5"/>
          <a:srcRect l="50000"/>
          <a:stretch>
            <a:fillRect/>
          </a:stretch>
        </p:blipFill>
        <p:spPr bwMode="auto">
          <a:xfrm>
            <a:off x="299829" y="4746127"/>
            <a:ext cx="1347927" cy="1744452"/>
          </a:xfrm>
          <a:prstGeom prst="rect">
            <a:avLst/>
          </a:prstGeom>
          <a:noFill/>
        </p:spPr>
      </p:pic>
      <p:sp>
        <p:nvSpPr>
          <p:cNvPr id="17" name="TextBox 16"/>
          <p:cNvSpPr txBox="1"/>
          <p:nvPr/>
        </p:nvSpPr>
        <p:spPr>
          <a:xfrm>
            <a:off x="4790097" y="1047749"/>
            <a:ext cx="4122667" cy="3677930"/>
          </a:xfrm>
          <a:prstGeom prst="rect">
            <a:avLst/>
          </a:prstGeom>
          <a:noFill/>
        </p:spPr>
        <p:txBody>
          <a:bodyPr wrap="square" rtlCol="0">
            <a:spAutoFit/>
          </a:bodyPr>
          <a:lstStyle/>
          <a:p>
            <a:pPr marL="342900" indent="-342900">
              <a:spcAft>
                <a:spcPts val="600"/>
              </a:spcAft>
            </a:pPr>
            <a:r>
              <a:rPr lang="en-US" sz="2600" b="1" dirty="0" smtClean="0">
                <a:solidFill>
                  <a:srgbClr val="BFF944"/>
                </a:solidFill>
                <a:cs typeface="Calibri"/>
              </a:rPr>
              <a:t>What we learned: </a:t>
            </a:r>
          </a:p>
          <a:p>
            <a:pPr marL="342900" indent="-342900">
              <a:spcAft>
                <a:spcPts val="600"/>
              </a:spcAft>
            </a:pPr>
            <a:r>
              <a:rPr lang="en-US" sz="2400" dirty="0" smtClean="0">
                <a:solidFill>
                  <a:srgbClr val="BFF944"/>
                </a:solidFill>
                <a:cs typeface="Calibri"/>
              </a:rPr>
              <a:t>Aware of the impacts of climate change &amp; variability</a:t>
            </a:r>
          </a:p>
          <a:p>
            <a:pPr marL="342900" indent="-342900">
              <a:spcAft>
                <a:spcPts val="600"/>
              </a:spcAft>
            </a:pPr>
            <a:r>
              <a:rPr lang="en-US" sz="2400" dirty="0" smtClean="0">
                <a:solidFill>
                  <a:srgbClr val="BFF944"/>
                </a:solidFill>
                <a:cs typeface="Calibri"/>
              </a:rPr>
              <a:t>Believe they</a:t>
            </a:r>
            <a:r>
              <a:rPr lang="en-US" sz="2400" dirty="0" smtClean="0">
                <a:solidFill>
                  <a:srgbClr val="BFF944"/>
                </a:solidFill>
                <a:cs typeface="Calibri"/>
              </a:rPr>
              <a:t> could use climate </a:t>
            </a:r>
            <a:r>
              <a:rPr lang="en-US" sz="2400" dirty="0" smtClean="0">
                <a:solidFill>
                  <a:srgbClr val="BFF944"/>
                </a:solidFill>
                <a:cs typeface="Calibri"/>
              </a:rPr>
              <a:t>information to inform decisions</a:t>
            </a:r>
          </a:p>
          <a:p>
            <a:pPr marL="342900" indent="-342900">
              <a:spcAft>
                <a:spcPts val="600"/>
              </a:spcAft>
            </a:pPr>
            <a:r>
              <a:rPr lang="en-US" sz="2400" dirty="0" smtClean="0">
                <a:solidFill>
                  <a:srgbClr val="BFF944"/>
                </a:solidFill>
                <a:cs typeface="Calibri"/>
              </a:rPr>
              <a:t>Unsure of what information they need, where it is</a:t>
            </a:r>
            <a:r>
              <a:rPr lang="en-US" sz="2400" dirty="0" smtClean="0">
                <a:solidFill>
                  <a:srgbClr val="BFF944"/>
                </a:solidFill>
                <a:cs typeface="Calibri"/>
              </a:rPr>
              <a:t>, and </a:t>
            </a:r>
            <a:r>
              <a:rPr lang="en-US" sz="2400" dirty="0" smtClean="0">
                <a:solidFill>
                  <a:srgbClr val="BFF944"/>
                </a:solidFill>
                <a:cs typeface="Calibri"/>
              </a:rPr>
              <a:t>how to use </a:t>
            </a:r>
            <a:r>
              <a:rPr lang="en-US" sz="2400" dirty="0" smtClean="0">
                <a:solidFill>
                  <a:srgbClr val="BFF944"/>
                </a:solidFill>
                <a:cs typeface="Calibri"/>
              </a:rPr>
              <a:t>it</a:t>
            </a:r>
            <a:endParaRPr lang="en-US" sz="2400" dirty="0" smtClean="0">
              <a:solidFill>
                <a:srgbClr val="BFF944"/>
              </a:solidFill>
              <a:cs typeface="Calibri"/>
            </a:endParaRPr>
          </a:p>
        </p:txBody>
      </p:sp>
      <p:sp>
        <p:nvSpPr>
          <p:cNvPr id="19" name="TextBox 18"/>
          <p:cNvSpPr txBox="1"/>
          <p:nvPr/>
        </p:nvSpPr>
        <p:spPr>
          <a:xfrm>
            <a:off x="4939400" y="4846053"/>
            <a:ext cx="3859196" cy="178510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nchor="ctr">
            <a:spAutoFit/>
          </a:bodyPr>
          <a:lstStyle/>
          <a:p>
            <a:r>
              <a:rPr lang="en-US" sz="2200" b="1" dirty="0" smtClean="0"/>
              <a:t>Further Efforts:</a:t>
            </a:r>
          </a:p>
          <a:p>
            <a:r>
              <a:rPr lang="en-US" sz="2200" dirty="0" smtClean="0"/>
              <a:t>Tool Evaluation, Usability &amp; Utility, Scenario &amp; Gaming </a:t>
            </a:r>
            <a:r>
              <a:rPr lang="en-US" sz="2200" dirty="0" smtClean="0"/>
              <a:t>Exercise– HOW IS INFO USED &amp; </a:t>
            </a:r>
            <a:r>
              <a:rPr lang="en-US" sz="2200" dirty="0" smtClean="0"/>
              <a:t>IS IT BEING USED PROPERLY</a:t>
            </a:r>
            <a:r>
              <a:rPr lang="en-US" sz="2200" dirty="0" smtClean="0"/>
              <a:t>? </a:t>
            </a:r>
            <a:endParaRPr lang="en-US" sz="22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useBgFill="1">
        <p:nvSpPr>
          <p:cNvPr id="14" name="Rectangle 13"/>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title"/>
          </p:nvPr>
        </p:nvSpPr>
        <p:spPr>
          <a:xfrm>
            <a:off x="0" y="274638"/>
            <a:ext cx="9144000" cy="546725"/>
          </a:xfrm>
        </p:spPr>
        <p:txBody>
          <a:bodyPr/>
          <a:lstStyle/>
          <a:p>
            <a:r>
              <a:rPr lang="en-US" dirty="0" smtClean="0"/>
              <a:t>Colorado Climate Adaptation Project</a:t>
            </a:r>
            <a:endParaRPr lang="en-US" dirty="0"/>
          </a:p>
        </p:txBody>
      </p:sp>
      <p:pic>
        <p:nvPicPr>
          <p:cNvPr id="17" name="Picture 16"/>
          <p:cNvPicPr>
            <a:picLocks noChangeAspect="1" noChangeArrowheads="1"/>
          </p:cNvPicPr>
          <p:nvPr/>
        </p:nvPicPr>
        <p:blipFill>
          <a:blip r:embed="rId3"/>
          <a:srcRect/>
          <a:stretch>
            <a:fillRect/>
          </a:stretch>
        </p:blipFill>
        <p:spPr bwMode="auto">
          <a:xfrm>
            <a:off x="339676" y="1033406"/>
            <a:ext cx="2303463" cy="3000375"/>
          </a:xfrm>
          <a:prstGeom prst="rect">
            <a:avLst/>
          </a:prstGeom>
          <a:noFill/>
          <a:ln w="9525">
            <a:noFill/>
            <a:miter lim="800000"/>
            <a:headEnd/>
            <a:tailEnd/>
          </a:ln>
          <a:effectLst/>
        </p:spPr>
      </p:pic>
      <p:sp>
        <p:nvSpPr>
          <p:cNvPr id="19" name="TextBox 18"/>
          <p:cNvSpPr txBox="1"/>
          <p:nvPr/>
        </p:nvSpPr>
        <p:spPr>
          <a:xfrm>
            <a:off x="3183389" y="1082891"/>
            <a:ext cx="5393620" cy="86177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500" dirty="0" smtClean="0"/>
              <a:t>Climate Preparedness in Colorado: </a:t>
            </a:r>
            <a:br>
              <a:rPr lang="en-US" sz="2500" dirty="0" smtClean="0"/>
            </a:br>
            <a:r>
              <a:rPr lang="en-US" sz="2500" dirty="0" smtClean="0"/>
              <a:t>A Catalog for the Next Governor</a:t>
            </a:r>
            <a:endParaRPr lang="en-US" sz="2500" dirty="0"/>
          </a:p>
        </p:txBody>
      </p:sp>
      <p:sp>
        <p:nvSpPr>
          <p:cNvPr id="20" name="TextBox 19"/>
          <p:cNvSpPr txBox="1"/>
          <p:nvPr/>
        </p:nvSpPr>
        <p:spPr>
          <a:xfrm>
            <a:off x="3067931" y="2052949"/>
            <a:ext cx="5712881" cy="2092881"/>
          </a:xfrm>
          <a:prstGeom prst="rect">
            <a:avLst/>
          </a:prstGeom>
          <a:noFill/>
        </p:spPr>
        <p:txBody>
          <a:bodyPr wrap="square" rtlCol="0">
            <a:spAutoFit/>
          </a:bodyPr>
          <a:lstStyle/>
          <a:p>
            <a:r>
              <a:rPr lang="en-US" sz="2600" dirty="0" smtClean="0"/>
              <a:t>Reconnaissance mission: Identify specific state  adaptation initiatives and those that unintentionally reduce vulnerability and enhance resilience across multiple sectors</a:t>
            </a:r>
            <a:endParaRPr lang="en-US" sz="2600" dirty="0"/>
          </a:p>
        </p:txBody>
      </p:sp>
      <p:sp>
        <p:nvSpPr>
          <p:cNvPr id="21" name="TextBox 20"/>
          <p:cNvSpPr txBox="1"/>
          <p:nvPr/>
        </p:nvSpPr>
        <p:spPr>
          <a:xfrm>
            <a:off x="907184" y="4264015"/>
            <a:ext cx="7389424" cy="2477601"/>
          </a:xfrm>
          <a:prstGeom prst="rect">
            <a:avLst/>
          </a:prstGeom>
          <a:noFill/>
        </p:spPr>
        <p:txBody>
          <a:bodyPr wrap="square" rtlCol="0">
            <a:spAutoFit/>
          </a:bodyPr>
          <a:lstStyle/>
          <a:p>
            <a:pPr>
              <a:buFont typeface="Arial"/>
              <a:buChar char="•"/>
            </a:pPr>
            <a:r>
              <a:rPr lang="en-US" sz="3000" dirty="0" smtClean="0">
                <a:solidFill>
                  <a:srgbClr val="BFF944"/>
                </a:solidFill>
              </a:rPr>
              <a:t> Framework born from demonstrated lack of knowledge about available resources</a:t>
            </a:r>
          </a:p>
          <a:p>
            <a:pPr>
              <a:buFont typeface="Arial"/>
              <a:buChar char="•"/>
            </a:pPr>
            <a:r>
              <a:rPr lang="en-US" sz="3000" dirty="0" smtClean="0">
                <a:solidFill>
                  <a:srgbClr val="BFF944"/>
                </a:solidFill>
              </a:rPr>
              <a:t> Structured interviews</a:t>
            </a:r>
          </a:p>
          <a:p>
            <a:pPr>
              <a:buFont typeface="Arial"/>
              <a:buChar char="•"/>
            </a:pPr>
            <a:r>
              <a:rPr lang="en-US" sz="3000" dirty="0" smtClean="0">
                <a:solidFill>
                  <a:srgbClr val="BFF944"/>
                </a:solidFill>
              </a:rPr>
              <a:t> Analysis of documents, meetings, workshops</a:t>
            </a:r>
          </a:p>
          <a:p>
            <a:pPr>
              <a:buFont typeface="Arial"/>
              <a:buChar char="•"/>
            </a:pPr>
            <a:r>
              <a:rPr lang="en-US" sz="3000" dirty="0" smtClean="0">
                <a:solidFill>
                  <a:srgbClr val="BFF944"/>
                </a:solidFill>
              </a:rPr>
              <a:t> 6 mos. timeline</a:t>
            </a:r>
            <a:endParaRPr lang="en-US" sz="3000" dirty="0">
              <a:solidFill>
                <a:srgbClr val="BFF944"/>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5" descr="image.jpg"/>
          <p:cNvPicPr>
            <a:picLocks noChangeAspect="1"/>
          </p:cNvPicPr>
          <p:nvPr/>
        </p:nvPicPr>
        <p:blipFill>
          <a:blip r:embed="rId3"/>
          <a:srcRect/>
          <a:stretch>
            <a:fillRect/>
          </a:stretch>
        </p:blipFill>
        <p:spPr bwMode="auto">
          <a:xfrm>
            <a:off x="1560102" y="371372"/>
            <a:ext cx="6023796" cy="54469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Energy-Water-Climate Nexus</a:t>
            </a:r>
            <a:endParaRPr lang="en-US" dirty="0"/>
          </a:p>
        </p:txBody>
      </p:sp>
      <p:pic>
        <p:nvPicPr>
          <p:cNvPr id="8" name="Picture 7" descr="Fig_1"/>
          <p:cNvPicPr>
            <a:picLocks noChangeAspect="1" noChangeArrowheads="1"/>
          </p:cNvPicPr>
          <p:nvPr/>
        </p:nvPicPr>
        <p:blipFill>
          <a:blip r:embed="rId3"/>
          <a:srcRect/>
          <a:stretch>
            <a:fillRect/>
          </a:stretch>
        </p:blipFill>
        <p:spPr bwMode="auto">
          <a:xfrm>
            <a:off x="851537" y="987401"/>
            <a:ext cx="7481704" cy="48093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Water for Energy</a:t>
            </a:r>
          </a:p>
        </p:txBody>
      </p:sp>
      <p:pic>
        <p:nvPicPr>
          <p:cNvPr id="32771" name="Picture 3" descr="table_2"/>
          <p:cNvPicPr>
            <a:picLocks noChangeAspect="1" noChangeArrowheads="1"/>
          </p:cNvPicPr>
          <p:nvPr/>
        </p:nvPicPr>
        <p:blipFill>
          <a:blip r:embed="rId3"/>
          <a:srcRect t="2463" b="40903"/>
          <a:stretch>
            <a:fillRect/>
          </a:stretch>
        </p:blipFill>
        <p:spPr bwMode="auto">
          <a:xfrm>
            <a:off x="1509187" y="990600"/>
            <a:ext cx="6125626" cy="485825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Rectangle 10"/>
          <p:cNvSpPr>
            <a:spLocks/>
          </p:cNvSpPr>
          <p:nvPr/>
        </p:nvSpPr>
        <p:spPr bwMode="auto">
          <a:xfrm>
            <a:off x="427049" y="3452113"/>
            <a:ext cx="3766293" cy="2372157"/>
          </a:xfrm>
          <a:prstGeom prst="rect">
            <a:avLst/>
          </a:prstGeom>
          <a:noFill/>
          <a:ln w="9525">
            <a:noFill/>
            <a:miter lim="800000"/>
            <a:headEnd/>
            <a:tailEnd/>
          </a:ln>
        </p:spPr>
        <p:txBody>
          <a:bodyPr lIns="0" rIns="0" bIns="0">
            <a:prstTxWarp prst="textNoShape">
              <a:avLst/>
            </a:prstTxWarp>
          </a:bodyPr>
          <a:lstStyle/>
          <a:p>
            <a:pPr defTabSz="914400"/>
            <a:r>
              <a:rPr lang="en-US" sz="2400" b="1" dirty="0" smtClean="0">
                <a:solidFill>
                  <a:schemeClr val="accent4">
                    <a:lumMod val="60000"/>
                    <a:lumOff val="40000"/>
                  </a:schemeClr>
                </a:solidFill>
                <a:latin typeface="Calibri" pitchFamily="-112" charset="0"/>
              </a:rPr>
              <a:t>Kristen </a:t>
            </a:r>
            <a:r>
              <a:rPr lang="en-US" sz="2400" b="1" dirty="0" err="1" smtClean="0">
                <a:solidFill>
                  <a:schemeClr val="accent4">
                    <a:lumMod val="60000"/>
                    <a:lumOff val="40000"/>
                  </a:schemeClr>
                </a:solidFill>
                <a:latin typeface="Calibri" pitchFamily="-112" charset="0"/>
              </a:rPr>
              <a:t>Averyt</a:t>
            </a:r>
            <a:endParaRPr lang="en-US" sz="2400" b="1" dirty="0" smtClean="0">
              <a:solidFill>
                <a:schemeClr val="accent4">
                  <a:lumMod val="60000"/>
                  <a:lumOff val="40000"/>
                </a:schemeClr>
              </a:solidFill>
              <a:latin typeface="Calibri" pitchFamily="-112" charset="0"/>
            </a:endParaRPr>
          </a:p>
          <a:p>
            <a:pPr defTabSz="914400"/>
            <a:r>
              <a:rPr lang="en-US" sz="2400" dirty="0" smtClean="0">
                <a:solidFill>
                  <a:schemeClr val="accent4">
                    <a:lumMod val="60000"/>
                    <a:lumOff val="40000"/>
                  </a:schemeClr>
                </a:solidFill>
                <a:latin typeface="Calibri" pitchFamily="-112" charset="0"/>
              </a:rPr>
              <a:t>Deputy Director, </a:t>
            </a:r>
            <a:br>
              <a:rPr lang="en-US" sz="2400" dirty="0" smtClean="0">
                <a:solidFill>
                  <a:schemeClr val="accent4">
                    <a:lumMod val="60000"/>
                    <a:lumOff val="40000"/>
                  </a:schemeClr>
                </a:solidFill>
                <a:latin typeface="Calibri" pitchFamily="-112" charset="0"/>
              </a:rPr>
            </a:br>
            <a:r>
              <a:rPr lang="en-US" sz="2400" dirty="0" smtClean="0">
                <a:solidFill>
                  <a:schemeClr val="accent4">
                    <a:lumMod val="60000"/>
                    <a:lumOff val="40000"/>
                  </a:schemeClr>
                </a:solidFill>
                <a:latin typeface="Calibri" pitchFamily="-112" charset="0"/>
              </a:rPr>
              <a:t>Western Water Assessment.</a:t>
            </a:r>
          </a:p>
          <a:p>
            <a:pPr defTabSz="914400"/>
            <a:r>
              <a:rPr lang="en-US" sz="2400" dirty="0" smtClean="0">
                <a:solidFill>
                  <a:schemeClr val="accent4">
                    <a:lumMod val="60000"/>
                    <a:lumOff val="40000"/>
                  </a:schemeClr>
                </a:solidFill>
                <a:latin typeface="Calibri" pitchFamily="-112" charset="0"/>
              </a:rPr>
              <a:t>NOAA, University of Colorado</a:t>
            </a:r>
          </a:p>
          <a:p>
            <a:pPr defTabSz="914400"/>
            <a:r>
              <a:rPr lang="en-US" sz="2400" dirty="0" smtClean="0">
                <a:solidFill>
                  <a:srgbClr val="9FCFE4"/>
                </a:solidFill>
                <a:latin typeface="Calibri" pitchFamily="-112" charset="0"/>
                <a:hlinkClick r:id="rId3"/>
              </a:rPr>
              <a:t>kristen.averyt@noaa.gov</a:t>
            </a:r>
            <a:r>
              <a:rPr lang="en-US" sz="2400" dirty="0" smtClean="0">
                <a:solidFill>
                  <a:srgbClr val="9FCFE4"/>
                </a:solidFill>
                <a:latin typeface="Calibri" pitchFamily="-112" charset="0"/>
              </a:rPr>
              <a:t> </a:t>
            </a:r>
          </a:p>
        </p:txBody>
      </p:sp>
      <p:sp>
        <p:nvSpPr>
          <p:cNvPr id="7" name="Title 1"/>
          <p:cNvSpPr txBox="1">
            <a:spLocks/>
          </p:cNvSpPr>
          <p:nvPr/>
        </p:nvSpPr>
        <p:spPr>
          <a:xfrm>
            <a:off x="288773" y="746781"/>
            <a:ext cx="4415507" cy="2454498"/>
          </a:xfrm>
          <a:prstGeom prst="rect">
            <a:avLst/>
          </a:prstGeom>
          <a:no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700" b="1" i="0" u="none" strike="noStrike" kern="1200" cap="none" spc="0" normalizeH="0" baseline="0" noProof="0" dirty="0" smtClean="0">
                <a:ln>
                  <a:noFill/>
                </a:ln>
                <a:solidFill>
                  <a:schemeClr val="accent5">
                    <a:lumMod val="20000"/>
                    <a:lumOff val="80000"/>
                  </a:schemeClr>
                </a:solidFill>
                <a:effectLst/>
                <a:uLnTx/>
                <a:uFillTx/>
                <a:latin typeface="+mj-lt"/>
                <a:ea typeface="+mj-ea"/>
                <a:cs typeface="+mj-cs"/>
              </a:rPr>
              <a:t>The Things I </a:t>
            </a:r>
            <a:r>
              <a:rPr lang="en-US" sz="3700" b="1" dirty="0" smtClean="0">
                <a:solidFill>
                  <a:schemeClr val="accent5">
                    <a:lumMod val="20000"/>
                    <a:lumOff val="80000"/>
                  </a:schemeClr>
                </a:solidFill>
                <a:latin typeface="+mj-lt"/>
                <a:ea typeface="+mj-ea"/>
                <a:cs typeface="+mj-cs"/>
              </a:rPr>
              <a:t>Like About My Job</a:t>
            </a:r>
            <a:endParaRPr kumimoji="0" lang="en-US" sz="3700" b="1" i="0" u="none" strike="noStrike" kern="1200" cap="none" spc="0" normalizeH="0" baseline="0" noProof="0" dirty="0">
              <a:ln>
                <a:noFill/>
              </a:ln>
              <a:solidFill>
                <a:schemeClr val="accent5">
                  <a:lumMod val="20000"/>
                  <a:lumOff val="80000"/>
                </a:schemeClr>
              </a:solidFill>
              <a:effectLst/>
              <a:uLnTx/>
              <a:uFillTx/>
              <a:latin typeface="+mj-lt"/>
              <a:ea typeface="+mj-ea"/>
              <a:cs typeface="+mj-cs"/>
            </a:endParaRPr>
          </a:p>
        </p:txBody>
      </p:sp>
      <p:pic>
        <p:nvPicPr>
          <p:cNvPr id="4" name="Picture 2" descr="dino"/>
          <p:cNvPicPr>
            <a:picLocks noChangeAspect="1" noChangeArrowheads="1"/>
          </p:cNvPicPr>
          <p:nvPr/>
        </p:nvPicPr>
        <p:blipFill>
          <a:blip r:embed="rId4"/>
          <a:srcRect l="12483" t="15961" r="42043" b="15468"/>
          <a:stretch>
            <a:fillRect/>
          </a:stretch>
        </p:blipFill>
        <p:spPr bwMode="auto">
          <a:xfrm>
            <a:off x="4737268" y="746781"/>
            <a:ext cx="4134778" cy="452914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useBgFill="1">
        <p:nvSpPr>
          <p:cNvPr id="11" name="Rectangle 10"/>
          <p:cNvSpPr/>
          <p:nvPr/>
        </p:nvSpPr>
        <p:spPr>
          <a:xfrm>
            <a:off x="0" y="5772120"/>
            <a:ext cx="8813800" cy="108588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818" name="Rectangle 2"/>
          <p:cNvSpPr>
            <a:spLocks noGrp="1" noChangeArrowheads="1"/>
          </p:cNvSpPr>
          <p:nvPr>
            <p:ph type="title"/>
          </p:nvPr>
        </p:nvSpPr>
        <p:spPr/>
        <p:txBody>
          <a:bodyPr/>
          <a:lstStyle/>
          <a:p>
            <a:pPr eaLnBrk="1" hangingPunct="1">
              <a:defRPr/>
            </a:pPr>
            <a:r>
              <a:rPr lang="en-US"/>
              <a:t>Water for Energy</a:t>
            </a:r>
          </a:p>
        </p:txBody>
      </p:sp>
      <p:sp>
        <p:nvSpPr>
          <p:cNvPr id="24580" name="Text Box 4"/>
          <p:cNvSpPr txBox="1">
            <a:spLocks noChangeArrowheads="1"/>
          </p:cNvSpPr>
          <p:nvPr/>
        </p:nvSpPr>
        <p:spPr bwMode="auto">
          <a:xfrm>
            <a:off x="762000" y="1005464"/>
            <a:ext cx="2057400" cy="3693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algn="ctr">
              <a:spcBef>
                <a:spcPct val="50000"/>
              </a:spcBef>
              <a:defRPr/>
            </a:pPr>
            <a:r>
              <a:rPr lang="en-US" b="1" dirty="0"/>
              <a:t>Solar-Thermal</a:t>
            </a:r>
          </a:p>
        </p:txBody>
      </p:sp>
      <p:sp>
        <p:nvSpPr>
          <p:cNvPr id="24581" name="Text Box 5"/>
          <p:cNvSpPr txBox="1">
            <a:spLocks noChangeArrowheads="1"/>
          </p:cNvSpPr>
          <p:nvPr/>
        </p:nvSpPr>
        <p:spPr bwMode="auto">
          <a:xfrm>
            <a:off x="5638800" y="899624"/>
            <a:ext cx="1676400" cy="3693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algn="ctr">
              <a:spcBef>
                <a:spcPct val="50000"/>
              </a:spcBef>
              <a:defRPr/>
            </a:pPr>
            <a:r>
              <a:rPr lang="en-US" b="1" dirty="0"/>
              <a:t>Coal-Fired</a:t>
            </a:r>
          </a:p>
        </p:txBody>
      </p:sp>
      <p:sp>
        <p:nvSpPr>
          <p:cNvPr id="36869" name="Rectangle 6"/>
          <p:cNvSpPr>
            <a:spLocks noChangeArrowheads="1"/>
          </p:cNvSpPr>
          <p:nvPr/>
        </p:nvSpPr>
        <p:spPr bwMode="auto">
          <a:xfrm>
            <a:off x="3521075" y="15001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24760" name="Group 184"/>
          <p:cNvGraphicFramePr>
            <a:graphicFrameLocks noGrp="1"/>
          </p:cNvGraphicFramePr>
          <p:nvPr/>
        </p:nvGraphicFramePr>
        <p:xfrm>
          <a:off x="152400" y="1444625"/>
          <a:ext cx="3352800" cy="2060258"/>
        </p:xfrm>
        <a:graphic>
          <a:graphicData uri="http://schemas.openxmlformats.org/drawingml/2006/table">
            <a:tbl>
              <a:tblPr/>
              <a:tblGrid>
                <a:gridCol w="914400"/>
                <a:gridCol w="1066800"/>
                <a:gridCol w="685800"/>
                <a:gridCol w="685800"/>
              </a:tblGrid>
              <a:tr h="265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wet-cooling (recirculating)</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air-cooling</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hybrid/ parallel</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parabolic troughs</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3.028</a:t>
                      </a:r>
                      <a:endParaRPr kumimoji="0" lang="en-US" sz="1800" b="1"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9C1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0.295</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0.378 to 0.946</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linear Fresnal</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3.785</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no data</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1"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no data</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power tower</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1.893 to 2.839</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0.341</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rPr>
                        <a:t>0.341 to 2.839</a:t>
                      </a:r>
                      <a:endParaRPr kumimoji="0" lang="en-US" sz="1000" b="0" i="0" u="none" strike="noStrike" cap="none" normalizeH="0" baseline="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err="1">
                          <a:ln>
                            <a:noFill/>
                          </a:ln>
                          <a:solidFill>
                            <a:schemeClr val="tx1"/>
                          </a:solidFill>
                          <a:effectLst/>
                          <a:latin typeface="Arial" pitchFamily="-106" charset="0"/>
                          <a:ea typeface="ＭＳ Ｐゴシック" pitchFamily="-106" charset="-128"/>
                          <a:cs typeface="ＭＳ Ｐゴシック" pitchFamily="-106" charset="-128"/>
                        </a:rPr>
                        <a:t>Stirling</a:t>
                      </a:r>
                      <a:r>
                        <a:rPr kumimoji="0" lang="en-US" sz="1000" b="1" i="0" u="none" strike="noStrike" cap="none" normalizeH="0" baseline="0" dirty="0">
                          <a:ln>
                            <a:noFill/>
                          </a:ln>
                          <a:solidFill>
                            <a:schemeClr val="tx1"/>
                          </a:solidFill>
                          <a:effectLst/>
                          <a:latin typeface="Arial" pitchFamily="-106" charset="0"/>
                          <a:ea typeface="ＭＳ Ｐゴシック" pitchFamily="-106" charset="-128"/>
                          <a:cs typeface="ＭＳ Ｐゴシック" pitchFamily="-106" charset="-128"/>
                        </a:rPr>
                        <a:t> Engine</a:t>
                      </a:r>
                      <a:endParaRPr kumimoji="0" lang="en-US" sz="1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err="1">
                          <a:ln>
                            <a:noFill/>
                          </a:ln>
                          <a:solidFill>
                            <a:schemeClr val="tx1"/>
                          </a:solidFill>
                          <a:effectLst/>
                          <a:latin typeface="Arial" pitchFamily="-106" charset="0"/>
                          <a:ea typeface="ＭＳ Ｐゴシック" pitchFamily="-106" charset="-128"/>
                          <a:cs typeface="ＭＳ Ｐゴシック" pitchFamily="-106" charset="-128"/>
                        </a:rPr>
                        <a:t>na</a:t>
                      </a:r>
                      <a:endParaRPr kumimoji="0" lang="en-US" sz="1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a:ln>
                            <a:noFill/>
                          </a:ln>
                          <a:solidFill>
                            <a:schemeClr val="tx1"/>
                          </a:solidFill>
                          <a:effectLst/>
                          <a:latin typeface="Arial" pitchFamily="-106" charset="0"/>
                          <a:ea typeface="ＭＳ Ｐゴシック" pitchFamily="-106" charset="-128"/>
                          <a:cs typeface="ＭＳ Ｐゴシック" pitchFamily="-106" charset="-128"/>
                        </a:rPr>
                        <a:t>0.076</a:t>
                      </a:r>
                      <a:endParaRPr kumimoji="0" lang="en-US" sz="1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err="1">
                          <a:ln>
                            <a:noFill/>
                          </a:ln>
                          <a:solidFill>
                            <a:schemeClr val="tx1"/>
                          </a:solidFill>
                          <a:effectLst/>
                          <a:latin typeface="Arial" pitchFamily="-106" charset="0"/>
                          <a:ea typeface="ＭＳ Ｐゴシック" pitchFamily="-106" charset="-128"/>
                          <a:cs typeface="ＭＳ Ｐゴシック" pitchFamily="-106" charset="-128"/>
                        </a:rPr>
                        <a:t>na</a:t>
                      </a:r>
                      <a:endParaRPr kumimoji="0" lang="en-US" sz="1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02" name="Rectangle 51"/>
          <p:cNvSpPr>
            <a:spLocks noChangeArrowheads="1"/>
          </p:cNvSpPr>
          <p:nvPr/>
        </p:nvSpPr>
        <p:spPr bwMode="auto">
          <a:xfrm>
            <a:off x="4019550" y="40655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24761" name="Group 185"/>
          <p:cNvGraphicFramePr>
            <a:graphicFrameLocks noGrp="1"/>
          </p:cNvGraphicFramePr>
          <p:nvPr/>
        </p:nvGraphicFramePr>
        <p:xfrm>
          <a:off x="3733800" y="1311275"/>
          <a:ext cx="5257800" cy="5394959"/>
        </p:xfrm>
        <a:graphic>
          <a:graphicData uri="http://schemas.openxmlformats.org/drawingml/2006/table">
            <a:tbl>
              <a:tblPr/>
              <a:tblGrid>
                <a:gridCol w="1676400"/>
                <a:gridCol w="838200"/>
                <a:gridCol w="838200"/>
                <a:gridCol w="914400"/>
                <a:gridCol w="990600"/>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Withdrawal (m3/MWh)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Withdrawal (m3/MWh)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Consumptive (m3/MWh)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Consumptive (m3/MWh)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Low</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High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Low</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High</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Once-Through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76.086</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189.834</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1.761</a:t>
                      </a:r>
                      <a:endParaRPr kumimoji="0" lang="en-US" sz="900" b="0"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1.980</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Direct 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0.481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0.811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0.716</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1.052</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Indirect 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0.481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0.811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0.719</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1.053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Hybrid Wet-Dry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0.481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0.811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0.719</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1.053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Pond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80.931</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196.265</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6.605</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7.505</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Conventional Pulverized Combustion - Wet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4.095</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4.744</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4.334</a:t>
                      </a:r>
                      <a:endParaRPr kumimoji="0" lang="en-US" sz="1800" b="1"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9C1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4.553</a:t>
                      </a:r>
                      <a:endParaRPr kumimoji="0" lang="en-US" sz="1800" b="1"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9C16"/>
                    </a:solid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Gasification - Once-Through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49.534</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123.640</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1.219</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1.396</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Gasification - Direct 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0.390</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0.774</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0.540</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0.793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Gasification - Indirect 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0.390</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0.774</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0.542</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0.793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Gasification - Hybrid Wet-Dry Cooling</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0.575</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2.989</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0.717</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2.823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Gasification - Cooling Pond</a:t>
                      </a:r>
                      <a:endParaRPr kumimoji="0" lang="en-US" sz="900" b="1"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1.067</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2.103</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1.219</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a:ln>
                            <a:noFill/>
                          </a:ln>
                          <a:solidFill>
                            <a:srgbClr val="FFFFFF"/>
                          </a:solidFill>
                          <a:effectLst/>
                          <a:latin typeface="Arial" pitchFamily="-106" charset="0"/>
                          <a:ea typeface="ＭＳ Ｐゴシック" pitchFamily="-106" charset="-128"/>
                          <a:cs typeface="ＭＳ Ｐゴシック" pitchFamily="-106" charset="-128"/>
                        </a:rPr>
                        <a:t>1.838</a:t>
                      </a:r>
                      <a:endParaRPr kumimoji="0" lang="en-US" sz="900" b="0" i="0" u="none" strike="noStrike" cap="none" normalizeH="0" baseline="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Gasification - Wet Cooling</a:t>
                      </a:r>
                      <a:endParaRPr kumimoji="0" lang="en-US" sz="900" b="1"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2.625</a:t>
                      </a:r>
                      <a:endParaRPr kumimoji="0" lang="en-US" sz="900" b="0"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3.419</a:t>
                      </a:r>
                      <a:endParaRPr kumimoji="0" lang="en-US" sz="900" b="0"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2.777</a:t>
                      </a:r>
                      <a:endParaRPr kumimoji="0" lang="en-US" sz="900" b="0"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a:ln>
                            <a:noFill/>
                          </a:ln>
                          <a:solidFill>
                            <a:srgbClr val="FFFFFF"/>
                          </a:solidFill>
                          <a:effectLst/>
                          <a:latin typeface="Arial" pitchFamily="-106" charset="0"/>
                          <a:ea typeface="ＭＳ Ｐゴシック" pitchFamily="-106" charset="-128"/>
                          <a:cs typeface="ＭＳ Ｐゴシック" pitchFamily="-106" charset="-128"/>
                        </a:rPr>
                        <a:t>3.450</a:t>
                      </a:r>
                      <a:endParaRPr kumimoji="0" lang="en-US" sz="900" b="0" i="0" u="none" strike="noStrike" cap="none" normalizeH="0" baseline="0" dirty="0">
                        <a:ln>
                          <a:noFill/>
                        </a:ln>
                        <a:solidFill>
                          <a:srgbClr val="FFFFFF"/>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755" name="Text Box 179"/>
          <p:cNvSpPr txBox="1">
            <a:spLocks noChangeArrowheads="1"/>
          </p:cNvSpPr>
          <p:nvPr/>
        </p:nvSpPr>
        <p:spPr bwMode="auto">
          <a:xfrm>
            <a:off x="228600" y="3863102"/>
            <a:ext cx="3276600" cy="2015936"/>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square">
            <a:prstTxWarp prst="textNoShape">
              <a:avLst/>
            </a:prstTxWarp>
            <a:spAutoFit/>
          </a:bodyPr>
          <a:lstStyle/>
          <a:p>
            <a:pPr algn="ctr">
              <a:spcBef>
                <a:spcPct val="50000"/>
              </a:spcBef>
              <a:defRPr/>
            </a:pPr>
            <a:r>
              <a:rPr lang="en-US" sz="2400" i="1" dirty="0">
                <a:solidFill>
                  <a:srgbClr val="FFFFFF"/>
                </a:solidFill>
              </a:rPr>
              <a:t>Water withdrawals and consumption depend on the technology &amp; particularly cooling method</a:t>
            </a:r>
          </a:p>
        </p:txBody>
      </p:sp>
      <p:sp>
        <p:nvSpPr>
          <p:cNvPr id="36996" name="Text Box 180"/>
          <p:cNvSpPr txBox="1">
            <a:spLocks noChangeArrowheads="1"/>
          </p:cNvSpPr>
          <p:nvPr/>
        </p:nvSpPr>
        <p:spPr bwMode="auto">
          <a:xfrm>
            <a:off x="228600" y="6324600"/>
            <a:ext cx="3276600" cy="274638"/>
          </a:xfrm>
          <a:prstGeom prst="rect">
            <a:avLst/>
          </a:prstGeom>
          <a:noFill/>
          <a:ln w="9525">
            <a:noFill/>
            <a:miter lim="800000"/>
            <a:headEnd/>
            <a:tailEnd/>
          </a:ln>
        </p:spPr>
        <p:txBody>
          <a:bodyPr>
            <a:prstTxWarp prst="textNoShape">
              <a:avLst/>
            </a:prstTxWarp>
            <a:spAutoFit/>
          </a:bodyPr>
          <a:lstStyle/>
          <a:p>
            <a:pPr algn="r">
              <a:spcBef>
                <a:spcPct val="50000"/>
              </a:spcBef>
            </a:pPr>
            <a:r>
              <a:rPr lang="en-US" sz="1200" i="1" dirty="0"/>
              <a:t>Adapted from Wilkinson et al., </a:t>
            </a:r>
            <a:r>
              <a:rPr lang="en-US" sz="1200" i="1" dirty="0" err="1"/>
              <a:t>pers</a:t>
            </a:r>
            <a:r>
              <a:rPr lang="en-US" sz="1200" i="1" dirty="0"/>
              <a:t> com.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Energy-Water-Climate Nexus: Recent Work</a:t>
            </a:r>
            <a:endParaRPr lang="en-US" dirty="0"/>
          </a:p>
        </p:txBody>
      </p:sp>
      <p:sp>
        <p:nvSpPr>
          <p:cNvPr id="3" name="Text Box 27"/>
          <p:cNvSpPr txBox="1">
            <a:spLocks noChangeArrowheads="1"/>
          </p:cNvSpPr>
          <p:nvPr/>
        </p:nvSpPr>
        <p:spPr bwMode="auto">
          <a:xfrm>
            <a:off x="152400" y="2100454"/>
            <a:ext cx="8763000" cy="477054"/>
          </a:xfrm>
          <a:prstGeom prst="rect">
            <a:avLst/>
          </a:prstGeom>
          <a:noFill/>
          <a:ln w="9525">
            <a:noFill/>
            <a:miter lim="800000"/>
            <a:headEnd/>
            <a:tailEnd/>
          </a:ln>
        </p:spPr>
        <p:txBody>
          <a:bodyPr>
            <a:prstTxWarp prst="textNoShape">
              <a:avLst/>
            </a:prstTxWarp>
            <a:spAutoFit/>
          </a:bodyPr>
          <a:lstStyle/>
          <a:p>
            <a:pPr algn="ctr">
              <a:spcBef>
                <a:spcPct val="50000"/>
              </a:spcBef>
            </a:pPr>
            <a:r>
              <a:rPr lang="en-US" sz="2400" b="1" dirty="0">
                <a:latin typeface="Calibri" pitchFamily="20" charset="0"/>
              </a:rPr>
              <a:t>Water Consumed (thousand acre-ft per year)</a:t>
            </a:r>
          </a:p>
        </p:txBody>
      </p:sp>
      <p:sp>
        <p:nvSpPr>
          <p:cNvPr id="4" name="Rectangle 28"/>
          <p:cNvSpPr>
            <a:spLocks noChangeArrowheads="1"/>
          </p:cNvSpPr>
          <p:nvPr/>
        </p:nvSpPr>
        <p:spPr bwMode="auto">
          <a:xfrm>
            <a:off x="6534150" y="5328204"/>
            <a:ext cx="184150" cy="457200"/>
          </a:xfrm>
          <a:prstGeom prst="rect">
            <a:avLst/>
          </a:prstGeom>
          <a:noFill/>
          <a:ln w="9525">
            <a:noFill/>
            <a:miter lim="800000"/>
            <a:headEnd/>
            <a:tailEnd/>
          </a:ln>
        </p:spPr>
        <p:txBody>
          <a:bodyPr wrap="none">
            <a:prstTxWarp prst="textNoShape">
              <a:avLst/>
            </a:prstTxWarp>
            <a:spAutoFit/>
          </a:bodyPr>
          <a:lstStyle/>
          <a:p>
            <a:endParaRPr lang="en-US"/>
          </a:p>
        </p:txBody>
      </p:sp>
      <p:graphicFrame>
        <p:nvGraphicFramePr>
          <p:cNvPr id="5" name="Group 106"/>
          <p:cNvGraphicFramePr>
            <a:graphicFrameLocks noGrp="1"/>
          </p:cNvGraphicFramePr>
          <p:nvPr/>
        </p:nvGraphicFramePr>
        <p:xfrm>
          <a:off x="800100" y="2619152"/>
          <a:ext cx="7543800" cy="3130869"/>
        </p:xfrm>
        <a:graphic>
          <a:graphicData uri="http://schemas.openxmlformats.org/drawingml/2006/table">
            <a:tbl>
              <a:tblPr/>
              <a:tblGrid>
                <a:gridCol w="1828800"/>
                <a:gridCol w="1447800"/>
                <a:gridCol w="1295400"/>
                <a:gridCol w="1447800"/>
                <a:gridCol w="1524000"/>
              </a:tblGrid>
              <a:tr h="627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Coal-Fired</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Solar Thermal</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endParaRPr lang="en-US"/>
                    </a:p>
                  </a:txBody>
                  <a:tcPr/>
                </a:tc>
              </a:tr>
              <a:tr h="3871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106" charset="0"/>
                          <a:ea typeface="ＭＳ Ｐゴシック" pitchFamily="-106" charset="-128"/>
                          <a:cs typeface="ＭＳ Ｐゴシック" pitchFamily="-106" charset="-128"/>
                        </a:rPr>
                        <a:t>MIN</a:t>
                      </a:r>
                      <a:endParaRPr kumimoji="0" lang="en-US" sz="2000" b="1"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106" charset="0"/>
                          <a:ea typeface="ＭＳ Ｐゴシック" pitchFamily="-106" charset="-128"/>
                          <a:cs typeface="ＭＳ Ｐゴシック" pitchFamily="-106" charset="-128"/>
                        </a:rPr>
                        <a:t>MAX</a:t>
                      </a:r>
                      <a:endParaRPr kumimoji="0" lang="en-US" sz="2000" b="1"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MIN</a:t>
                      </a:r>
                      <a:endParaRPr kumimoji="0" lang="en-US" sz="2000" b="1"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MAX</a:t>
                      </a:r>
                      <a:endParaRPr kumimoji="0" lang="en-US" sz="2000" b="1"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r>
              <a:tr h="625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500" b="0"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Currently Operational</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574</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674</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0</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3</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r>
              <a:tr h="627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500" b="0"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Proposed</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a:ln>
                            <a:noFill/>
                          </a:ln>
                          <a:solidFill>
                            <a:srgbClr val="000000"/>
                          </a:solidFill>
                          <a:effectLst/>
                          <a:latin typeface="Calibri" pitchFamily="-106" charset="0"/>
                          <a:ea typeface="ＭＳ Ｐゴシック" pitchFamily="-106" charset="-128"/>
                          <a:cs typeface="ＭＳ Ｐゴシック" pitchFamily="-106" charset="-128"/>
                        </a:rPr>
                        <a:t>196</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206</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30</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0"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31</a:t>
                      </a:r>
                      <a:endParaRPr kumimoji="0" lang="en-US" sz="3100" b="0"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r>
              <a:tr h="627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rPr>
                        <a:t>TOTAL</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1"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770</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1" i="0" u="none" strike="noStrike" cap="none" normalizeH="0" baseline="0" dirty="0">
                          <a:ln>
                            <a:noFill/>
                          </a:ln>
                          <a:solidFill>
                            <a:srgbClr val="000000"/>
                          </a:solidFill>
                          <a:effectLst/>
                          <a:latin typeface="Calibri" pitchFamily="-106" charset="0"/>
                          <a:ea typeface="ＭＳ Ｐゴシック" pitchFamily="-106" charset="-128"/>
                          <a:cs typeface="ＭＳ Ｐゴシック" pitchFamily="-106" charset="-128"/>
                        </a:rPr>
                        <a:t>880</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3100" b="1"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30</a:t>
                      </a: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100" b="1" i="0" u="none" strike="noStrike" cap="none" normalizeH="0" baseline="0" dirty="0" smtClean="0">
                          <a:ln>
                            <a:noFill/>
                          </a:ln>
                          <a:solidFill>
                            <a:schemeClr val="bg1"/>
                          </a:solidFill>
                          <a:effectLst/>
                          <a:latin typeface="Calibri" pitchFamily="-106" charset="0"/>
                          <a:ea typeface="ＭＳ Ｐゴシック" pitchFamily="-106" charset="-128"/>
                          <a:cs typeface="ＭＳ Ｐゴシック" pitchFamily="-106" charset="-128"/>
                        </a:rPr>
                        <a:t>34</a:t>
                      </a:r>
                      <a:endParaRPr kumimoji="0" lang="en-US" sz="3100" b="1" i="0" u="none" strike="noStrike" cap="none" normalizeH="0" baseline="0" dirty="0">
                        <a:ln>
                          <a:noFill/>
                        </a:ln>
                        <a:solidFill>
                          <a:schemeClr val="bg1"/>
                        </a:solidFill>
                        <a:effectLst/>
                        <a:latin typeface="Calibri" pitchFamily="-106" charset="0"/>
                        <a:ea typeface="ＭＳ Ｐゴシック" pitchFamily="-106" charset="-128"/>
                        <a:cs typeface="ＭＳ Ｐゴシック" pitchFamily="-106" charset="-128"/>
                      </a:endParaRPr>
                    </a:p>
                  </a:txBody>
                  <a:tcPr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7" name="TextBox 6"/>
          <p:cNvSpPr txBox="1"/>
          <p:nvPr/>
        </p:nvSpPr>
        <p:spPr>
          <a:xfrm>
            <a:off x="256500" y="965532"/>
            <a:ext cx="5646044" cy="1061829"/>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defRPr/>
            </a:pPr>
            <a:r>
              <a:rPr lang="en-US" sz="2100" b="1" dirty="0">
                <a:solidFill>
                  <a:schemeClr val="accent5">
                    <a:lumMod val="60000"/>
                    <a:lumOff val="40000"/>
                  </a:schemeClr>
                </a:solidFill>
              </a:rPr>
              <a:t>Identified coal-fired &amp; solar-thermal power plants in operation</a:t>
            </a:r>
            <a:r>
              <a:rPr lang="en-US" sz="2100" b="1" dirty="0" smtClean="0">
                <a:solidFill>
                  <a:schemeClr val="accent5">
                    <a:lumMod val="60000"/>
                    <a:lumOff val="40000"/>
                  </a:schemeClr>
                </a:solidFill>
              </a:rPr>
              <a:t> and </a:t>
            </a:r>
            <a:r>
              <a:rPr lang="en-US" sz="2100" b="1" dirty="0">
                <a:solidFill>
                  <a:schemeClr val="accent5">
                    <a:lumMod val="60000"/>
                    <a:lumOff val="40000"/>
                  </a:schemeClr>
                </a:solidFill>
              </a:rPr>
              <a:t>planned that would likely be drawing water from the CO River </a:t>
            </a:r>
            <a:r>
              <a:rPr lang="en-US" sz="2100" b="1" dirty="0" smtClean="0">
                <a:solidFill>
                  <a:schemeClr val="accent5">
                    <a:lumMod val="60000"/>
                    <a:lumOff val="40000"/>
                  </a:schemeClr>
                </a:solidFill>
              </a:rPr>
              <a:t>Basin</a:t>
            </a:r>
          </a:p>
        </p:txBody>
      </p:sp>
      <p:sp>
        <p:nvSpPr>
          <p:cNvPr id="8" name="TextBox 7"/>
          <p:cNvSpPr txBox="1"/>
          <p:nvPr/>
        </p:nvSpPr>
        <p:spPr>
          <a:xfrm>
            <a:off x="6027463" y="1052192"/>
            <a:ext cx="2752179" cy="969496"/>
          </a:xfrm>
          <a:prstGeom prst="rect">
            <a:avLst/>
          </a:prstGeom>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algn="ctr">
              <a:defRPr/>
            </a:pPr>
            <a:r>
              <a:rPr lang="en-US" sz="1900" b="1" dirty="0" smtClean="0">
                <a:solidFill>
                  <a:srgbClr val="000000"/>
                </a:solidFill>
              </a:rPr>
              <a:t>PROPOSED CAPACITY:</a:t>
            </a:r>
          </a:p>
          <a:p>
            <a:pPr algn="ctr">
              <a:defRPr/>
            </a:pPr>
            <a:r>
              <a:rPr lang="en-US" sz="1900" b="1" dirty="0" smtClean="0">
                <a:solidFill>
                  <a:srgbClr val="000000"/>
                </a:solidFill>
              </a:rPr>
              <a:t>Coal-Fired: 8000 MW</a:t>
            </a:r>
          </a:p>
          <a:p>
            <a:pPr algn="ctr">
              <a:defRPr/>
            </a:pPr>
            <a:r>
              <a:rPr lang="en-US" sz="1900" b="1" dirty="0" smtClean="0">
                <a:solidFill>
                  <a:srgbClr val="000000"/>
                </a:solidFill>
              </a:rPr>
              <a:t>Solar Thermal: 8000 MW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4" name="Rectangle 5"/>
          <p:cNvSpPr>
            <a:spLocks/>
          </p:cNvSpPr>
          <p:nvPr/>
        </p:nvSpPr>
        <p:spPr bwMode="auto">
          <a:xfrm>
            <a:off x="190500" y="1143000"/>
            <a:ext cx="4679304" cy="48006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NOAA Regional Integrated Sciences &amp; Assessments (RISA) Program</a:t>
            </a:r>
          </a:p>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Connect climate research with decision making</a:t>
            </a:r>
          </a:p>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Now 12 RISA programs in US</a:t>
            </a:r>
          </a:p>
          <a:p>
            <a:pPr marL="273050" indent="-273050" defTabSz="914400">
              <a:lnSpc>
                <a:spcPct val="90000"/>
              </a:lnSpc>
              <a:spcBef>
                <a:spcPct val="30000"/>
              </a:spcBef>
              <a:buClr>
                <a:srgbClr val="6BB1C9"/>
              </a:buClr>
              <a:buSzPct val="95000"/>
              <a:buFont typeface="Wingdings 2" pitchFamily="-112" charset="2"/>
              <a:buChar char=""/>
            </a:pPr>
            <a:endParaRPr lang="en-US" sz="2300" dirty="0">
              <a:latin typeface="Constantia" pitchFamily="-112" charset="0"/>
            </a:endParaRPr>
          </a:p>
        </p:txBody>
      </p:sp>
      <p:pic>
        <p:nvPicPr>
          <p:cNvPr id="8" name="Picture 3"/>
          <p:cNvPicPr>
            <a:picLocks noChangeAspect="1" noChangeArrowheads="1"/>
          </p:cNvPicPr>
          <p:nvPr/>
        </p:nvPicPr>
        <p:blipFill>
          <a:blip r:embed="rId3"/>
          <a:srcRect l="37422" t="14384" r="32225" b="13014"/>
          <a:stretch>
            <a:fillRect/>
          </a:stretch>
        </p:blipFill>
        <p:spPr bwMode="auto">
          <a:xfrm>
            <a:off x="5307691" y="959412"/>
            <a:ext cx="3584948" cy="5206274"/>
          </a:xfrm>
          <a:prstGeom prst="rect">
            <a:avLst/>
          </a:prstGeom>
          <a:noFill/>
          <a:ln w="9525">
            <a:noFill/>
            <a:miter lim="800000"/>
            <a:headEnd/>
            <a:tailEnd/>
          </a:ln>
        </p:spPr>
      </p:pic>
      <p:sp>
        <p:nvSpPr>
          <p:cNvPr id="11" name="Rectangle 10"/>
          <p:cNvSpPr/>
          <p:nvPr/>
        </p:nvSpPr>
        <p:spPr>
          <a:xfrm>
            <a:off x="389413" y="3610682"/>
            <a:ext cx="4277266" cy="2108270"/>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spcAft>
                <a:spcPts val="600"/>
              </a:spcAft>
            </a:pPr>
            <a:r>
              <a:rPr lang="en-US" b="1" dirty="0" smtClean="0">
                <a:solidFill>
                  <a:schemeClr val="bg1"/>
                </a:solidFill>
                <a:latin typeface="Calibri" pitchFamily="-112" charset="0"/>
                <a:ea typeface="Calibri" pitchFamily="-112" charset="0"/>
                <a:cs typeface="Calibri" pitchFamily="-112" charset="0"/>
              </a:rPr>
              <a:t>WWA MISSION</a:t>
            </a:r>
          </a:p>
          <a:p>
            <a:r>
              <a:rPr lang="en-US" i="1" dirty="0" smtClean="0">
                <a:solidFill>
                  <a:schemeClr val="bg1"/>
                </a:solidFill>
                <a:latin typeface="Calibri" pitchFamily="-112" charset="0"/>
                <a:ea typeface="Calibri" pitchFamily="-112" charset="0"/>
                <a:cs typeface="Calibri" pitchFamily="-112" charset="0"/>
              </a:rPr>
              <a:t>“To identify and characterize regional vulnerabilities to, and impacts of, climate variability and change, and to develop information, products, and processes that assist decision-makers throughout Colorado, Utah, and Wyoming.”</a:t>
            </a:r>
            <a:endParaRPr lang="en-US" i="1" dirty="0">
              <a:solidFill>
                <a:schemeClr val="bg1"/>
              </a:solidFill>
            </a:endParaRPr>
          </a:p>
        </p:txBody>
      </p:sp>
      <p:sp>
        <p:nvSpPr>
          <p:cNvPr id="6"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Western Water Assessment</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 name="Picture 7"/>
          <p:cNvPicPr>
            <a:picLocks noChangeAspect="1" noChangeArrowheads="1"/>
          </p:cNvPicPr>
          <p:nvPr/>
        </p:nvPicPr>
        <p:blipFill>
          <a:blip r:embed="rId3" cstate="print"/>
          <a:srcRect l="37934"/>
          <a:stretch>
            <a:fillRect/>
          </a:stretch>
        </p:blipFill>
        <p:spPr bwMode="auto">
          <a:xfrm>
            <a:off x="5162040" y="1097103"/>
            <a:ext cx="3629881" cy="5000246"/>
          </a:xfrm>
          <a:prstGeom prst="rect">
            <a:avLst/>
          </a:prstGeom>
          <a:noFill/>
          <a:ln w="9525">
            <a:noFill/>
            <a:miter lim="800000"/>
            <a:headEnd/>
            <a:tailEnd/>
          </a:ln>
          <a:effectLst>
            <a:glow rad="63500">
              <a:schemeClr val="accent4">
                <a:alpha val="75000"/>
              </a:schemeClr>
            </a:glow>
          </a:effectLst>
        </p:spPr>
      </p:pic>
      <p:sp>
        <p:nvSpPr>
          <p:cNvPr id="9" name="TextBox 8"/>
          <p:cNvSpPr txBox="1"/>
          <p:nvPr/>
        </p:nvSpPr>
        <p:spPr>
          <a:xfrm>
            <a:off x="6658321" y="6220599"/>
            <a:ext cx="2133600" cy="276999"/>
          </a:xfrm>
          <a:prstGeom prst="rect">
            <a:avLst/>
          </a:prstGeom>
          <a:noFill/>
        </p:spPr>
        <p:txBody>
          <a:bodyPr wrap="square" rtlCol="0">
            <a:spAutoFit/>
          </a:bodyPr>
          <a:lstStyle/>
          <a:p>
            <a:pPr algn="r"/>
            <a:r>
              <a:rPr lang="en-US" sz="1200" dirty="0" smtClean="0"/>
              <a:t>Source: Reclamation</a:t>
            </a:r>
            <a:endParaRPr lang="en-US" sz="1200" dirty="0"/>
          </a:p>
        </p:txBody>
      </p:sp>
      <p:sp>
        <p:nvSpPr>
          <p:cNvPr id="13"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Western Water Assessment</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
        <p:nvSpPr>
          <p:cNvPr id="14" name="Rectangle 5"/>
          <p:cNvSpPr>
            <a:spLocks/>
          </p:cNvSpPr>
          <p:nvPr/>
        </p:nvSpPr>
        <p:spPr bwMode="auto">
          <a:xfrm>
            <a:off x="190500" y="1143000"/>
            <a:ext cx="4773762" cy="48006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NOAA Regional Integrated Sciences &amp; Assessments (RISA) Program</a:t>
            </a:r>
          </a:p>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Connect climate research with decision making</a:t>
            </a:r>
          </a:p>
          <a:p>
            <a:pPr marL="273050" indent="-273050" defTabSz="914400">
              <a:lnSpc>
                <a:spcPct val="90000"/>
              </a:lnSpc>
              <a:spcBef>
                <a:spcPct val="30000"/>
              </a:spcBef>
              <a:buClr>
                <a:srgbClr val="6BB1C9"/>
              </a:buClr>
              <a:buSzPct val="95000"/>
              <a:buFont typeface="Wingdings 2" pitchFamily="-112" charset="2"/>
              <a:buChar char=""/>
            </a:pPr>
            <a:r>
              <a:rPr lang="en-US" sz="2400" dirty="0" smtClean="0">
                <a:latin typeface="Calibri"/>
                <a:cs typeface="Calibri"/>
              </a:rPr>
              <a:t>Now 12 RISA programs in US</a:t>
            </a:r>
          </a:p>
          <a:p>
            <a:pPr marL="273050" indent="-273050" defTabSz="914400">
              <a:lnSpc>
                <a:spcPct val="90000"/>
              </a:lnSpc>
              <a:spcBef>
                <a:spcPct val="30000"/>
              </a:spcBef>
              <a:buClr>
                <a:srgbClr val="6BB1C9"/>
              </a:buClr>
              <a:buSzPct val="95000"/>
              <a:buFont typeface="Wingdings 2" pitchFamily="-112" charset="2"/>
              <a:buChar char=""/>
            </a:pPr>
            <a:endParaRPr lang="en-US" sz="2300" dirty="0">
              <a:latin typeface="Constantia" pitchFamily="-112" charset="0"/>
            </a:endParaRPr>
          </a:p>
        </p:txBody>
      </p:sp>
      <p:sp>
        <p:nvSpPr>
          <p:cNvPr id="16" name="Rectangle 15"/>
          <p:cNvSpPr/>
          <p:nvPr/>
        </p:nvSpPr>
        <p:spPr>
          <a:xfrm>
            <a:off x="389413" y="3610682"/>
            <a:ext cx="4277266" cy="2108270"/>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spcAft>
                <a:spcPts val="600"/>
              </a:spcAft>
            </a:pPr>
            <a:r>
              <a:rPr lang="en-US" b="1" dirty="0" smtClean="0">
                <a:solidFill>
                  <a:schemeClr val="bg1"/>
                </a:solidFill>
                <a:latin typeface="Calibri" pitchFamily="-112" charset="0"/>
                <a:ea typeface="Calibri" pitchFamily="-112" charset="0"/>
                <a:cs typeface="Calibri" pitchFamily="-112" charset="0"/>
              </a:rPr>
              <a:t>WWA MISSION</a:t>
            </a:r>
          </a:p>
          <a:p>
            <a:r>
              <a:rPr lang="en-US" i="1" dirty="0" smtClean="0">
                <a:solidFill>
                  <a:schemeClr val="bg1"/>
                </a:solidFill>
                <a:latin typeface="Calibri" pitchFamily="-112" charset="0"/>
                <a:ea typeface="Calibri" pitchFamily="-112" charset="0"/>
                <a:cs typeface="Calibri" pitchFamily="-112" charset="0"/>
              </a:rPr>
              <a:t>“To identify and characterize regional vulnerabilities to, and impacts of, climate variability and change, and to develop information, products, and processes that assist decision-makers throughout Colorado, Utah, and Wyoming.”</a:t>
            </a:r>
            <a:endParaRPr lang="en-US" i="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4" name="Rectangle 5"/>
          <p:cNvSpPr>
            <a:spLocks/>
          </p:cNvSpPr>
          <p:nvPr/>
        </p:nvSpPr>
        <p:spPr bwMode="auto">
          <a:xfrm>
            <a:off x="152400" y="3276600"/>
            <a:ext cx="8763000" cy="2941638"/>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1" name="Rectangle 5"/>
          <p:cNvSpPr>
            <a:spLocks/>
          </p:cNvSpPr>
          <p:nvPr/>
        </p:nvSpPr>
        <p:spPr bwMode="auto">
          <a:xfrm>
            <a:off x="304800" y="1676400"/>
            <a:ext cx="5410200" cy="44958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7" name="TextBox 16"/>
          <p:cNvSpPr txBox="1"/>
          <p:nvPr/>
        </p:nvSpPr>
        <p:spPr>
          <a:xfrm>
            <a:off x="311136" y="1853371"/>
            <a:ext cx="3167075" cy="2215991"/>
          </a:xfrm>
          <a:prstGeom prst="rect">
            <a:avLst/>
          </a:prstGeom>
          <a:solidFill>
            <a:schemeClr val="accent4">
              <a:lumMod val="20000"/>
              <a:lumOff val="80000"/>
            </a:schemeClr>
          </a:solidFill>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spcAft>
                <a:spcPts val="600"/>
              </a:spcAft>
            </a:pPr>
            <a:r>
              <a:rPr lang="en-US" sz="2300" b="1" dirty="0" smtClean="0">
                <a:solidFill>
                  <a:srgbClr val="000000"/>
                </a:solidFill>
                <a:latin typeface="Calibri"/>
                <a:cs typeface="Calibri"/>
              </a:rPr>
              <a:t>In the West, many impacts of climate change will be delivered through changes in the nature of water resources </a:t>
            </a:r>
          </a:p>
        </p:txBody>
      </p:sp>
      <p:sp>
        <p:nvSpPr>
          <p:cNvPr id="20"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Regional Challenges</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pic>
        <p:nvPicPr>
          <p:cNvPr id="31" name="Picture 30" descr="image-25.jpg"/>
          <p:cNvPicPr>
            <a:picLocks noChangeAspect="1"/>
          </p:cNvPicPr>
          <p:nvPr/>
        </p:nvPicPr>
        <p:blipFill>
          <a:blip r:embed="rId3" cstate="print"/>
          <a:stretch>
            <a:fillRect/>
          </a:stretch>
        </p:blipFill>
        <p:spPr>
          <a:xfrm>
            <a:off x="3819550" y="1227208"/>
            <a:ext cx="5095850" cy="440358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3" name="Chart 22"/>
          <p:cNvGraphicFramePr>
            <a:graphicFrameLocks noGrp="1"/>
          </p:cNvGraphicFramePr>
          <p:nvPr/>
        </p:nvGraphicFramePr>
        <p:xfrm>
          <a:off x="3200400" y="1454515"/>
          <a:ext cx="571500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7174" name="Rectangle 5"/>
          <p:cNvSpPr>
            <a:spLocks/>
          </p:cNvSpPr>
          <p:nvPr/>
        </p:nvSpPr>
        <p:spPr bwMode="auto">
          <a:xfrm>
            <a:off x="152400" y="3276600"/>
            <a:ext cx="8763000" cy="2941638"/>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1" name="Rectangle 5"/>
          <p:cNvSpPr>
            <a:spLocks/>
          </p:cNvSpPr>
          <p:nvPr/>
        </p:nvSpPr>
        <p:spPr bwMode="auto">
          <a:xfrm>
            <a:off x="304800" y="1676400"/>
            <a:ext cx="5410200" cy="44958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0" name="Rectangle 5"/>
          <p:cNvSpPr>
            <a:spLocks/>
          </p:cNvSpPr>
          <p:nvPr/>
        </p:nvSpPr>
        <p:spPr bwMode="auto">
          <a:xfrm>
            <a:off x="152400" y="1454515"/>
            <a:ext cx="3429000" cy="3048000"/>
          </a:xfrm>
          <a:prstGeom prst="rect">
            <a:avLst/>
          </a:prstGeom>
          <a:noFill/>
          <a:ln w="9525">
            <a:noFill/>
            <a:miter lim="800000"/>
            <a:headEnd/>
            <a:tailEnd/>
          </a:ln>
        </p:spPr>
        <p:txBody>
          <a:bodyPr vert="horz">
            <a:prstTxWarp prst="textNoShape">
              <a:avLst/>
            </a:prstTxWarp>
          </a:bodyPr>
          <a:lstStyle/>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b="1" dirty="0" smtClean="0">
                <a:latin typeface="Calibri"/>
                <a:cs typeface="Calibri"/>
              </a:rPr>
              <a:t>Rapidly growing population</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Social &amp; environmental stresses</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Highly variable </a:t>
            </a:r>
            <a:br>
              <a:rPr lang="en-US" sz="3100" dirty="0" smtClean="0">
                <a:latin typeface="Calibri"/>
                <a:cs typeface="Calibri"/>
              </a:rPr>
            </a:br>
            <a:r>
              <a:rPr lang="en-US" sz="3100" dirty="0" smtClean="0">
                <a:latin typeface="Calibri"/>
                <a:cs typeface="Calibri"/>
              </a:rPr>
              <a:t>and complex </a:t>
            </a:r>
            <a:br>
              <a:rPr lang="en-US" sz="3100" dirty="0" smtClean="0">
                <a:latin typeface="Calibri"/>
                <a:cs typeface="Calibri"/>
              </a:rPr>
            </a:br>
            <a:r>
              <a:rPr lang="en-US" sz="3100" dirty="0" smtClean="0">
                <a:latin typeface="Calibri"/>
                <a:cs typeface="Calibri"/>
              </a:rPr>
              <a:t>climate</a:t>
            </a:r>
          </a:p>
          <a:p>
            <a:pPr marL="273050" indent="-273050" defTabSz="914400">
              <a:lnSpc>
                <a:spcPct val="90000"/>
              </a:lnSpc>
              <a:spcBef>
                <a:spcPct val="30000"/>
              </a:spcBef>
              <a:spcAft>
                <a:spcPts val="1800"/>
              </a:spcAft>
              <a:buClr>
                <a:srgbClr val="6BB1C9"/>
              </a:buClr>
              <a:buSzPct val="95000"/>
            </a:pPr>
            <a:endParaRPr lang="en-US" sz="3100" dirty="0" smtClean="0">
              <a:latin typeface="Calibri"/>
              <a:cs typeface="Calibri"/>
            </a:endParaRPr>
          </a:p>
          <a:p>
            <a:pPr marL="273050" indent="-273050" defTabSz="914400">
              <a:lnSpc>
                <a:spcPct val="90000"/>
              </a:lnSpc>
              <a:spcBef>
                <a:spcPct val="30000"/>
              </a:spcBef>
              <a:spcAft>
                <a:spcPts val="1800"/>
              </a:spcAft>
              <a:buClr>
                <a:srgbClr val="6BB1C9"/>
              </a:buClr>
              <a:buSzPct val="95000"/>
              <a:buFont typeface="Wingdings 2" pitchFamily="-112" charset="2"/>
              <a:buChar char=""/>
            </a:pPr>
            <a:endParaRPr lang="en-US" sz="3100" dirty="0">
              <a:latin typeface="Calibri"/>
              <a:cs typeface="Calibri"/>
            </a:endParaRPr>
          </a:p>
        </p:txBody>
      </p:sp>
      <p:sp>
        <p:nvSpPr>
          <p:cNvPr id="12"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Regional Challenges</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srcRect l="3973"/>
          <a:stretch>
            <a:fillRect/>
          </a:stretch>
        </p:blipFill>
        <p:spPr bwMode="auto">
          <a:xfrm>
            <a:off x="4114800" y="989405"/>
            <a:ext cx="4800600" cy="4954195"/>
          </a:xfrm>
          <a:prstGeom prst="roundRect">
            <a:avLst>
              <a:gd name="adj" fmla="val 573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174" name="Rectangle 5"/>
          <p:cNvSpPr>
            <a:spLocks/>
          </p:cNvSpPr>
          <p:nvPr/>
        </p:nvSpPr>
        <p:spPr bwMode="auto">
          <a:xfrm>
            <a:off x="152400" y="3276600"/>
            <a:ext cx="8763000" cy="2941638"/>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1" name="Rectangle 5"/>
          <p:cNvSpPr>
            <a:spLocks/>
          </p:cNvSpPr>
          <p:nvPr/>
        </p:nvSpPr>
        <p:spPr bwMode="auto">
          <a:xfrm>
            <a:off x="304800" y="1676400"/>
            <a:ext cx="5410200" cy="44958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0" name="TextBox 9"/>
          <p:cNvSpPr txBox="1"/>
          <p:nvPr/>
        </p:nvSpPr>
        <p:spPr>
          <a:xfrm>
            <a:off x="6172200" y="5943600"/>
            <a:ext cx="2133600" cy="276999"/>
          </a:xfrm>
          <a:prstGeom prst="rect">
            <a:avLst/>
          </a:prstGeom>
          <a:noFill/>
        </p:spPr>
        <p:txBody>
          <a:bodyPr wrap="square" rtlCol="0">
            <a:spAutoFit/>
          </a:bodyPr>
          <a:lstStyle/>
          <a:p>
            <a:pPr algn="r"/>
            <a:r>
              <a:rPr lang="en-US" sz="1200" dirty="0" smtClean="0"/>
              <a:t>Water 2025, 2003 </a:t>
            </a:r>
            <a:endParaRPr lang="en-US" sz="1200" dirty="0"/>
          </a:p>
        </p:txBody>
      </p:sp>
      <p:sp>
        <p:nvSpPr>
          <p:cNvPr id="15"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Regional Challenges</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
        <p:nvSpPr>
          <p:cNvPr id="17" name="Rectangle 5"/>
          <p:cNvSpPr>
            <a:spLocks/>
          </p:cNvSpPr>
          <p:nvPr/>
        </p:nvSpPr>
        <p:spPr bwMode="auto">
          <a:xfrm>
            <a:off x="152400" y="1454515"/>
            <a:ext cx="3429000" cy="3048000"/>
          </a:xfrm>
          <a:prstGeom prst="rect">
            <a:avLst/>
          </a:prstGeom>
          <a:noFill/>
          <a:ln w="9525">
            <a:noFill/>
            <a:miter lim="800000"/>
            <a:headEnd/>
            <a:tailEnd/>
          </a:ln>
        </p:spPr>
        <p:txBody>
          <a:bodyPr vert="horz">
            <a:prstTxWarp prst="textNoShape">
              <a:avLst/>
            </a:prstTxWarp>
          </a:bodyPr>
          <a:lstStyle/>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Rapidly growing population</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b="1" dirty="0" smtClean="0">
                <a:latin typeface="Calibri"/>
                <a:cs typeface="Calibri"/>
              </a:rPr>
              <a:t>Social &amp; environmental stresses</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Highly variable </a:t>
            </a:r>
            <a:br>
              <a:rPr lang="en-US" sz="3100" dirty="0" smtClean="0">
                <a:latin typeface="Calibri"/>
                <a:cs typeface="Calibri"/>
              </a:rPr>
            </a:br>
            <a:r>
              <a:rPr lang="en-US" sz="3100" dirty="0" smtClean="0">
                <a:latin typeface="Calibri"/>
                <a:cs typeface="Calibri"/>
              </a:rPr>
              <a:t>and complex </a:t>
            </a:r>
            <a:br>
              <a:rPr lang="en-US" sz="3100" dirty="0" smtClean="0">
                <a:latin typeface="Calibri"/>
                <a:cs typeface="Calibri"/>
              </a:rPr>
            </a:br>
            <a:r>
              <a:rPr lang="en-US" sz="3100" dirty="0" smtClean="0">
                <a:latin typeface="Calibri"/>
                <a:cs typeface="Calibri"/>
              </a:rPr>
              <a:t>climate</a:t>
            </a:r>
          </a:p>
          <a:p>
            <a:pPr marL="273050" indent="-273050" defTabSz="914400">
              <a:lnSpc>
                <a:spcPct val="90000"/>
              </a:lnSpc>
              <a:spcBef>
                <a:spcPct val="30000"/>
              </a:spcBef>
              <a:spcAft>
                <a:spcPts val="1800"/>
              </a:spcAft>
              <a:buClr>
                <a:srgbClr val="6BB1C9"/>
              </a:buClr>
              <a:buSzPct val="95000"/>
            </a:pPr>
            <a:endParaRPr lang="en-US" sz="3100" dirty="0" smtClean="0">
              <a:latin typeface="Calibri"/>
              <a:cs typeface="Calibri"/>
            </a:endParaRPr>
          </a:p>
          <a:p>
            <a:pPr marL="273050" indent="-273050" defTabSz="914400">
              <a:lnSpc>
                <a:spcPct val="90000"/>
              </a:lnSpc>
              <a:spcBef>
                <a:spcPct val="30000"/>
              </a:spcBef>
              <a:spcAft>
                <a:spcPts val="1800"/>
              </a:spcAft>
              <a:buClr>
                <a:srgbClr val="6BB1C9"/>
              </a:buClr>
              <a:buSzPct val="95000"/>
              <a:buFont typeface="Wingdings 2" pitchFamily="-112" charset="2"/>
              <a:buChar char=""/>
            </a:pPr>
            <a:endParaRPr lang="en-US" sz="3100" dirty="0">
              <a:latin typeface="Calibri"/>
              <a:cs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4" name="Rectangle 5"/>
          <p:cNvSpPr>
            <a:spLocks/>
          </p:cNvSpPr>
          <p:nvPr/>
        </p:nvSpPr>
        <p:spPr bwMode="auto">
          <a:xfrm>
            <a:off x="152400" y="3276600"/>
            <a:ext cx="8763000" cy="2941638"/>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1" name="Rectangle 5"/>
          <p:cNvSpPr>
            <a:spLocks/>
          </p:cNvSpPr>
          <p:nvPr/>
        </p:nvSpPr>
        <p:spPr bwMode="auto">
          <a:xfrm>
            <a:off x="304800" y="1676400"/>
            <a:ext cx="5410200" cy="4495800"/>
          </a:xfrm>
          <a:prstGeom prst="rect">
            <a:avLst/>
          </a:prstGeom>
          <a:noFill/>
          <a:ln w="9525">
            <a:noFill/>
            <a:miter lim="800000"/>
            <a:headEnd/>
            <a:tailEnd/>
          </a:ln>
        </p:spPr>
        <p:txBody>
          <a:bodyPr>
            <a:prstTxWarp prst="textNoShape">
              <a:avLst/>
            </a:prstTxWarp>
          </a:bodyPr>
          <a:lstStyle/>
          <a:p>
            <a:pPr marL="273050" indent="-273050" defTabSz="914400">
              <a:lnSpc>
                <a:spcPct val="90000"/>
              </a:lnSpc>
              <a:spcBef>
                <a:spcPct val="30000"/>
              </a:spcBef>
              <a:buClr>
                <a:srgbClr val="6BB1C9"/>
              </a:buClr>
              <a:buSzPct val="95000"/>
              <a:buFont typeface="Wingdings 2" pitchFamily="-112" charset="2"/>
              <a:buChar char=""/>
            </a:pPr>
            <a:endParaRPr lang="en-US" sz="2600" dirty="0">
              <a:latin typeface="Constantia" pitchFamily="-112" charset="0"/>
            </a:endParaRPr>
          </a:p>
        </p:txBody>
      </p:sp>
      <p:sp>
        <p:nvSpPr>
          <p:cNvPr id="10"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Regional Challenges</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
        <p:nvSpPr>
          <p:cNvPr id="15" name="Rectangle 5"/>
          <p:cNvSpPr>
            <a:spLocks/>
          </p:cNvSpPr>
          <p:nvPr/>
        </p:nvSpPr>
        <p:spPr bwMode="auto">
          <a:xfrm>
            <a:off x="152400" y="1454515"/>
            <a:ext cx="3429000" cy="3048000"/>
          </a:xfrm>
          <a:prstGeom prst="rect">
            <a:avLst/>
          </a:prstGeom>
          <a:noFill/>
          <a:ln w="9525">
            <a:noFill/>
            <a:miter lim="800000"/>
            <a:headEnd/>
            <a:tailEnd/>
          </a:ln>
        </p:spPr>
        <p:txBody>
          <a:bodyPr vert="horz">
            <a:prstTxWarp prst="textNoShape">
              <a:avLst/>
            </a:prstTxWarp>
          </a:bodyPr>
          <a:lstStyle/>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Rapidly growing population</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dirty="0" smtClean="0">
                <a:latin typeface="Calibri"/>
                <a:cs typeface="Calibri"/>
              </a:rPr>
              <a:t>Social &amp; environmental stresses</a:t>
            </a:r>
          </a:p>
          <a:p>
            <a:pPr marL="273050" indent="-273050" defTabSz="914400">
              <a:lnSpc>
                <a:spcPct val="90000"/>
              </a:lnSpc>
              <a:spcBef>
                <a:spcPct val="30000"/>
              </a:spcBef>
              <a:spcAft>
                <a:spcPts val="1800"/>
              </a:spcAft>
              <a:buClr>
                <a:srgbClr val="6BB1C9"/>
              </a:buClr>
              <a:buSzPct val="95000"/>
              <a:buFont typeface="Wingdings 2" pitchFamily="-112" charset="2"/>
              <a:buChar char=""/>
            </a:pPr>
            <a:r>
              <a:rPr lang="en-US" sz="3100" b="1" dirty="0" smtClean="0">
                <a:latin typeface="Calibri"/>
                <a:cs typeface="Calibri"/>
              </a:rPr>
              <a:t>Highly variable </a:t>
            </a:r>
            <a:br>
              <a:rPr lang="en-US" sz="3100" b="1" dirty="0" smtClean="0">
                <a:latin typeface="Calibri"/>
                <a:cs typeface="Calibri"/>
              </a:rPr>
            </a:br>
            <a:r>
              <a:rPr lang="en-US" sz="3100" b="1" dirty="0" smtClean="0">
                <a:latin typeface="Calibri"/>
                <a:cs typeface="Calibri"/>
              </a:rPr>
              <a:t>and complex </a:t>
            </a:r>
            <a:br>
              <a:rPr lang="en-US" sz="3100" b="1" dirty="0" smtClean="0">
                <a:latin typeface="Calibri"/>
                <a:cs typeface="Calibri"/>
              </a:rPr>
            </a:br>
            <a:r>
              <a:rPr lang="en-US" sz="3100" b="1" dirty="0" smtClean="0">
                <a:latin typeface="Calibri"/>
                <a:cs typeface="Calibri"/>
              </a:rPr>
              <a:t>climate</a:t>
            </a:r>
          </a:p>
          <a:p>
            <a:pPr marL="273050" indent="-273050" defTabSz="914400">
              <a:lnSpc>
                <a:spcPct val="90000"/>
              </a:lnSpc>
              <a:spcBef>
                <a:spcPct val="30000"/>
              </a:spcBef>
              <a:spcAft>
                <a:spcPts val="1800"/>
              </a:spcAft>
              <a:buClr>
                <a:srgbClr val="6BB1C9"/>
              </a:buClr>
              <a:buSzPct val="95000"/>
            </a:pPr>
            <a:endParaRPr lang="en-US" sz="3100" dirty="0" smtClean="0">
              <a:latin typeface="Calibri"/>
              <a:cs typeface="Calibri"/>
            </a:endParaRPr>
          </a:p>
          <a:p>
            <a:pPr marL="273050" indent="-273050" defTabSz="914400">
              <a:lnSpc>
                <a:spcPct val="90000"/>
              </a:lnSpc>
              <a:spcBef>
                <a:spcPct val="30000"/>
              </a:spcBef>
              <a:spcAft>
                <a:spcPts val="1800"/>
              </a:spcAft>
              <a:buClr>
                <a:srgbClr val="6BB1C9"/>
              </a:buClr>
              <a:buSzPct val="95000"/>
              <a:buFont typeface="Wingdings 2" pitchFamily="-112" charset="2"/>
              <a:buChar char=""/>
            </a:pPr>
            <a:endParaRPr lang="en-US" sz="3100" dirty="0">
              <a:latin typeface="Calibri"/>
              <a:cs typeface="Calibri"/>
            </a:endParaRPr>
          </a:p>
        </p:txBody>
      </p:sp>
      <p:pic>
        <p:nvPicPr>
          <p:cNvPr id="7" name="Picture 19" descr="long term gw"/>
          <p:cNvPicPr>
            <a:picLocks noChangeAspect="1" noChangeArrowheads="1"/>
          </p:cNvPicPr>
          <p:nvPr/>
        </p:nvPicPr>
        <p:blipFill>
          <a:blip r:embed="rId3"/>
          <a:srcRect l="3279" t="5244"/>
          <a:stretch>
            <a:fillRect/>
          </a:stretch>
        </p:blipFill>
        <p:spPr bwMode="auto">
          <a:xfrm>
            <a:off x="3581400" y="1085179"/>
            <a:ext cx="5101998" cy="468764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 name="Picture 12" descr="stationarityisdead"/>
          <p:cNvPicPr>
            <a:picLocks noChangeAspect="1" noChangeArrowheads="1"/>
          </p:cNvPicPr>
          <p:nvPr/>
        </p:nvPicPr>
        <p:blipFill>
          <a:blip r:embed="rId3"/>
          <a:srcRect r="1785"/>
          <a:stretch>
            <a:fillRect/>
          </a:stretch>
        </p:blipFill>
        <p:spPr bwMode="auto">
          <a:xfrm>
            <a:off x="3714750" y="1200136"/>
            <a:ext cx="5200650" cy="1357313"/>
          </a:xfrm>
          <a:prstGeom prst="rect">
            <a:avLst/>
          </a:prstGeom>
          <a:ln>
            <a:noFill/>
          </a:ln>
          <a:effectLst>
            <a:outerShdw blurRad="292100" dist="139700" dir="2700000" algn="tl" rotWithShape="0">
              <a:srgbClr val="333333">
                <a:alpha val="65000"/>
              </a:srgbClr>
            </a:outerShdw>
          </a:effectLst>
        </p:spPr>
      </p:pic>
      <p:sp>
        <p:nvSpPr>
          <p:cNvPr id="28" name="Rectangle 9"/>
          <p:cNvSpPr>
            <a:spLocks noChangeArrowheads="1"/>
          </p:cNvSpPr>
          <p:nvPr/>
        </p:nvSpPr>
        <p:spPr bwMode="auto">
          <a:xfrm>
            <a:off x="290712" y="1130203"/>
            <a:ext cx="3749276" cy="163121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latin typeface="Calibri" charset="0"/>
                <a:ea typeface="Calibri" charset="0"/>
                <a:cs typeface="Calibri" charset="0"/>
              </a:rPr>
              <a:t>Within the water resources engineering community, the </a:t>
            </a:r>
            <a:r>
              <a:rPr lang="en-US" sz="2000" b="1" dirty="0" err="1">
                <a:solidFill>
                  <a:srgbClr val="BFF944"/>
                </a:solidFill>
                <a:latin typeface="Calibri" charset="0"/>
                <a:ea typeface="Calibri" charset="0"/>
                <a:cs typeface="Calibri" charset="0"/>
              </a:rPr>
              <a:t>stationarity</a:t>
            </a:r>
            <a:r>
              <a:rPr lang="en-US" sz="2000" b="1" dirty="0">
                <a:solidFill>
                  <a:srgbClr val="BFF944"/>
                </a:solidFill>
                <a:latin typeface="Calibri" charset="0"/>
                <a:ea typeface="Calibri" charset="0"/>
                <a:cs typeface="Calibri" charset="0"/>
              </a:rPr>
              <a:t> assumption</a:t>
            </a:r>
            <a:r>
              <a:rPr lang="en-US" sz="2000" dirty="0">
                <a:solidFill>
                  <a:srgbClr val="BFF944"/>
                </a:solidFill>
                <a:latin typeface="Calibri" charset="0"/>
                <a:ea typeface="Calibri" charset="0"/>
                <a:cs typeface="Calibri" charset="0"/>
              </a:rPr>
              <a:t> </a:t>
            </a:r>
            <a:r>
              <a:rPr lang="en-US" sz="2000" dirty="0">
                <a:latin typeface="Calibri" charset="0"/>
                <a:ea typeface="Calibri" charset="0"/>
                <a:cs typeface="Calibri" charset="0"/>
              </a:rPr>
              <a:t>is a fundamental element of professional training</a:t>
            </a:r>
          </a:p>
        </p:txBody>
      </p:sp>
      <p:grpSp>
        <p:nvGrpSpPr>
          <p:cNvPr id="2" name="Group 16"/>
          <p:cNvGrpSpPr/>
          <p:nvPr/>
        </p:nvGrpSpPr>
        <p:grpSpPr>
          <a:xfrm>
            <a:off x="229508" y="4241832"/>
            <a:ext cx="8716799" cy="1925637"/>
            <a:chOff x="35833" y="4160107"/>
            <a:chExt cx="8716799" cy="1925637"/>
          </a:xfrm>
        </p:grpSpPr>
        <p:sp>
          <p:nvSpPr>
            <p:cNvPr id="26" name="Text Box 3"/>
            <p:cNvSpPr txBox="1">
              <a:spLocks noChangeArrowheads="1"/>
            </p:cNvSpPr>
            <p:nvPr/>
          </p:nvSpPr>
          <p:spPr bwMode="auto">
            <a:xfrm>
              <a:off x="35833" y="5007786"/>
              <a:ext cx="5186890" cy="70788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latin typeface="Calibri" charset="0"/>
                  <a:ea typeface="Calibri" charset="0"/>
                  <a:cs typeface="Calibri" charset="0"/>
                </a:rPr>
                <a:t>Confusion in conceptually melding </a:t>
              </a:r>
              <a:r>
                <a:rPr lang="en-US" sz="2000" b="1" dirty="0">
                  <a:solidFill>
                    <a:srgbClr val="BFF944"/>
                  </a:solidFill>
                  <a:latin typeface="Calibri" charset="0"/>
                  <a:ea typeface="Calibri" charset="0"/>
                  <a:cs typeface="Calibri" charset="0"/>
                </a:rPr>
                <a:t>the burgeoning climate change impacts literature</a:t>
              </a:r>
              <a:endParaRPr lang="en-US" sz="2000" dirty="0">
                <a:solidFill>
                  <a:srgbClr val="BFF944"/>
                </a:solidFill>
                <a:latin typeface="Calibri" charset="0"/>
                <a:ea typeface="Calibri" charset="0"/>
                <a:cs typeface="Calibri" charset="0"/>
              </a:endParaRPr>
            </a:p>
          </p:txBody>
        </p:sp>
        <p:pic>
          <p:nvPicPr>
            <p:cNvPr id="31" name="Picture 2"/>
            <p:cNvPicPr>
              <a:picLocks noChangeAspect="1" noChangeArrowheads="1"/>
            </p:cNvPicPr>
            <p:nvPr/>
          </p:nvPicPr>
          <p:blipFill>
            <a:blip r:embed="rId4"/>
            <a:srcRect l="1563" t="25000" r="38281" b="32292"/>
            <a:stretch>
              <a:fillRect/>
            </a:stretch>
          </p:blipFill>
          <p:spPr bwMode="auto">
            <a:xfrm>
              <a:off x="5136307" y="4160107"/>
              <a:ext cx="3616325" cy="1925637"/>
            </a:xfrm>
            <a:prstGeom prst="rect">
              <a:avLst/>
            </a:prstGeom>
            <a:ln>
              <a:noFill/>
            </a:ln>
            <a:effectLst>
              <a:outerShdw blurRad="292100" dist="139700" dir="2700000" algn="tl" rotWithShape="0">
                <a:srgbClr val="333333">
                  <a:alpha val="65000"/>
                </a:srgbClr>
              </a:outerShdw>
            </a:effectLst>
          </p:spPr>
        </p:pic>
      </p:grpSp>
      <p:sp>
        <p:nvSpPr>
          <p:cNvPr id="12" name="TextBox 11"/>
          <p:cNvSpPr txBox="1"/>
          <p:nvPr/>
        </p:nvSpPr>
        <p:spPr>
          <a:xfrm>
            <a:off x="6324600" y="853204"/>
            <a:ext cx="2514600" cy="276999"/>
          </a:xfrm>
          <a:prstGeom prst="rect">
            <a:avLst/>
          </a:prstGeom>
          <a:noFill/>
        </p:spPr>
        <p:txBody>
          <a:bodyPr wrap="square" rtlCol="0">
            <a:spAutoFit/>
          </a:bodyPr>
          <a:lstStyle/>
          <a:p>
            <a:pPr algn="r"/>
            <a:r>
              <a:rPr lang="en-US" sz="1200" dirty="0" smtClean="0"/>
              <a:t>Source: CCSP SAP 5.1 2009</a:t>
            </a:r>
            <a:endParaRPr lang="en-US" sz="1200" dirty="0"/>
          </a:p>
        </p:txBody>
      </p:sp>
      <p:sp>
        <p:nvSpPr>
          <p:cNvPr id="13" name="TextBox 12"/>
          <p:cNvSpPr txBox="1"/>
          <p:nvPr/>
        </p:nvSpPr>
        <p:spPr>
          <a:xfrm>
            <a:off x="6324600" y="2270111"/>
            <a:ext cx="2514600" cy="261610"/>
          </a:xfrm>
          <a:prstGeom prst="rect">
            <a:avLst/>
          </a:prstGeom>
          <a:noFill/>
        </p:spPr>
        <p:txBody>
          <a:bodyPr wrap="square" rtlCol="0">
            <a:spAutoFit/>
          </a:bodyPr>
          <a:lstStyle/>
          <a:p>
            <a:pPr algn="r"/>
            <a:r>
              <a:rPr lang="en-US" sz="1100" dirty="0" err="1" smtClean="0"/>
              <a:t>Milly</a:t>
            </a:r>
            <a:r>
              <a:rPr lang="en-US" sz="1100" dirty="0" smtClean="0"/>
              <a:t> et al. 2007</a:t>
            </a:r>
            <a:endParaRPr lang="en-US" sz="1100" dirty="0"/>
          </a:p>
        </p:txBody>
      </p:sp>
      <p:grpSp>
        <p:nvGrpSpPr>
          <p:cNvPr id="3" name="Group 15"/>
          <p:cNvGrpSpPr/>
          <p:nvPr/>
        </p:nvGrpSpPr>
        <p:grpSpPr>
          <a:xfrm>
            <a:off x="615950" y="2801924"/>
            <a:ext cx="8528049" cy="2287587"/>
            <a:chOff x="615950" y="2970213"/>
            <a:chExt cx="8528049" cy="2287587"/>
          </a:xfrm>
        </p:grpSpPr>
        <p:pic>
          <p:nvPicPr>
            <p:cNvPr id="29" name="Picture 1035"/>
            <p:cNvPicPr>
              <a:picLocks noChangeAspect="1" noChangeArrowheads="1"/>
            </p:cNvPicPr>
            <p:nvPr/>
          </p:nvPicPr>
          <p:blipFill>
            <a:blip r:embed="rId5"/>
            <a:srcRect l="4938" r="7408"/>
            <a:stretch>
              <a:fillRect/>
            </a:stretch>
          </p:blipFill>
          <p:spPr bwMode="auto">
            <a:xfrm>
              <a:off x="615950" y="3059440"/>
              <a:ext cx="4108450" cy="1952625"/>
            </a:xfrm>
            <a:prstGeom prst="rect">
              <a:avLst/>
            </a:prstGeom>
            <a:noFill/>
            <a:ln w="9525">
              <a:noFill/>
              <a:miter lim="800000"/>
              <a:headEnd/>
              <a:tailEnd/>
            </a:ln>
          </p:spPr>
        </p:pic>
        <p:sp>
          <p:nvSpPr>
            <p:cNvPr id="30" name="Rectangle 11"/>
            <p:cNvSpPr>
              <a:spLocks noChangeArrowheads="1"/>
            </p:cNvSpPr>
            <p:nvPr/>
          </p:nvSpPr>
          <p:spPr bwMode="auto">
            <a:xfrm>
              <a:off x="4954586" y="2970213"/>
              <a:ext cx="4189413" cy="1323439"/>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b="1" dirty="0">
                  <a:solidFill>
                    <a:srgbClr val="BFF944"/>
                  </a:solidFill>
                  <a:latin typeface="Calibri" charset="0"/>
                  <a:ea typeface="Calibri" charset="0"/>
                  <a:cs typeface="Calibri" charset="0"/>
                </a:rPr>
                <a:t>Time scales of climate change</a:t>
              </a:r>
              <a:r>
                <a:rPr lang="en-US" sz="2000" dirty="0">
                  <a:solidFill>
                    <a:srgbClr val="BFF944"/>
                  </a:solidFill>
                  <a:latin typeface="Calibri" charset="0"/>
                  <a:ea typeface="Calibri" charset="0"/>
                  <a:cs typeface="Calibri" charset="0"/>
                </a:rPr>
                <a:t> </a:t>
              </a:r>
              <a:r>
                <a:rPr lang="en-US" sz="2000" dirty="0">
                  <a:latin typeface="Calibri" charset="0"/>
                  <a:ea typeface="Calibri" charset="0"/>
                  <a:cs typeface="Calibri" charset="0"/>
                </a:rPr>
                <a:t>exceed typical planning and infrastructure design horizons and are remote from human experience</a:t>
              </a:r>
            </a:p>
          </p:txBody>
        </p:sp>
        <p:sp>
          <p:nvSpPr>
            <p:cNvPr id="15" name="TextBox 14"/>
            <p:cNvSpPr txBox="1"/>
            <p:nvPr/>
          </p:nvSpPr>
          <p:spPr>
            <a:xfrm>
              <a:off x="2209800" y="4996190"/>
              <a:ext cx="2514600" cy="261610"/>
            </a:xfrm>
            <a:prstGeom prst="rect">
              <a:avLst/>
            </a:prstGeom>
            <a:noFill/>
          </p:spPr>
          <p:txBody>
            <a:bodyPr wrap="square" rtlCol="0">
              <a:spAutoFit/>
            </a:bodyPr>
            <a:lstStyle/>
            <a:p>
              <a:pPr algn="r"/>
              <a:r>
                <a:rPr lang="en-US" sz="1100" dirty="0" err="1" smtClean="0"/>
                <a:t>Meko</a:t>
              </a:r>
              <a:r>
                <a:rPr lang="en-US" sz="1100" dirty="0" smtClean="0"/>
                <a:t> et al. 2007</a:t>
              </a:r>
              <a:endParaRPr lang="en-US" sz="1100" dirty="0"/>
            </a:p>
          </p:txBody>
        </p:sp>
      </p:grpSp>
      <p:sp>
        <p:nvSpPr>
          <p:cNvPr id="17" name="Title 1"/>
          <p:cNvSpPr txBox="1">
            <a:spLocks/>
          </p:cNvSpPr>
          <p:nvPr/>
        </p:nvSpPr>
        <p:spPr>
          <a:xfrm>
            <a:off x="0" y="274638"/>
            <a:ext cx="9144000" cy="546725"/>
          </a:xfrm>
          <a:prstGeom prst="rect">
            <a:avLst/>
          </a:prstGeom>
          <a:solidFill>
            <a:schemeClr val="bg2">
              <a:lumMod val="90000"/>
              <a:lumOff val="10000"/>
            </a:schemeClr>
          </a:solidFill>
          <a:ln>
            <a:noFill/>
          </a:ln>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400" b="1" i="0" u="none" strike="noStrike" kern="1200" cap="none" spc="0" normalizeH="0" baseline="0" noProof="0" dirty="0" smtClean="0">
                <a:ln>
                  <a:noFill/>
                </a:ln>
                <a:solidFill>
                  <a:schemeClr val="tx1"/>
                </a:solidFill>
                <a:effectLst/>
                <a:uLnTx/>
                <a:uFillTx/>
                <a:latin typeface="+mj-lt"/>
                <a:ea typeface="+mj-ea"/>
                <a:cs typeface="+mj-cs"/>
              </a:rPr>
              <a:t>Regional Challenges</a:t>
            </a:r>
            <a:endParaRPr kumimoji="0" lang="en-US" sz="3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631</TotalTime>
  <Words>1887</Words>
  <Application>Microsoft Macintosh PowerPoint</Application>
  <PresentationFormat>On-screen Show (4:3)</PresentationFormat>
  <Paragraphs>351</Paragraphs>
  <Slides>21</Slides>
  <Notes>21</Notes>
  <HiddenSlides>0</HiddenSlides>
  <MMClips>0</MMClips>
  <ScaleCrop>false</ScaleCrop>
  <HeadingPairs>
    <vt:vector size="6" baseType="variant">
      <vt:variant>
        <vt:lpstr>Design Template</vt:lpstr>
      </vt:variant>
      <vt:variant>
        <vt:i4>1</vt:i4>
      </vt:variant>
      <vt:variant>
        <vt:lpstr>Links</vt:lpstr>
      </vt:variant>
      <vt:variant>
        <vt:i4>3</vt:i4>
      </vt:variant>
      <vt:variant>
        <vt:lpstr>Slide Titles</vt:lpstr>
      </vt:variant>
      <vt:variant>
        <vt:i4>21</vt:i4>
      </vt:variant>
    </vt:vector>
  </HeadingPairs>
  <TitlesOfParts>
    <vt:vector size="25" baseType="lpstr">
      <vt:lpstr>Office Theme</vt:lpstr>
      <vt:lpstr>???</vt:lpstr>
      <vt:lpstr>???</vt:lpstr>
      <vt:lpstr>???</vt:lpstr>
      <vt:lpstr>Slide 1</vt:lpstr>
      <vt:lpstr>Slide 2</vt:lpstr>
      <vt:lpstr>Slide 3</vt:lpstr>
      <vt:lpstr>Slide 4</vt:lpstr>
      <vt:lpstr>Slide 5</vt:lpstr>
      <vt:lpstr>Slide 6</vt:lpstr>
      <vt:lpstr>Slide 7</vt:lpstr>
      <vt:lpstr>Slide 8</vt:lpstr>
      <vt:lpstr>Slide 9</vt:lpstr>
      <vt:lpstr>Integrated Research</vt:lpstr>
      <vt:lpstr>Slide 11</vt:lpstr>
      <vt:lpstr>Colorado Climate &amp; Drought Roadshow</vt:lpstr>
      <vt:lpstr>Colorado Climate &amp; Drought Roadshow</vt:lpstr>
      <vt:lpstr>Colorado Climate &amp; Drought Roadshow</vt:lpstr>
      <vt:lpstr>Colorado Climate &amp; Drought Roadshow</vt:lpstr>
      <vt:lpstr>Colorado Climate Adaptation Project</vt:lpstr>
      <vt:lpstr>Slide 17</vt:lpstr>
      <vt:lpstr>Example: Energy-Water-Climate Nexus</vt:lpstr>
      <vt:lpstr>Water for Energy</vt:lpstr>
      <vt:lpstr>Water for Energy</vt:lpstr>
      <vt:lpstr>Energy-Water-Climate Nexus: Recent Work</vt:lpstr>
    </vt:vector>
  </TitlesOfParts>
  <Company>NOAA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KBA NOAA</dc:creator>
  <cp:lastModifiedBy>Kristen Averyt</cp:lastModifiedBy>
  <cp:revision>112</cp:revision>
  <cp:lastPrinted>2010-04-27T17:19:17Z</cp:lastPrinted>
  <dcterms:created xsi:type="dcterms:W3CDTF">2010-07-13T18:11:20Z</dcterms:created>
  <dcterms:modified xsi:type="dcterms:W3CDTF">2010-07-13T18:58:05Z</dcterms:modified>
</cp:coreProperties>
</file>