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06" r:id="rId1"/>
    <p:sldMasterId id="2147484312" r:id="rId2"/>
  </p:sldMasterIdLst>
  <p:notesMasterIdLst>
    <p:notesMasterId r:id="rId29"/>
  </p:notesMasterIdLst>
  <p:sldIdLst>
    <p:sldId id="481" r:id="rId3"/>
    <p:sldId id="482" r:id="rId4"/>
    <p:sldId id="437" r:id="rId5"/>
    <p:sldId id="438" r:id="rId6"/>
    <p:sldId id="509" r:id="rId7"/>
    <p:sldId id="358" r:id="rId8"/>
    <p:sldId id="510" r:id="rId9"/>
    <p:sldId id="484" r:id="rId10"/>
    <p:sldId id="451" r:id="rId11"/>
    <p:sldId id="534" r:id="rId12"/>
    <p:sldId id="370" r:id="rId13"/>
    <p:sldId id="379" r:id="rId14"/>
    <p:sldId id="373" r:id="rId15"/>
    <p:sldId id="374" r:id="rId16"/>
    <p:sldId id="399" r:id="rId17"/>
    <p:sldId id="507" r:id="rId18"/>
    <p:sldId id="513" r:id="rId19"/>
    <p:sldId id="514" r:id="rId20"/>
    <p:sldId id="535" r:id="rId21"/>
    <p:sldId id="518" r:id="rId22"/>
    <p:sldId id="519" r:id="rId23"/>
    <p:sldId id="520" r:id="rId24"/>
    <p:sldId id="521" r:id="rId25"/>
    <p:sldId id="522" r:id="rId26"/>
    <p:sldId id="523" r:id="rId27"/>
    <p:sldId id="508"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8351"/>
    <a:srgbClr val="BEB455"/>
    <a:srgbClr val="E0C2F0"/>
    <a:srgbClr val="DE52A2"/>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7" autoAdjust="0"/>
    <p:restoredTop sz="76378" autoAdjust="0"/>
  </p:normalViewPr>
  <p:slideViewPr>
    <p:cSldViewPr>
      <p:cViewPr varScale="1">
        <p:scale>
          <a:sx n="69" d="100"/>
          <a:sy n="69" d="100"/>
        </p:scale>
        <p:origin x="-142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A4EF4EEC-F72E-4B87-BB7B-A5D5AE0813F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9818871A-8284-4DA4-B958-0AAA12FC0683}" type="slidenum">
              <a:rPr lang="en-US" smtClean="0"/>
              <a:pPr/>
              <a:t>1</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xfrm>
            <a:off x="914400" y="4343400"/>
            <a:ext cx="5029200" cy="4114800"/>
          </a:xfrm>
          <a:noFill/>
          <a:ln/>
        </p:spPr>
        <p:txBody>
          <a:bodyPr/>
          <a:lstStyle/>
          <a:p>
            <a:pPr eaLnBrk="1" hangingPunct="1"/>
            <a:r>
              <a:rPr lang="en-US" sz="700" b="1" smtClean="0">
                <a:solidFill>
                  <a:srgbClr val="FF9933"/>
                </a:solidFill>
              </a:rPr>
              <a:t>“I have a very strong feeling that science exists to serve human welfare.  It’s wonderful to have the opportunity given us by society to do basic research, but in return, we have a very important moral responsibility to apply that research to benefiting humanity.” </a:t>
            </a:r>
            <a:br>
              <a:rPr lang="en-US" sz="700" b="1" smtClean="0">
                <a:solidFill>
                  <a:srgbClr val="FF9933"/>
                </a:solidFill>
              </a:rPr>
            </a:br>
            <a:r>
              <a:rPr lang="en-US" sz="700" b="1" smtClean="0">
                <a:solidFill>
                  <a:srgbClr val="FF9933"/>
                </a:solidFill>
              </a:rPr>
              <a:t/>
            </a:r>
            <a:br>
              <a:rPr lang="en-US" sz="700" b="1" smtClean="0">
                <a:solidFill>
                  <a:srgbClr val="FF9933"/>
                </a:solidFill>
              </a:rPr>
            </a:br>
            <a:r>
              <a:rPr lang="en-US" sz="700" b="1" smtClean="0">
                <a:solidFill>
                  <a:srgbClr val="FF9933"/>
                </a:solidFill>
              </a:rPr>
              <a:t>                                    Walter Orr Roberts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1443038" y="300038"/>
            <a:ext cx="4159250" cy="3119437"/>
          </a:xfrm>
          <a:ln/>
        </p:spPr>
      </p:sp>
      <p:sp>
        <p:nvSpPr>
          <p:cNvPr id="25603" name="Notes Placeholder 2"/>
          <p:cNvSpPr>
            <a:spLocks noGrp="1"/>
          </p:cNvSpPr>
          <p:nvPr>
            <p:ph type="body" idx="1"/>
          </p:nvPr>
        </p:nvSpPr>
        <p:spPr>
          <a:xfrm>
            <a:off x="447261" y="3822492"/>
            <a:ext cx="5814391" cy="4992037"/>
          </a:xfrm>
          <a:noFill/>
          <a:ln/>
        </p:spPr>
        <p:txBody>
          <a:bodyPr/>
          <a:lstStyle/>
          <a:p>
            <a:pPr marL="224325" indent="-224325">
              <a:buFontTx/>
              <a:buChar char="•"/>
            </a:pPr>
            <a:r>
              <a:rPr lang="en-US" sz="1600" b="1" dirty="0"/>
              <a:t>Not located near a major water source, so supplying our city with water has been a major challenge throughout our history.    Pikes Peak system developed in first half of 20</a:t>
            </a:r>
            <a:r>
              <a:rPr lang="en-US" sz="1600" b="1" baseline="30000" dirty="0"/>
              <a:t>th</a:t>
            </a:r>
            <a:r>
              <a:rPr lang="en-US" sz="1600" b="1" dirty="0"/>
              <a:t> century, Blue River System 1950’s, Homestake in 1960’s, and Fountain Valley Authority in 1970’s.  Today we are living off the legacy of those who developed these systems.</a:t>
            </a:r>
          </a:p>
          <a:p>
            <a:pPr marL="224325" indent="-224325">
              <a:buFontTx/>
              <a:buChar char="•"/>
            </a:pPr>
            <a:r>
              <a:rPr lang="en-US" sz="1600" b="1" dirty="0"/>
              <a:t>As earlier generations have stepped up to meet this challenge, SDS is our legacy for this and future generations.    </a:t>
            </a:r>
          </a:p>
          <a:p>
            <a:pPr marL="224325" indent="-224325">
              <a:buFontTx/>
              <a:buChar char="•"/>
            </a:pPr>
            <a:r>
              <a:rPr lang="en-US" sz="1600" b="1" dirty="0"/>
              <a:t>Have water rights to meet needs, SDS enables us to get it to Colorado Springs.  Also will provide redundancy to delivery systems that were built many decades ago.</a:t>
            </a:r>
          </a:p>
          <a:p>
            <a:pPr marL="224325" indent="-224325">
              <a:buFontTx/>
              <a:buChar char="•"/>
            </a:pPr>
            <a:r>
              <a:rPr lang="en-US" sz="1600" b="1" dirty="0"/>
              <a:t>It is also important to our project partners – city of Fountain, Security and Pueblo West. </a:t>
            </a:r>
          </a:p>
          <a:p>
            <a:pPr marL="224325" indent="-224325">
              <a:buFontTx/>
              <a:buChar char="•"/>
            </a:pPr>
            <a:r>
              <a:rPr lang="en-US" sz="1600" b="1" dirty="0"/>
              <a:t>Pleased we’ve been able to collaborate with these other communities on this </a:t>
            </a:r>
            <a:r>
              <a:rPr lang="en-US" sz="1600" b="1"/>
              <a:t>project</a:t>
            </a:r>
            <a:r>
              <a:rPr lang="en-US" sz="1600" b="1" smtClean="0"/>
              <a:t>.</a:t>
            </a:r>
            <a:endParaRPr lang="en-US" sz="1600" b="1" i="1" dirty="0"/>
          </a:p>
        </p:txBody>
      </p:sp>
      <p:sp>
        <p:nvSpPr>
          <p:cNvPr id="25604" name="Slide Number Placeholder 3"/>
          <p:cNvSpPr txBox="1">
            <a:spLocks noGrp="1"/>
          </p:cNvSpPr>
          <p:nvPr/>
        </p:nvSpPr>
        <p:spPr bwMode="auto">
          <a:xfrm>
            <a:off x="3884027" y="8684926"/>
            <a:ext cx="2972421" cy="457513"/>
          </a:xfrm>
          <a:prstGeom prst="rect">
            <a:avLst/>
          </a:prstGeom>
          <a:noFill/>
          <a:ln w="9525">
            <a:noFill/>
            <a:miter lim="800000"/>
            <a:headEnd/>
            <a:tailEnd/>
          </a:ln>
        </p:spPr>
        <p:txBody>
          <a:bodyPr lIns="89664" tIns="44829" rIns="89664" bIns="44829" anchor="b"/>
          <a:lstStyle/>
          <a:p>
            <a:pPr algn="r"/>
            <a:fld id="{FF63E0CA-DE6F-471C-8DE7-6F67A3687B77}" type="slidenum">
              <a:rPr lang="en-US" sz="1200"/>
              <a:pPr algn="r"/>
              <a:t>18</a:t>
            </a:fld>
            <a:endParaRPr 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r>
              <a:rPr lang="en-US" smtClean="0"/>
              <a:t>Discussion About greenhouse gases and CO2</a:t>
            </a:r>
          </a:p>
          <a:p>
            <a:r>
              <a:rPr lang="en-US" smtClean="0"/>
              <a:t>Preponderance of evidence..</a:t>
            </a:r>
          </a:p>
          <a:p>
            <a:r>
              <a:rPr lang="en-US" smtClean="0"/>
              <a:t>The team first confirmed a theory that the slight increase in solar energy during the peak production of sunspots is absorbed by stratospheric ozone. The energy warms the air in the stratosphere over the tropics, where sunlight is most intense, while also stimulating the production of additional ozone there that absorbs even more solar energy. Since the stratosphere warms unevenly, with the most pronounced warming occurring at lower latitudes, stratospheric winds are altered and, through a chain of interconnected processes, end up strengthening tropical precipitation.</a:t>
            </a:r>
          </a:p>
          <a:p>
            <a:r>
              <a:rPr lang="en-US" smtClean="0"/>
              <a:t>At the same time, the increased sunlight at solar maximum causes a slight warming of ocean surface waters across the subtropical Pacific, where Sun-blocking clouds are normally scarce. That small amount of extra heat leads to more evaporation, producing additional water vapor. In turn, the moisture is carried by trade winds to the normally rainy areas of the western tropical Pacific, fueling heavier rains and reinforcing the effects of the stratospheric mechanism.</a:t>
            </a:r>
          </a:p>
          <a:p>
            <a:endParaRPr lang="en-US" smtClean="0"/>
          </a:p>
          <a:p>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6CE39BFB-B475-4BF7-9DDD-DA12E317125A}"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77BDE7DD-C36C-44A3-BDF6-20066533D355}" type="slidenum">
              <a:rPr lang="en-US" altLang="en-US" smtClean="0"/>
              <a:pPr/>
              <a:t>7</a:t>
            </a:fld>
            <a:endParaRPr lang="en-US" alt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E33B798B-065F-4D34-89E4-B0E91F94236D}" type="slidenum">
              <a:rPr lang="en-US"/>
              <a:pPr/>
              <a:t>8</a:t>
            </a:fld>
            <a:endParaRPr lang="en-US"/>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914400" y="4343400"/>
            <a:ext cx="5029200" cy="4114800"/>
          </a:xfrm>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4EF4EEC-F72E-4B87-BB7B-A5D5AE0813FE}" type="slidenum">
              <a:rPr lang="en-US" smtClean="0"/>
              <a:pPr>
                <a:defRPr/>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lIns="91430" tIns="45715" rIns="91430" bIns="45715"/>
          <a:lstStyle/>
          <a:p>
            <a:fld id="{3A3EB87D-B6E5-4E96-B186-1B7A997E8415}" type="slidenum">
              <a:rPr lang="en-US" smtClean="0"/>
              <a:pPr/>
              <a:t>13</a:t>
            </a:fld>
            <a:endParaRPr lang="en-US"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r>
              <a:rPr lang="en-US" smtClean="0"/>
              <a:t>Physical hydrology models describe the water cycle of the watershed.. The “natural” processes…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lIns="91430" tIns="45715" rIns="91430" bIns="45715"/>
          <a:lstStyle/>
          <a:p>
            <a:fld id="{D5A1B73D-4B67-4284-A431-857EA8066112}" type="slidenum">
              <a:rPr lang="en-US" smtClean="0"/>
              <a:pPr/>
              <a:t>14</a:t>
            </a:fld>
            <a:endParaRPr lang="en-US"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r>
              <a:rPr lang="en-US" smtClean="0"/>
              <a:t>But in MANY places, humans have altered this natural, hydrologic cycle for beneficial use.</a:t>
            </a:r>
          </a:p>
          <a:p>
            <a:r>
              <a:rPr lang="en-US" smtClean="0"/>
              <a:t>This use typically quite  complex, in terms of its governance and regulation. </a:t>
            </a:r>
          </a:p>
          <a:p>
            <a:endParaRPr lang="en-US" smtClean="0"/>
          </a:p>
          <a:p>
            <a:r>
              <a:rPr lang="en-US" smtClean="0"/>
              <a:t>Water Planning: Water resource planning models ask the questions in the slide. Importantly, </a:t>
            </a:r>
          </a:p>
          <a:p>
            <a:r>
              <a:rPr lang="en-US" smtClean="0"/>
              <a:t>Most water resource planning models do not directly use climate information, but use</a:t>
            </a:r>
          </a:p>
          <a:p>
            <a:r>
              <a:rPr lang="en-US" smtClean="0"/>
              <a:t>Climate proxies, typically in the form of historical records of streamflow.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9113D5C7-ED13-4B84-BDB4-4FCB1B522838}" type="slidenum">
              <a:rPr lang="en-US" smtClean="0"/>
              <a:pPr/>
              <a:t>15</a:t>
            </a:fld>
            <a:endParaRPr lang="en-US" smtClean="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r>
              <a:rPr lang="en-US" sz="800" smtClean="0">
                <a:latin typeface="Comic Sans MS" pitchFamily="66" charset="0"/>
              </a:rPr>
              <a:t>We need a collection of computer logic assembled in a manner that describes how water moves through this watershed.</a:t>
            </a:r>
            <a:br>
              <a:rPr lang="en-US" sz="800" smtClean="0">
                <a:latin typeface="Comic Sans MS" pitchFamily="66" charset="0"/>
              </a:rPr>
            </a:br>
            <a:endParaRPr lang="en-US" sz="800" smtClean="0">
              <a:latin typeface="Comic Sans MS" pitchFamily="66"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E33B798B-065F-4D34-89E4-B0E91F94236D}" type="slidenum">
              <a:rPr lang="en-US"/>
              <a:pPr/>
              <a:t>16</a:t>
            </a:fld>
            <a:endParaRPr lang="en-US"/>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F6989DF-AC5E-450C-9E51-C4E1A2E3C507}"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3F962FC-C619-4043-BE55-F5528CE15915}"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CE833EF-07EE-440C-99E4-FED002E7DE6D}"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3F1A8B2-1D68-47F4-8BA1-835E74CD4257}"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D80BA6AB-3CC1-46BB-8F52-97E4C0F5B81D}"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F6989DF-AC5E-450C-9E51-C4E1A2E3C507}" type="slidenum">
              <a:rPr lang="en-US" smtClean="0"/>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D43FCFE4-74EE-400D-98DC-7D8B6BCC08AB}"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4A4BC75-0595-4D11-B98C-CE846E0C42B3}"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05A5408-12AF-4096-864D-D8108EBA2BDE}"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61EE44B-ABF2-4CE2-A558-1B52427E2B7A}"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F79E91E-53D8-4A7E-AE2E-65474FB434F3}"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D43FCFE4-74EE-400D-98DC-7D8B6BCC08AB}" type="slidenum">
              <a:rPr lang="en-US"/>
              <a:pPr>
                <a:defRPr/>
              </a:pPr>
              <a:t>‹#›</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3_Blank">
    <p:spTree>
      <p:nvGrpSpPr>
        <p:cNvPr id="1" name=""/>
        <p:cNvGrpSpPr/>
        <p:nvPr/>
      </p:nvGrpSpPr>
      <p:grpSpPr>
        <a:xfrm>
          <a:off x="0" y="0"/>
          <a:ext cx="0" cy="0"/>
          <a:chOff x="0" y="0"/>
          <a:chExt cx="0" cy="0"/>
        </a:xfrm>
      </p:grpSpPr>
      <p:pic>
        <p:nvPicPr>
          <p:cNvPr id="4" name="Picture 14"/>
          <p:cNvPicPr>
            <a:picLocks noChangeAspect="1" noChangeArrowheads="1"/>
          </p:cNvPicPr>
          <p:nvPr userDrawn="1"/>
        </p:nvPicPr>
        <p:blipFill>
          <a:blip r:embed="rId2" cstate="print"/>
          <a:srcRect/>
          <a:stretch>
            <a:fillRect/>
          </a:stretch>
        </p:blipFill>
        <p:spPr bwMode="auto">
          <a:xfrm>
            <a:off x="0" y="-22225"/>
            <a:ext cx="9174163" cy="6880225"/>
          </a:xfrm>
          <a:prstGeom prst="rect">
            <a:avLst/>
          </a:prstGeom>
          <a:noFill/>
          <a:ln w="9525">
            <a:noFill/>
            <a:miter lim="800000"/>
            <a:headEnd/>
            <a:tailEnd/>
          </a:ln>
        </p:spPr>
      </p:pic>
      <p:sp>
        <p:nvSpPr>
          <p:cNvPr id="5" name="TextBox 4"/>
          <p:cNvSpPr txBox="1"/>
          <p:nvPr userDrawn="1"/>
        </p:nvSpPr>
        <p:spPr>
          <a:xfrm>
            <a:off x="7921625" y="6445250"/>
            <a:ext cx="1066800" cy="457200"/>
          </a:xfrm>
          <a:prstGeom prst="rect">
            <a:avLst/>
          </a:prstGeom>
          <a:noFill/>
        </p:spPr>
        <p:txBody>
          <a:bodyPr>
            <a:spAutoFit/>
          </a:bodyPr>
          <a:lstStyle/>
          <a:p>
            <a:pPr>
              <a:defRPr/>
            </a:pPr>
            <a:r>
              <a:rPr lang="en-US" dirty="0"/>
              <a:t>NCAR</a:t>
            </a:r>
          </a:p>
        </p:txBody>
      </p:sp>
      <p:sp>
        <p:nvSpPr>
          <p:cNvPr id="3" name="Title 2"/>
          <p:cNvSpPr>
            <a:spLocks noGrp="1" noChangeArrowheads="1"/>
          </p:cNvSpPr>
          <p:nvPr>
            <p:ph type="title"/>
          </p:nvPr>
        </p:nvSpPr>
        <p:spPr bwMode="auto">
          <a:xfrm>
            <a:off x="693326" y="-22578"/>
            <a:ext cx="7772400" cy="1143000"/>
          </a:xfrm>
          <a:prstGeom prst="rect">
            <a:avLst/>
          </a:prstGeom>
          <a:noFill/>
          <a:ln w="9525">
            <a:noFill/>
            <a:miter lim="800000"/>
            <a:headEnd/>
            <a:tailEnd/>
          </a:ln>
        </p:spPr>
        <p:txBody>
          <a:bodyPr/>
          <a:lstStyle/>
          <a:p>
            <a:pPr lvl="0"/>
            <a:r>
              <a:rPr lang="en-US" smtClean="0"/>
              <a:t>Click to edit Master title style</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F06278F7-88D5-4A22-A261-35FDBFC7D7E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3F962FC-C619-4043-BE55-F5528CE15915}"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CE833EF-07EE-440C-99E4-FED002E7DE6D}"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3638"/>
            <a:ext cx="2133600" cy="457200"/>
          </a:xfrm>
        </p:spPr>
        <p:txBody>
          <a:bodyPr/>
          <a:lstStyle>
            <a:lvl1pPr>
              <a:defRPr/>
            </a:lvl1pPr>
          </a:lstStyle>
          <a:p>
            <a:pPr>
              <a:defRPr/>
            </a:pPr>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553200" y="6243638"/>
            <a:ext cx="2133600" cy="457200"/>
          </a:xfrm>
        </p:spPr>
        <p:txBody>
          <a:bodyPr/>
          <a:lstStyle>
            <a:lvl1pPr>
              <a:defRPr/>
            </a:lvl1pPr>
          </a:lstStyle>
          <a:p>
            <a:pPr>
              <a:defRPr/>
            </a:pPr>
            <a:fld id="{4A960801-FD43-4BB6-A099-3697B197A57E}"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48E6244-75D2-491C-8AFB-E18317153482}"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3F1A8B2-1D68-47F4-8BA1-835E74CD4257}"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F06278F7-88D5-4A22-A261-35FDBFC7D7E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48E6244-75D2-491C-8AFB-E18317153482}"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C36B4B6-B2F1-4B70-AAB6-D9495FC6C92C}"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307" r:id="rId1"/>
    <p:sldLayoutId id="2147484308" r:id="rId2"/>
    <p:sldLayoutId id="2147484309" r:id="rId3"/>
    <p:sldLayoutId id="2147484328" r:id="rId4"/>
    <p:sldLayoutId id="2147484329" r:id="rId5"/>
    <p:sldLayoutId id="2147484331" r:id="rId6"/>
    <p:sldLayoutId id="2147484334" r:id="rId7"/>
    <p:sldLayoutId id="2147484337"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C36B4B6-B2F1-4B70-AAB6-D9495FC6C92C}"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313" r:id="rId1"/>
    <p:sldLayoutId id="2147484314" r:id="rId2"/>
    <p:sldLayoutId id="2147484315" r:id="rId3"/>
    <p:sldLayoutId id="2147484316" r:id="rId4"/>
    <p:sldLayoutId id="2147484317" r:id="rId5"/>
    <p:sldLayoutId id="2147484318" r:id="rId6"/>
    <p:sldLayoutId id="2147484319" r:id="rId7"/>
    <p:sldLayoutId id="2147484320" r:id="rId8"/>
    <p:sldLayoutId id="2147484321" r:id="rId9"/>
    <p:sldLayoutId id="2147484322" r:id="rId10"/>
    <p:sldLayoutId id="2147484323" r:id="rId11"/>
    <p:sldLayoutId id="2147484336" r:id="rId12"/>
    <p:sldLayoutId id="2147484338"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0.xml"/><Relationship Id="rId5" Type="http://schemas.openxmlformats.org/officeDocument/2006/relationships/image" Target="../media/image27.pn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5.xml"/><Relationship Id="rId5" Type="http://schemas.openxmlformats.org/officeDocument/2006/relationships/image" Target="../media/image31.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4.xml"/><Relationship Id="rId5" Type="http://schemas.openxmlformats.org/officeDocument/2006/relationships/image" Target="../media/image37.jpeg"/><Relationship Id="rId4" Type="http://schemas.openxmlformats.org/officeDocument/2006/relationships/image" Target="../media/image36.jpeg"/></Relationships>
</file>

<file path=ppt/slides/_rels/slide26.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hyperlink" Target="http://www.awwarf.org/" TargetMode="External"/><Relationship Id="rId7" Type="http://schemas.openxmlformats.org/officeDocument/2006/relationships/hyperlink" Target="mailto:kathleen@ucar.edu" TargetMode="External"/><Relationship Id="rId2" Type="http://schemas.openxmlformats.org/officeDocument/2006/relationships/hyperlink" Target="http://www.isse.ucar.edu/awwarf/" TargetMode="External"/><Relationship Id="rId1" Type="http://schemas.openxmlformats.org/officeDocument/2006/relationships/slideLayout" Target="../slideLayouts/slideLayout14.xml"/><Relationship Id="rId6" Type="http://schemas.openxmlformats.org/officeDocument/2006/relationships/hyperlink" Target="mailto:yates@ucar.edu" TargetMode="External"/><Relationship Id="rId5" Type="http://schemas.openxmlformats.org/officeDocument/2006/relationships/hyperlink" Target="http://weap21.org/" TargetMode="External"/><Relationship Id="rId4" Type="http://schemas.openxmlformats.org/officeDocument/2006/relationships/hyperlink" Target="http://s/" TargetMode="Externa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3.xml"/><Relationship Id="rId1" Type="http://schemas.openxmlformats.org/officeDocument/2006/relationships/video" Target="file:///H:\LTmq6Aug1997.wmv"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42" name="Picture 2" descr="NCAR"/>
          <p:cNvPicPr>
            <a:picLocks noChangeAspect="1" noChangeArrowheads="1"/>
          </p:cNvPicPr>
          <p:nvPr/>
        </p:nvPicPr>
        <p:blipFill>
          <a:blip r:embed="rId3" cstate="print"/>
          <a:srcRect/>
          <a:stretch>
            <a:fillRect/>
          </a:stretch>
        </p:blipFill>
        <p:spPr bwMode="auto">
          <a:xfrm>
            <a:off x="0" y="-47625"/>
            <a:ext cx="9144000" cy="6905625"/>
          </a:xfrm>
          <a:prstGeom prst="rect">
            <a:avLst/>
          </a:prstGeom>
          <a:noFill/>
          <a:ln w="9525">
            <a:noFill/>
            <a:miter lim="800000"/>
            <a:headEnd/>
            <a:tailEnd/>
          </a:ln>
        </p:spPr>
      </p:pic>
      <p:sp>
        <p:nvSpPr>
          <p:cNvPr id="10243" name="Rectangle 3"/>
          <p:cNvSpPr>
            <a:spLocks noChangeArrowheads="1"/>
          </p:cNvSpPr>
          <p:nvPr/>
        </p:nvSpPr>
        <p:spPr bwMode="auto">
          <a:xfrm>
            <a:off x="134938" y="5618163"/>
            <a:ext cx="8991600" cy="1238250"/>
          </a:xfrm>
          <a:prstGeom prst="rect">
            <a:avLst/>
          </a:prstGeom>
          <a:solidFill>
            <a:schemeClr val="accent3">
              <a:lumMod val="50000"/>
              <a:alpha val="25000"/>
            </a:schemeClr>
          </a:solidFill>
          <a:ln w="9525">
            <a:noFill/>
            <a:miter lim="800000"/>
            <a:headEnd/>
            <a:tailEnd/>
          </a:ln>
        </p:spPr>
        <p:txBody>
          <a:bodyPr lIns="92075" tIns="46038" rIns="92075" bIns="46038" anchor="b"/>
          <a:lstStyle/>
          <a:p>
            <a:pPr>
              <a:lnSpc>
                <a:spcPct val="90000"/>
              </a:lnSpc>
              <a:tabLst>
                <a:tab pos="3316288" algn="l"/>
              </a:tabLst>
            </a:pPr>
            <a:r>
              <a:rPr lang="en-US" i="1" dirty="0">
                <a:solidFill>
                  <a:srgbClr val="FFFF00"/>
                </a:solidFill>
              </a:rPr>
              <a:t>“Science exists to serve human welfare.  It’s wonderful to have the opportunity given us by society to do basic research, but in return, we have a very important moral responsibility to apply that research to benefiting humanity.”        		   	                     Dr. Walter Orr Roberts (NCAR founder)</a:t>
            </a:r>
          </a:p>
        </p:txBody>
      </p:sp>
      <p:sp>
        <p:nvSpPr>
          <p:cNvPr id="51205" name="Rectangle 5"/>
          <p:cNvSpPr>
            <a:spLocks noChangeArrowheads="1"/>
          </p:cNvSpPr>
          <p:nvPr/>
        </p:nvSpPr>
        <p:spPr bwMode="auto">
          <a:xfrm>
            <a:off x="990600" y="228600"/>
            <a:ext cx="7772400" cy="1200329"/>
          </a:xfrm>
          <a:prstGeom prst="rect">
            <a:avLst/>
          </a:prstGeom>
          <a:solidFill>
            <a:schemeClr val="accent1">
              <a:lumMod val="20000"/>
              <a:lumOff val="80000"/>
              <a:alpha val="42000"/>
            </a:schemeClr>
          </a:solidFill>
          <a:ln w="9525">
            <a:noFill/>
            <a:miter lim="800000"/>
            <a:headEnd/>
            <a:tailEnd/>
          </a:ln>
          <a:effectLst>
            <a:outerShdw dist="35921" dir="2700000" algn="ctr" rotWithShape="0">
              <a:schemeClr val="bg2"/>
            </a:outerShdw>
            <a:softEdge rad="317500"/>
          </a:effectLst>
        </p:spPr>
        <p:txBody>
          <a:bodyPr wrap="square">
            <a:spAutoFit/>
          </a:bodyPr>
          <a:lstStyle/>
          <a:p>
            <a:pPr algn="ctr">
              <a:spcBef>
                <a:spcPts val="0"/>
              </a:spcBef>
              <a:defRPr/>
            </a:pPr>
            <a:r>
              <a:rPr lang="en-US" sz="3600" dirty="0" smtClean="0">
                <a:latin typeface="Arial" pitchFamily="34" charset="0"/>
                <a:cs typeface="Arial" pitchFamily="34" charset="0"/>
              </a:rPr>
              <a:t>Water Resource Planning Options for Climate Change </a:t>
            </a:r>
            <a:endParaRPr lang="en-US" sz="4800" dirty="0">
              <a:latin typeface="Arial" pitchFamily="34" charset="0"/>
              <a:cs typeface="Arial" pitchFamily="34" charset="0"/>
            </a:endParaRPr>
          </a:p>
        </p:txBody>
      </p:sp>
      <p:sp>
        <p:nvSpPr>
          <p:cNvPr id="10245" name="Text Box 7"/>
          <p:cNvSpPr txBox="1">
            <a:spLocks noChangeArrowheads="1"/>
          </p:cNvSpPr>
          <p:nvPr/>
        </p:nvSpPr>
        <p:spPr bwMode="auto">
          <a:xfrm>
            <a:off x="1295400" y="3276600"/>
            <a:ext cx="6400800" cy="461665"/>
          </a:xfrm>
          <a:prstGeom prst="rect">
            <a:avLst/>
          </a:prstGeom>
          <a:solidFill>
            <a:schemeClr val="bg1">
              <a:alpha val="50000"/>
            </a:schemeClr>
          </a:solidFill>
          <a:ln w="9525">
            <a:noFill/>
            <a:miter lim="800000"/>
            <a:headEnd/>
            <a:tailEnd/>
          </a:ln>
          <a:effectLst>
            <a:softEdge rad="63500"/>
          </a:effectLst>
        </p:spPr>
        <p:txBody>
          <a:bodyPr wrap="square">
            <a:spAutoFit/>
          </a:bodyPr>
          <a:lstStyle/>
          <a:p>
            <a:pPr algn="ctr"/>
            <a:r>
              <a:rPr lang="en-US" sz="2400" dirty="0" smtClean="0">
                <a:solidFill>
                  <a:srgbClr val="000099"/>
                </a:solidFill>
              </a:rPr>
              <a:t>JFF  </a:t>
            </a:r>
            <a:r>
              <a:rPr lang="en-US" sz="2400" smtClean="0">
                <a:solidFill>
                  <a:srgbClr val="000099"/>
                </a:solidFill>
              </a:rPr>
              <a:t>13 Jul </a:t>
            </a:r>
            <a:r>
              <a:rPr lang="en-US" sz="2400" dirty="0" smtClean="0">
                <a:solidFill>
                  <a:srgbClr val="000099"/>
                </a:solidFill>
              </a:rPr>
              <a:t>2010</a:t>
            </a:r>
            <a:endParaRPr lang="en-US" dirty="0"/>
          </a:p>
        </p:txBody>
      </p:sp>
      <p:sp>
        <p:nvSpPr>
          <p:cNvPr id="10246" name="TextBox 6"/>
          <p:cNvSpPr txBox="1">
            <a:spLocks noChangeArrowheads="1"/>
          </p:cNvSpPr>
          <p:nvPr/>
        </p:nvSpPr>
        <p:spPr bwMode="auto">
          <a:xfrm>
            <a:off x="1828800" y="1828800"/>
            <a:ext cx="5592557" cy="954107"/>
          </a:xfrm>
          <a:prstGeom prst="rect">
            <a:avLst/>
          </a:prstGeom>
          <a:solidFill>
            <a:schemeClr val="bg1">
              <a:alpha val="50000"/>
            </a:schemeClr>
          </a:solidFill>
          <a:ln w="9525">
            <a:noFill/>
            <a:miter lim="800000"/>
            <a:headEnd/>
            <a:tailEnd/>
          </a:ln>
          <a:effectLst>
            <a:softEdge rad="127000"/>
          </a:effectLst>
        </p:spPr>
        <p:txBody>
          <a:bodyPr wrap="square">
            <a:spAutoFit/>
          </a:bodyPr>
          <a:lstStyle/>
          <a:p>
            <a:pPr algn="ctr"/>
            <a:r>
              <a:rPr lang="en-US" sz="2800" b="1" dirty="0">
                <a:solidFill>
                  <a:srgbClr val="000099"/>
                </a:solidFill>
              </a:rPr>
              <a:t>David </a:t>
            </a:r>
            <a:r>
              <a:rPr lang="en-US" sz="2800" b="1" dirty="0" smtClean="0">
                <a:solidFill>
                  <a:srgbClr val="000099"/>
                </a:solidFill>
              </a:rPr>
              <a:t>Yates and Kathleen Miller</a:t>
            </a:r>
          </a:p>
          <a:p>
            <a:pPr algn="ctr"/>
            <a:r>
              <a:rPr lang="en-US" sz="2800" b="1" dirty="0" smtClean="0">
                <a:solidFill>
                  <a:srgbClr val="000099"/>
                </a:solidFill>
              </a:rPr>
              <a:t>NCAR – Boulder</a:t>
            </a:r>
            <a:r>
              <a:rPr lang="en-US" sz="2800" b="1" dirty="0">
                <a:solidFill>
                  <a:srgbClr val="000099"/>
                </a:solidFill>
              </a:rPr>
              <a:t>, CO</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Oval 2"/>
          <p:cNvSpPr>
            <a:spLocks noChangeArrowheads="1"/>
          </p:cNvSpPr>
          <p:nvPr/>
        </p:nvSpPr>
        <p:spPr bwMode="auto">
          <a:xfrm>
            <a:off x="5715000" y="2895600"/>
            <a:ext cx="2667000" cy="2544763"/>
          </a:xfrm>
          <a:prstGeom prst="ellipse">
            <a:avLst/>
          </a:prstGeom>
          <a:solidFill>
            <a:srgbClr val="DEA6D9">
              <a:alpha val="50195"/>
            </a:srgbClr>
          </a:solidFill>
          <a:ln w="9525">
            <a:solidFill>
              <a:schemeClr val="tx1"/>
            </a:solidFill>
            <a:round/>
            <a:headEnd/>
            <a:tailEnd/>
          </a:ln>
        </p:spPr>
        <p:txBody>
          <a:bodyPr wrap="none" anchor="ctr"/>
          <a:lstStyle/>
          <a:p>
            <a:endParaRPr lang="en-US"/>
          </a:p>
        </p:txBody>
      </p:sp>
      <p:sp>
        <p:nvSpPr>
          <p:cNvPr id="31747" name="Oval 4"/>
          <p:cNvSpPr>
            <a:spLocks noChangeArrowheads="1"/>
          </p:cNvSpPr>
          <p:nvPr/>
        </p:nvSpPr>
        <p:spPr bwMode="auto">
          <a:xfrm>
            <a:off x="1219200" y="1524000"/>
            <a:ext cx="4570413" cy="1508125"/>
          </a:xfrm>
          <a:prstGeom prst="ellipse">
            <a:avLst/>
          </a:prstGeom>
          <a:solidFill>
            <a:schemeClr val="accent1">
              <a:alpha val="50195"/>
            </a:schemeClr>
          </a:solidFill>
          <a:ln w="9525">
            <a:solidFill>
              <a:schemeClr val="tx1"/>
            </a:solidFill>
            <a:round/>
            <a:headEnd/>
            <a:tailEnd/>
          </a:ln>
        </p:spPr>
        <p:txBody>
          <a:bodyPr wrap="none" anchor="ctr"/>
          <a:lstStyle/>
          <a:p>
            <a:endParaRPr lang="en-US"/>
          </a:p>
        </p:txBody>
      </p:sp>
      <p:sp>
        <p:nvSpPr>
          <p:cNvPr id="31748" name="Oval 5"/>
          <p:cNvSpPr>
            <a:spLocks noChangeAspect="1" noChangeArrowheads="1"/>
          </p:cNvSpPr>
          <p:nvPr/>
        </p:nvSpPr>
        <p:spPr bwMode="auto">
          <a:xfrm>
            <a:off x="533400" y="2667000"/>
            <a:ext cx="2541588" cy="2473325"/>
          </a:xfrm>
          <a:prstGeom prst="ellipse">
            <a:avLst/>
          </a:prstGeom>
          <a:solidFill>
            <a:srgbClr val="DEA6D9">
              <a:alpha val="50195"/>
            </a:srgbClr>
          </a:solidFill>
          <a:ln w="9525">
            <a:solidFill>
              <a:schemeClr val="tx1"/>
            </a:solidFill>
            <a:round/>
            <a:headEnd/>
            <a:tailEnd/>
          </a:ln>
        </p:spPr>
        <p:txBody>
          <a:bodyPr wrap="none" anchor="ctr"/>
          <a:lstStyle/>
          <a:p>
            <a:pPr algn="ctr"/>
            <a:endParaRPr lang="en-US"/>
          </a:p>
        </p:txBody>
      </p:sp>
      <p:sp>
        <p:nvSpPr>
          <p:cNvPr id="31749" name="Text Box 6"/>
          <p:cNvSpPr txBox="1">
            <a:spLocks noChangeArrowheads="1"/>
          </p:cNvSpPr>
          <p:nvPr/>
        </p:nvSpPr>
        <p:spPr bwMode="auto">
          <a:xfrm>
            <a:off x="1828800" y="1752600"/>
            <a:ext cx="3429000" cy="954088"/>
          </a:xfrm>
          <a:prstGeom prst="rect">
            <a:avLst/>
          </a:prstGeom>
          <a:noFill/>
          <a:ln w="9525">
            <a:noFill/>
            <a:miter lim="800000"/>
            <a:headEnd/>
            <a:tailEnd/>
          </a:ln>
        </p:spPr>
        <p:txBody>
          <a:bodyPr>
            <a:spAutoFit/>
          </a:bodyPr>
          <a:lstStyle/>
          <a:p>
            <a:pPr>
              <a:spcBef>
                <a:spcPct val="50000"/>
              </a:spcBef>
            </a:pPr>
            <a:r>
              <a:rPr lang="en-US" sz="2800"/>
              <a:t>Industry Research –  AwwaRF</a:t>
            </a:r>
          </a:p>
        </p:txBody>
      </p:sp>
      <p:sp>
        <p:nvSpPr>
          <p:cNvPr id="31750" name="Oval 7"/>
          <p:cNvSpPr>
            <a:spLocks noChangeArrowheads="1"/>
          </p:cNvSpPr>
          <p:nvPr/>
        </p:nvSpPr>
        <p:spPr bwMode="auto">
          <a:xfrm>
            <a:off x="3276600" y="5181600"/>
            <a:ext cx="4570413" cy="1508125"/>
          </a:xfrm>
          <a:prstGeom prst="ellipse">
            <a:avLst/>
          </a:prstGeom>
          <a:solidFill>
            <a:schemeClr val="accent1">
              <a:alpha val="50195"/>
            </a:schemeClr>
          </a:solidFill>
          <a:ln w="9525">
            <a:solidFill>
              <a:schemeClr val="tx1"/>
            </a:solidFill>
            <a:round/>
            <a:headEnd/>
            <a:tailEnd/>
          </a:ln>
        </p:spPr>
        <p:txBody>
          <a:bodyPr wrap="none" anchor="ctr"/>
          <a:lstStyle/>
          <a:p>
            <a:endParaRPr lang="en-US"/>
          </a:p>
        </p:txBody>
      </p:sp>
      <p:sp>
        <p:nvSpPr>
          <p:cNvPr id="31751" name="Text Box 8"/>
          <p:cNvSpPr txBox="1">
            <a:spLocks noChangeArrowheads="1"/>
          </p:cNvSpPr>
          <p:nvPr/>
        </p:nvSpPr>
        <p:spPr bwMode="auto">
          <a:xfrm>
            <a:off x="3962400" y="5562600"/>
            <a:ext cx="3429000" cy="366713"/>
          </a:xfrm>
          <a:prstGeom prst="rect">
            <a:avLst/>
          </a:prstGeom>
          <a:noFill/>
          <a:ln w="9525">
            <a:noFill/>
            <a:miter lim="800000"/>
            <a:headEnd/>
            <a:tailEnd/>
          </a:ln>
        </p:spPr>
        <p:txBody>
          <a:bodyPr>
            <a:spAutoFit/>
          </a:bodyPr>
          <a:lstStyle/>
          <a:p>
            <a:pPr>
              <a:spcBef>
                <a:spcPct val="50000"/>
              </a:spcBef>
            </a:pPr>
            <a:endParaRPr lang="en-US"/>
          </a:p>
        </p:txBody>
      </p:sp>
      <p:sp>
        <p:nvSpPr>
          <p:cNvPr id="31752" name="Text Box 9"/>
          <p:cNvSpPr txBox="1">
            <a:spLocks noChangeArrowheads="1"/>
          </p:cNvSpPr>
          <p:nvPr/>
        </p:nvSpPr>
        <p:spPr bwMode="auto">
          <a:xfrm>
            <a:off x="3429000" y="5562600"/>
            <a:ext cx="4343400" cy="830263"/>
          </a:xfrm>
          <a:prstGeom prst="rect">
            <a:avLst/>
          </a:prstGeom>
          <a:noFill/>
          <a:ln w="9525">
            <a:noFill/>
            <a:miter lim="800000"/>
            <a:headEnd/>
            <a:tailEnd/>
          </a:ln>
        </p:spPr>
        <p:txBody>
          <a:bodyPr>
            <a:spAutoFit/>
          </a:bodyPr>
          <a:lstStyle/>
          <a:p>
            <a:pPr>
              <a:spcBef>
                <a:spcPct val="50000"/>
              </a:spcBef>
            </a:pPr>
            <a:r>
              <a:rPr lang="en-US" sz="2400"/>
              <a:t>Climate Research – NCAR; NOAA, U. of Colo</a:t>
            </a:r>
          </a:p>
        </p:txBody>
      </p:sp>
      <p:sp>
        <p:nvSpPr>
          <p:cNvPr id="31753" name="Text Box 10"/>
          <p:cNvSpPr txBox="1">
            <a:spLocks noChangeArrowheads="1"/>
          </p:cNvSpPr>
          <p:nvPr/>
        </p:nvSpPr>
        <p:spPr bwMode="auto">
          <a:xfrm>
            <a:off x="6096000" y="3284538"/>
            <a:ext cx="2209800" cy="1608137"/>
          </a:xfrm>
          <a:prstGeom prst="rect">
            <a:avLst/>
          </a:prstGeom>
          <a:noFill/>
          <a:ln w="9525">
            <a:noFill/>
            <a:miter lim="800000"/>
            <a:headEnd/>
            <a:tailEnd/>
          </a:ln>
        </p:spPr>
        <p:txBody>
          <a:bodyPr>
            <a:spAutoFit/>
          </a:bodyPr>
          <a:lstStyle/>
          <a:p>
            <a:pPr>
              <a:spcBef>
                <a:spcPct val="50000"/>
              </a:spcBef>
            </a:pPr>
            <a:r>
              <a:rPr lang="en-US" sz="2500" b="1"/>
              <a:t>Project Team</a:t>
            </a:r>
          </a:p>
          <a:p>
            <a:pPr>
              <a:spcBef>
                <a:spcPct val="50000"/>
              </a:spcBef>
            </a:pPr>
            <a:r>
              <a:rPr lang="en-US" sz="2500" b="1"/>
              <a:t>NCAR, MWH</a:t>
            </a:r>
          </a:p>
          <a:p>
            <a:pPr>
              <a:spcBef>
                <a:spcPct val="50000"/>
              </a:spcBef>
            </a:pPr>
            <a:endParaRPr lang="en-US" sz="2400" b="1"/>
          </a:p>
        </p:txBody>
      </p:sp>
      <p:sp>
        <p:nvSpPr>
          <p:cNvPr id="31754" name="Text Box 11"/>
          <p:cNvSpPr txBox="1">
            <a:spLocks noChangeArrowheads="1"/>
          </p:cNvSpPr>
          <p:nvPr/>
        </p:nvSpPr>
        <p:spPr bwMode="auto">
          <a:xfrm>
            <a:off x="990600" y="3352800"/>
            <a:ext cx="1752600" cy="1384300"/>
          </a:xfrm>
          <a:prstGeom prst="rect">
            <a:avLst/>
          </a:prstGeom>
          <a:noFill/>
          <a:ln w="9525">
            <a:noFill/>
            <a:miter lim="800000"/>
            <a:headEnd/>
            <a:tailEnd/>
          </a:ln>
        </p:spPr>
        <p:txBody>
          <a:bodyPr>
            <a:spAutoFit/>
          </a:bodyPr>
          <a:lstStyle/>
          <a:p>
            <a:r>
              <a:rPr lang="en-US" sz="2800"/>
              <a:t>Colo </a:t>
            </a:r>
          </a:p>
          <a:p>
            <a:r>
              <a:rPr lang="en-US" sz="2800"/>
              <a:t>Springs</a:t>
            </a:r>
          </a:p>
          <a:p>
            <a:r>
              <a:rPr lang="en-US" sz="2800"/>
              <a:t>Utilities</a:t>
            </a:r>
          </a:p>
        </p:txBody>
      </p:sp>
      <p:sp>
        <p:nvSpPr>
          <p:cNvPr id="31755" name="Oval 12"/>
          <p:cNvSpPr>
            <a:spLocks noChangeArrowheads="1"/>
          </p:cNvSpPr>
          <p:nvPr/>
        </p:nvSpPr>
        <p:spPr bwMode="auto">
          <a:xfrm>
            <a:off x="2667000" y="3200400"/>
            <a:ext cx="3492500" cy="1281113"/>
          </a:xfrm>
          <a:prstGeom prst="ellipse">
            <a:avLst/>
          </a:prstGeom>
          <a:solidFill>
            <a:srgbClr val="81CBFD">
              <a:alpha val="50195"/>
            </a:srgbClr>
          </a:solidFill>
          <a:ln w="9525">
            <a:solidFill>
              <a:schemeClr val="tx1"/>
            </a:solidFill>
            <a:round/>
            <a:headEnd/>
            <a:tailEnd/>
          </a:ln>
        </p:spPr>
        <p:txBody>
          <a:bodyPr wrap="none" anchor="ctr"/>
          <a:lstStyle/>
          <a:p>
            <a:endParaRPr lang="en-US"/>
          </a:p>
        </p:txBody>
      </p:sp>
      <p:sp>
        <p:nvSpPr>
          <p:cNvPr id="31756" name="Text Box 13"/>
          <p:cNvSpPr txBox="1">
            <a:spLocks noChangeArrowheads="1"/>
          </p:cNvSpPr>
          <p:nvPr/>
        </p:nvSpPr>
        <p:spPr bwMode="auto">
          <a:xfrm>
            <a:off x="3048000" y="3429000"/>
            <a:ext cx="2819400" cy="461963"/>
          </a:xfrm>
          <a:prstGeom prst="rect">
            <a:avLst/>
          </a:prstGeom>
          <a:noFill/>
          <a:ln w="9525">
            <a:noFill/>
            <a:miter lim="800000"/>
            <a:headEnd/>
            <a:tailEnd/>
          </a:ln>
        </p:spPr>
        <p:txBody>
          <a:bodyPr>
            <a:spAutoFit/>
          </a:bodyPr>
          <a:lstStyle/>
          <a:p>
            <a:pPr>
              <a:spcBef>
                <a:spcPct val="50000"/>
              </a:spcBef>
            </a:pPr>
            <a:r>
              <a:rPr lang="en-US" sz="2400"/>
              <a:t>WEAP, MODSIM </a:t>
            </a:r>
          </a:p>
        </p:txBody>
      </p:sp>
      <p:cxnSp>
        <p:nvCxnSpPr>
          <p:cNvPr id="31757" name="AutoShape 14"/>
          <p:cNvCxnSpPr>
            <a:cxnSpLocks noChangeShapeType="1"/>
            <a:stCxn id="31748" idx="4"/>
            <a:endCxn id="31755" idx="4"/>
          </p:cNvCxnSpPr>
          <p:nvPr/>
        </p:nvCxnSpPr>
        <p:spPr bwMode="auto">
          <a:xfrm rot="5400000" flipH="1" flipV="1">
            <a:off x="2779713" y="3506788"/>
            <a:ext cx="658812" cy="2608262"/>
          </a:xfrm>
          <a:prstGeom prst="curvedConnector3">
            <a:avLst>
              <a:gd name="adj1" fmla="val -34699"/>
            </a:avLst>
          </a:prstGeom>
          <a:noFill/>
          <a:ln w="9525">
            <a:solidFill>
              <a:schemeClr val="tx1"/>
            </a:solidFill>
            <a:round/>
            <a:headEnd type="triangle" w="med" len="med"/>
            <a:tailEnd type="triangle" w="med" len="med"/>
          </a:ln>
        </p:spPr>
      </p:cxnSp>
      <p:cxnSp>
        <p:nvCxnSpPr>
          <p:cNvPr id="31758" name="AutoShape 15"/>
          <p:cNvCxnSpPr>
            <a:cxnSpLocks noChangeShapeType="1"/>
          </p:cNvCxnSpPr>
          <p:nvPr/>
        </p:nvCxnSpPr>
        <p:spPr bwMode="auto">
          <a:xfrm rot="10800000">
            <a:off x="5029200" y="4419600"/>
            <a:ext cx="838200" cy="320675"/>
          </a:xfrm>
          <a:prstGeom prst="curvedConnector2">
            <a:avLst/>
          </a:prstGeom>
          <a:noFill/>
          <a:ln w="9525">
            <a:solidFill>
              <a:schemeClr val="tx1"/>
            </a:solidFill>
            <a:round/>
            <a:headEnd type="triangle" w="med" len="med"/>
            <a:tailEnd type="triangle" w="med" len="med"/>
          </a:ln>
        </p:spPr>
      </p:cxnSp>
      <p:cxnSp>
        <p:nvCxnSpPr>
          <p:cNvPr id="31759" name="AutoShape 16"/>
          <p:cNvCxnSpPr>
            <a:cxnSpLocks noChangeShapeType="1"/>
            <a:stCxn id="31746" idx="0"/>
            <a:endCxn id="31747" idx="6"/>
          </p:cNvCxnSpPr>
          <p:nvPr/>
        </p:nvCxnSpPr>
        <p:spPr bwMode="auto">
          <a:xfrm rot="5400000" flipH="1">
            <a:off x="6110288" y="1957388"/>
            <a:ext cx="617537" cy="1258887"/>
          </a:xfrm>
          <a:prstGeom prst="curvedConnector2">
            <a:avLst/>
          </a:prstGeom>
          <a:noFill/>
          <a:ln w="9525">
            <a:solidFill>
              <a:schemeClr val="tx1"/>
            </a:solidFill>
            <a:round/>
            <a:headEnd type="triangle" w="med" len="med"/>
            <a:tailEnd type="triangle" w="med" len="med"/>
          </a:ln>
        </p:spPr>
      </p:cxnSp>
      <p:cxnSp>
        <p:nvCxnSpPr>
          <p:cNvPr id="31760" name="AutoShape 17"/>
          <p:cNvCxnSpPr>
            <a:cxnSpLocks noChangeShapeType="1"/>
            <a:stCxn id="31752" idx="3"/>
            <a:endCxn id="31746" idx="6"/>
          </p:cNvCxnSpPr>
          <p:nvPr/>
        </p:nvCxnSpPr>
        <p:spPr bwMode="auto">
          <a:xfrm flipV="1">
            <a:off x="7772400" y="4168775"/>
            <a:ext cx="609600" cy="1809750"/>
          </a:xfrm>
          <a:prstGeom prst="curvedConnector3">
            <a:avLst>
              <a:gd name="adj1" fmla="val 137500"/>
            </a:avLst>
          </a:prstGeom>
          <a:noFill/>
          <a:ln w="9525">
            <a:solidFill>
              <a:schemeClr val="tx1"/>
            </a:solidFill>
            <a:round/>
            <a:headEnd type="triangle" w="med" len="med"/>
            <a:tailEnd type="triangle" w="med" len="med"/>
          </a:ln>
        </p:spPr>
      </p:cxnSp>
      <p:cxnSp>
        <p:nvCxnSpPr>
          <p:cNvPr id="31761" name="AutoShape 18"/>
          <p:cNvCxnSpPr>
            <a:cxnSpLocks noChangeShapeType="1"/>
            <a:stCxn id="31748" idx="2"/>
            <a:endCxn id="31747" idx="2"/>
          </p:cNvCxnSpPr>
          <p:nvPr/>
        </p:nvCxnSpPr>
        <p:spPr bwMode="auto">
          <a:xfrm rot="10800000" flipH="1">
            <a:off x="533400" y="2278063"/>
            <a:ext cx="685800" cy="1625600"/>
          </a:xfrm>
          <a:prstGeom prst="curvedConnector3">
            <a:avLst>
              <a:gd name="adj1" fmla="val -33333"/>
            </a:avLst>
          </a:prstGeom>
          <a:noFill/>
          <a:ln w="9525">
            <a:solidFill>
              <a:schemeClr val="tx1"/>
            </a:solidFill>
            <a:round/>
            <a:headEnd type="triangle" w="med" len="med"/>
            <a:tailEnd type="triangle" w="med" len="med"/>
          </a:ln>
        </p:spPr>
      </p:cxnSp>
      <p:sp>
        <p:nvSpPr>
          <p:cNvPr id="31762" name="Line 19"/>
          <p:cNvSpPr>
            <a:spLocks noChangeShapeType="1"/>
          </p:cNvSpPr>
          <p:nvPr/>
        </p:nvSpPr>
        <p:spPr bwMode="auto">
          <a:xfrm flipH="1" flipV="1">
            <a:off x="4114800" y="2895600"/>
            <a:ext cx="152400" cy="304800"/>
          </a:xfrm>
          <a:prstGeom prst="line">
            <a:avLst/>
          </a:prstGeom>
          <a:noFill/>
          <a:ln w="9525">
            <a:solidFill>
              <a:schemeClr val="tx1"/>
            </a:solidFill>
            <a:round/>
            <a:headEnd/>
            <a:tailEnd type="triangle" w="med" len="med"/>
          </a:ln>
        </p:spPr>
        <p:txBody>
          <a:bodyPr/>
          <a:lstStyle/>
          <a:p>
            <a:endParaRPr lang="en-US"/>
          </a:p>
        </p:txBody>
      </p:sp>
      <p:sp>
        <p:nvSpPr>
          <p:cNvPr id="31763" name="Rectangle 3"/>
          <p:cNvSpPr>
            <a:spLocks noGrp="1" noChangeArrowheads="1"/>
          </p:cNvSpPr>
          <p:nvPr>
            <p:ph type="title"/>
          </p:nvPr>
        </p:nvSpPr>
        <p:spPr>
          <a:xfrm>
            <a:off x="228600" y="381000"/>
            <a:ext cx="6781800" cy="609600"/>
          </a:xfrm>
        </p:spPr>
        <p:txBody>
          <a:bodyPr>
            <a:normAutofit fontScale="90000"/>
          </a:bodyPr>
          <a:lstStyle/>
          <a:p>
            <a:pPr algn="l" eaLnBrk="1" hangingPunct="1"/>
            <a:r>
              <a:rPr lang="en-US" sz="4000" b="1" dirty="0" smtClean="0"/>
              <a:t>Partnership Design and Decision Tools</a:t>
            </a:r>
          </a:p>
        </p:txBody>
      </p:sp>
      <p:grpSp>
        <p:nvGrpSpPr>
          <p:cNvPr id="2" name="Group 4"/>
          <p:cNvGrpSpPr>
            <a:grpSpLocks/>
          </p:cNvGrpSpPr>
          <p:nvPr/>
        </p:nvGrpSpPr>
        <p:grpSpPr bwMode="auto">
          <a:xfrm>
            <a:off x="7162800" y="228600"/>
            <a:ext cx="1757363" cy="1746250"/>
            <a:chOff x="4018" y="803432"/>
            <a:chExt cx="1756916" cy="1745935"/>
          </a:xfrm>
        </p:grpSpPr>
        <p:sp>
          <p:nvSpPr>
            <p:cNvPr id="22" name="Rounded Rectangle 21"/>
            <p:cNvSpPr/>
            <p:nvPr/>
          </p:nvSpPr>
          <p:spPr>
            <a:xfrm>
              <a:off x="4018" y="803432"/>
              <a:ext cx="1756916" cy="1745935"/>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3" name="Rounded Rectangle 4"/>
            <p:cNvSpPr/>
            <p:nvPr/>
          </p:nvSpPr>
          <p:spPr>
            <a:xfrm>
              <a:off x="54805" y="854223"/>
              <a:ext cx="1655342" cy="1644353"/>
            </a:xfrm>
            <a:prstGeom prst="rect">
              <a:avLst/>
            </a:prstGeom>
          </p:spPr>
          <p:style>
            <a:lnRef idx="0">
              <a:scrgbClr r="0" g="0" b="0"/>
            </a:lnRef>
            <a:fillRef idx="0">
              <a:scrgbClr r="0" g="0" b="0"/>
            </a:fillRef>
            <a:effectRef idx="0">
              <a:scrgbClr r="0" g="0" b="0"/>
            </a:effectRef>
            <a:fontRef idx="minor">
              <a:schemeClr val="lt1"/>
            </a:fontRef>
          </p:style>
          <p:txBody>
            <a:bodyPr lIns="68580" tIns="68580" rIns="68580" bIns="68580"/>
            <a:lstStyle/>
            <a:p>
              <a:pPr defTabSz="800100">
                <a:lnSpc>
                  <a:spcPct val="90000"/>
                </a:lnSpc>
                <a:spcAft>
                  <a:spcPct val="35000"/>
                </a:spcAft>
                <a:defRPr/>
              </a:pPr>
              <a:r>
                <a:rPr lang="en-US" dirty="0">
                  <a:solidFill>
                    <a:srgbClr val="FFFFFF"/>
                  </a:solidFill>
                </a:rPr>
                <a:t>Problem Structuring</a:t>
              </a:r>
            </a:p>
            <a:p>
              <a:pPr marL="114300" lvl="1" indent="-114300" defTabSz="800100">
                <a:lnSpc>
                  <a:spcPct val="90000"/>
                </a:lnSpc>
                <a:spcAft>
                  <a:spcPct val="15000"/>
                </a:spcAft>
                <a:buFontTx/>
                <a:buChar char="•"/>
                <a:defRPr/>
              </a:pPr>
              <a:r>
                <a:rPr lang="en-US" sz="1400" dirty="0">
                  <a:solidFill>
                    <a:srgbClr val="FFFFFF"/>
                  </a:solidFill>
                </a:rPr>
                <a:t>Problem Structuring</a:t>
              </a:r>
            </a:p>
            <a:p>
              <a:pPr marL="114300" lvl="1" indent="-114300" defTabSz="800100">
                <a:lnSpc>
                  <a:spcPct val="90000"/>
                </a:lnSpc>
                <a:spcAft>
                  <a:spcPct val="15000"/>
                </a:spcAft>
                <a:buFontTx/>
                <a:buChar char="•"/>
                <a:defRPr/>
              </a:pPr>
              <a:r>
                <a:rPr lang="en-US" sz="1400" dirty="0">
                  <a:solidFill>
                    <a:srgbClr val="FFFFFF"/>
                  </a:solidFill>
                </a:rPr>
                <a:t>Goals</a:t>
              </a:r>
            </a:p>
          </p:txBody>
        </p:sp>
      </p:gr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Title 19"/>
          <p:cNvSpPr>
            <a:spLocks noGrp="1"/>
          </p:cNvSpPr>
          <p:nvPr>
            <p:ph type="title"/>
          </p:nvPr>
        </p:nvSpPr>
        <p:spPr>
          <a:xfrm>
            <a:off x="530352" y="771144"/>
            <a:ext cx="6556248" cy="1362456"/>
          </a:xfrm>
        </p:spPr>
        <p:txBody>
          <a:bodyPr/>
          <a:lstStyle/>
          <a:p>
            <a:pPr>
              <a:defRPr/>
            </a:pPr>
            <a:r>
              <a:rPr smtClean="0">
                <a:solidFill>
                  <a:schemeClr val="tx2"/>
                </a:solidFill>
              </a:rPr>
              <a:t>Problem Structuring- Goals and Objectives</a:t>
            </a:r>
          </a:p>
        </p:txBody>
      </p:sp>
      <p:sp>
        <p:nvSpPr>
          <p:cNvPr id="41987" name="Text Placeholder 8"/>
          <p:cNvSpPr>
            <a:spLocks noGrp="1"/>
          </p:cNvSpPr>
          <p:nvPr>
            <p:ph type="body" idx="1"/>
          </p:nvPr>
        </p:nvSpPr>
        <p:spPr>
          <a:xfrm>
            <a:off x="530225" y="2324100"/>
            <a:ext cx="7772400" cy="4152900"/>
          </a:xfrm>
        </p:spPr>
        <p:txBody>
          <a:bodyPr/>
          <a:lstStyle/>
          <a:p>
            <a:pPr eaLnBrk="1" hangingPunct="1"/>
            <a:r>
              <a:rPr lang="en-US" sz="2800" b="1" dirty="0" smtClean="0"/>
              <a:t>Inland Empire Utility Agency</a:t>
            </a:r>
          </a:p>
          <a:p>
            <a:pPr lvl="1" eaLnBrk="1" hangingPunct="1"/>
            <a:r>
              <a:rPr lang="en-US" dirty="0" smtClean="0">
                <a:solidFill>
                  <a:schemeClr val="tx1"/>
                </a:solidFill>
              </a:rPr>
              <a:t>Focus on enhancing local supplies or rely on imports?</a:t>
            </a:r>
          </a:p>
          <a:p>
            <a:pPr eaLnBrk="1" hangingPunct="1"/>
            <a:r>
              <a:rPr lang="en-US" sz="2800" b="1" dirty="0" smtClean="0"/>
              <a:t>Colorado Springs Utilities</a:t>
            </a:r>
          </a:p>
          <a:p>
            <a:pPr lvl="1" eaLnBrk="1" hangingPunct="1"/>
            <a:r>
              <a:rPr lang="en-US" dirty="0" smtClean="0">
                <a:solidFill>
                  <a:schemeClr val="tx1"/>
                </a:solidFill>
              </a:rPr>
              <a:t>Integrated Resource Plan… how to link to current </a:t>
            </a:r>
            <a:r>
              <a:rPr lang="en-US" i="1" dirty="0" smtClean="0">
                <a:solidFill>
                  <a:schemeClr val="tx1"/>
                </a:solidFill>
              </a:rPr>
              <a:t>safe yield analysis</a:t>
            </a:r>
            <a:r>
              <a:rPr lang="en-US" dirty="0" smtClean="0">
                <a:solidFill>
                  <a:schemeClr val="tx1"/>
                </a:solidFill>
              </a:rPr>
              <a:t>? </a:t>
            </a:r>
          </a:p>
          <a:p>
            <a:pPr eaLnBrk="1" hangingPunct="1"/>
            <a:r>
              <a:rPr lang="en-US" sz="2800" b="1" dirty="0" smtClean="0"/>
              <a:t>MWRA</a:t>
            </a:r>
          </a:p>
          <a:p>
            <a:pPr lvl="1" eaLnBrk="1" hangingPunct="1"/>
            <a:r>
              <a:rPr lang="en-US" i="1" dirty="0" smtClean="0">
                <a:solidFill>
                  <a:schemeClr val="tx1"/>
                </a:solidFill>
              </a:rPr>
              <a:t>Safe Yield Analysis-  </a:t>
            </a:r>
            <a:r>
              <a:rPr lang="en-US" dirty="0" smtClean="0">
                <a:solidFill>
                  <a:schemeClr val="tx1"/>
                </a:solidFill>
              </a:rPr>
              <a:t>What level of demand meets </a:t>
            </a:r>
            <a:r>
              <a:rPr lang="en-US" dirty="0" err="1" smtClean="0">
                <a:solidFill>
                  <a:schemeClr val="tx1"/>
                </a:solidFill>
              </a:rPr>
              <a:t>Quabbin</a:t>
            </a:r>
            <a:r>
              <a:rPr lang="en-US" dirty="0" smtClean="0">
                <a:solidFill>
                  <a:schemeClr val="tx1"/>
                </a:solidFill>
              </a:rPr>
              <a:t> storage targets under climate change</a:t>
            </a:r>
          </a:p>
          <a:p>
            <a:pPr eaLnBrk="1" hangingPunct="1"/>
            <a:r>
              <a:rPr lang="en-US" sz="2800" b="1" dirty="0" smtClean="0"/>
              <a:t>Palm Beach County</a:t>
            </a:r>
          </a:p>
          <a:p>
            <a:pPr lvl="1" eaLnBrk="1" hangingPunct="1"/>
            <a:r>
              <a:rPr lang="en-US" dirty="0" smtClean="0">
                <a:solidFill>
                  <a:schemeClr val="tx1"/>
                </a:solidFill>
              </a:rPr>
              <a:t>IRP in the face of major changes (Lake Okeechobee, future demand, environ interests, sea level rise, climate change, etc.)</a:t>
            </a:r>
          </a:p>
        </p:txBody>
      </p:sp>
      <p:grpSp>
        <p:nvGrpSpPr>
          <p:cNvPr id="41988" name="Group 4"/>
          <p:cNvGrpSpPr>
            <a:grpSpLocks/>
          </p:cNvGrpSpPr>
          <p:nvPr/>
        </p:nvGrpSpPr>
        <p:grpSpPr bwMode="auto">
          <a:xfrm>
            <a:off x="7162800" y="228600"/>
            <a:ext cx="1757363" cy="1746250"/>
            <a:chOff x="4018" y="803432"/>
            <a:chExt cx="1756916" cy="1745935"/>
          </a:xfrm>
        </p:grpSpPr>
        <p:sp>
          <p:nvSpPr>
            <p:cNvPr id="6" name="Rounded Rectangle 5"/>
            <p:cNvSpPr/>
            <p:nvPr/>
          </p:nvSpPr>
          <p:spPr>
            <a:xfrm>
              <a:off x="4018" y="803432"/>
              <a:ext cx="1756916" cy="1745935"/>
            </a:xfrm>
            <a:prstGeom prst="roundRect">
              <a:avLst>
                <a:gd name="adj" fmla="val 1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7" name="Rounded Rectangle 4"/>
            <p:cNvSpPr/>
            <p:nvPr/>
          </p:nvSpPr>
          <p:spPr>
            <a:xfrm>
              <a:off x="54805" y="854223"/>
              <a:ext cx="1655342" cy="1644353"/>
            </a:xfrm>
            <a:prstGeom prst="rect">
              <a:avLst/>
            </a:prstGeom>
          </p:spPr>
          <p:style>
            <a:lnRef idx="0">
              <a:scrgbClr r="0" g="0" b="0"/>
            </a:lnRef>
            <a:fillRef idx="0">
              <a:scrgbClr r="0" g="0" b="0"/>
            </a:fillRef>
            <a:effectRef idx="0">
              <a:scrgbClr r="0" g="0" b="0"/>
            </a:effectRef>
            <a:fontRef idx="minor">
              <a:schemeClr val="lt1"/>
            </a:fontRef>
          </p:style>
          <p:txBody>
            <a:bodyPr lIns="68580" tIns="68580" rIns="68580" bIns="68580"/>
            <a:lstStyle/>
            <a:p>
              <a:pPr defTabSz="800100">
                <a:lnSpc>
                  <a:spcPct val="90000"/>
                </a:lnSpc>
                <a:spcAft>
                  <a:spcPct val="35000"/>
                </a:spcAft>
                <a:defRPr/>
              </a:pPr>
              <a:r>
                <a:rPr lang="en-US" dirty="0">
                  <a:solidFill>
                    <a:srgbClr val="FFFFFF"/>
                  </a:solidFill>
                </a:rPr>
                <a:t>Problem Structuring</a:t>
              </a:r>
            </a:p>
            <a:p>
              <a:pPr marL="114300" lvl="1" indent="-114300" defTabSz="800100">
                <a:lnSpc>
                  <a:spcPct val="90000"/>
                </a:lnSpc>
                <a:spcAft>
                  <a:spcPct val="15000"/>
                </a:spcAft>
                <a:buFontTx/>
                <a:buChar char="•"/>
                <a:defRPr/>
              </a:pPr>
              <a:r>
                <a:rPr lang="en-US" sz="1400" dirty="0">
                  <a:solidFill>
                    <a:srgbClr val="FFFFFF"/>
                  </a:solidFill>
                </a:rPr>
                <a:t>Problem Structuring</a:t>
              </a:r>
            </a:p>
            <a:p>
              <a:pPr marL="114300" lvl="1" indent="-114300" defTabSz="800100">
                <a:lnSpc>
                  <a:spcPct val="90000"/>
                </a:lnSpc>
                <a:spcAft>
                  <a:spcPct val="15000"/>
                </a:spcAft>
                <a:buFontTx/>
                <a:buChar char="•"/>
                <a:defRPr/>
              </a:pPr>
              <a:r>
                <a:rPr lang="en-US" sz="1400" dirty="0">
                  <a:solidFill>
                    <a:srgbClr val="FFFFFF"/>
                  </a:solidFill>
                </a:rPr>
                <a:t>Goals</a:t>
              </a:r>
            </a:p>
          </p:txBody>
        </p:sp>
      </p:gr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3" cstate="print"/>
          <a:srcRect l="1628" t="4463" r="3517" b="3926"/>
          <a:stretch>
            <a:fillRect/>
          </a:stretch>
        </p:blipFill>
        <p:spPr bwMode="auto">
          <a:xfrm>
            <a:off x="469900" y="1557337"/>
            <a:ext cx="5181600" cy="5148263"/>
          </a:xfrm>
          <a:prstGeom prst="rect">
            <a:avLst/>
          </a:prstGeom>
          <a:noFill/>
          <a:ln w="9525">
            <a:noFill/>
            <a:miter lim="800000"/>
            <a:headEnd/>
            <a:tailEnd/>
          </a:ln>
        </p:spPr>
      </p:pic>
      <p:sp>
        <p:nvSpPr>
          <p:cNvPr id="58371" name="Text Box 3"/>
          <p:cNvSpPr txBox="1">
            <a:spLocks noChangeArrowheads="1"/>
          </p:cNvSpPr>
          <p:nvPr/>
        </p:nvSpPr>
        <p:spPr bwMode="auto">
          <a:xfrm>
            <a:off x="5715000" y="2209800"/>
            <a:ext cx="2427288" cy="396875"/>
          </a:xfrm>
          <a:prstGeom prst="rect">
            <a:avLst/>
          </a:prstGeom>
          <a:noFill/>
          <a:ln w="76200">
            <a:noFill/>
            <a:miter lim="800000"/>
            <a:headEnd/>
            <a:tailEnd/>
          </a:ln>
        </p:spPr>
        <p:txBody>
          <a:bodyPr wrap="none">
            <a:spAutoFit/>
          </a:bodyPr>
          <a:lstStyle/>
          <a:p>
            <a:pPr marL="342900" indent="-342900" algn="ctr">
              <a:spcBef>
                <a:spcPct val="20000"/>
              </a:spcBef>
            </a:pPr>
            <a:r>
              <a:rPr lang="en-US" sz="2000" b="1"/>
              <a:t>Natural Watershed</a:t>
            </a:r>
          </a:p>
        </p:txBody>
      </p:sp>
      <p:sp>
        <p:nvSpPr>
          <p:cNvPr id="58372" name="Text Box 4"/>
          <p:cNvSpPr txBox="1">
            <a:spLocks noChangeArrowheads="1"/>
          </p:cNvSpPr>
          <p:nvPr/>
        </p:nvSpPr>
        <p:spPr bwMode="auto">
          <a:xfrm>
            <a:off x="5648325" y="3878263"/>
            <a:ext cx="2838450" cy="396875"/>
          </a:xfrm>
          <a:prstGeom prst="rect">
            <a:avLst/>
          </a:prstGeom>
          <a:noFill/>
          <a:ln w="76200">
            <a:noFill/>
            <a:miter lim="800000"/>
            <a:headEnd/>
            <a:tailEnd/>
          </a:ln>
        </p:spPr>
        <p:txBody>
          <a:bodyPr wrap="none">
            <a:spAutoFit/>
          </a:bodyPr>
          <a:lstStyle/>
          <a:p>
            <a:pPr marL="342900" indent="-342900" algn="ctr">
              <a:spcBef>
                <a:spcPct val="20000"/>
              </a:spcBef>
            </a:pPr>
            <a:r>
              <a:rPr lang="en-US" sz="2000" b="1"/>
              <a:t>Developed Watershed</a:t>
            </a:r>
          </a:p>
        </p:txBody>
      </p:sp>
      <p:sp>
        <p:nvSpPr>
          <p:cNvPr id="58374" name="Line 6"/>
          <p:cNvSpPr>
            <a:spLocks noChangeShapeType="1"/>
          </p:cNvSpPr>
          <p:nvPr/>
        </p:nvSpPr>
        <p:spPr bwMode="auto">
          <a:xfrm>
            <a:off x="4114800" y="4440237"/>
            <a:ext cx="142875" cy="295275"/>
          </a:xfrm>
          <a:prstGeom prst="line">
            <a:avLst/>
          </a:prstGeom>
          <a:noFill/>
          <a:ln w="9525">
            <a:solidFill>
              <a:schemeClr val="tx1"/>
            </a:solidFill>
            <a:round/>
            <a:headEnd/>
            <a:tailEnd type="triangle" w="med" len="med"/>
          </a:ln>
        </p:spPr>
        <p:txBody>
          <a:bodyPr/>
          <a:lstStyle/>
          <a:p>
            <a:endParaRPr lang="en-US"/>
          </a:p>
        </p:txBody>
      </p:sp>
      <p:sp>
        <p:nvSpPr>
          <p:cNvPr id="58375" name="Line 7"/>
          <p:cNvSpPr>
            <a:spLocks noChangeShapeType="1"/>
          </p:cNvSpPr>
          <p:nvPr/>
        </p:nvSpPr>
        <p:spPr bwMode="auto">
          <a:xfrm>
            <a:off x="4562475" y="4373562"/>
            <a:ext cx="133350" cy="285750"/>
          </a:xfrm>
          <a:prstGeom prst="line">
            <a:avLst/>
          </a:prstGeom>
          <a:noFill/>
          <a:ln w="9525">
            <a:solidFill>
              <a:schemeClr val="tx1"/>
            </a:solidFill>
            <a:round/>
            <a:headEnd/>
            <a:tailEnd type="triangle" w="med" len="med"/>
          </a:ln>
        </p:spPr>
        <p:txBody>
          <a:bodyPr/>
          <a:lstStyle/>
          <a:p>
            <a:endParaRPr lang="en-US"/>
          </a:p>
        </p:txBody>
      </p:sp>
      <p:sp>
        <p:nvSpPr>
          <p:cNvPr id="58376" name="Line 8"/>
          <p:cNvSpPr>
            <a:spLocks noChangeShapeType="1"/>
          </p:cNvSpPr>
          <p:nvPr/>
        </p:nvSpPr>
        <p:spPr bwMode="auto">
          <a:xfrm>
            <a:off x="5029200" y="4335462"/>
            <a:ext cx="200025" cy="342900"/>
          </a:xfrm>
          <a:prstGeom prst="line">
            <a:avLst/>
          </a:prstGeom>
          <a:noFill/>
          <a:ln w="9525">
            <a:solidFill>
              <a:schemeClr val="tx1"/>
            </a:solidFill>
            <a:round/>
            <a:headEnd/>
            <a:tailEnd type="triangle" w="med" len="med"/>
          </a:ln>
        </p:spPr>
        <p:txBody>
          <a:bodyPr/>
          <a:lstStyle/>
          <a:p>
            <a:endParaRPr lang="en-US"/>
          </a:p>
        </p:txBody>
      </p:sp>
      <p:grpSp>
        <p:nvGrpSpPr>
          <p:cNvPr id="2" name="Group 9"/>
          <p:cNvGrpSpPr>
            <a:grpSpLocks/>
          </p:cNvGrpSpPr>
          <p:nvPr/>
        </p:nvGrpSpPr>
        <p:grpSpPr bwMode="auto">
          <a:xfrm>
            <a:off x="669925" y="4867275"/>
            <a:ext cx="4492625" cy="1363662"/>
            <a:chOff x="422" y="2915"/>
            <a:chExt cx="2830" cy="859"/>
          </a:xfrm>
        </p:grpSpPr>
        <p:grpSp>
          <p:nvGrpSpPr>
            <p:cNvPr id="58434" name="Group 10"/>
            <p:cNvGrpSpPr>
              <a:grpSpLocks/>
            </p:cNvGrpSpPr>
            <p:nvPr/>
          </p:nvGrpSpPr>
          <p:grpSpPr bwMode="auto">
            <a:xfrm>
              <a:off x="422" y="2915"/>
              <a:ext cx="2830" cy="859"/>
              <a:chOff x="422" y="2915"/>
              <a:chExt cx="2830" cy="859"/>
            </a:xfrm>
          </p:grpSpPr>
          <p:grpSp>
            <p:nvGrpSpPr>
              <p:cNvPr id="58436" name="Group 11"/>
              <p:cNvGrpSpPr>
                <a:grpSpLocks/>
              </p:cNvGrpSpPr>
              <p:nvPr/>
            </p:nvGrpSpPr>
            <p:grpSpPr bwMode="auto">
              <a:xfrm>
                <a:off x="422" y="2915"/>
                <a:ext cx="2830" cy="859"/>
                <a:chOff x="422" y="2915"/>
                <a:chExt cx="2830" cy="859"/>
              </a:xfrm>
            </p:grpSpPr>
            <p:grpSp>
              <p:nvGrpSpPr>
                <p:cNvPr id="58443" name="Group 12"/>
                <p:cNvGrpSpPr>
                  <a:grpSpLocks/>
                </p:cNvGrpSpPr>
                <p:nvPr/>
              </p:nvGrpSpPr>
              <p:grpSpPr bwMode="auto">
                <a:xfrm>
                  <a:off x="422" y="2915"/>
                  <a:ext cx="2830" cy="859"/>
                  <a:chOff x="422" y="2915"/>
                  <a:chExt cx="2830" cy="859"/>
                </a:xfrm>
              </p:grpSpPr>
              <p:grpSp>
                <p:nvGrpSpPr>
                  <p:cNvPr id="58447" name="Group 13"/>
                  <p:cNvGrpSpPr>
                    <a:grpSpLocks/>
                  </p:cNvGrpSpPr>
                  <p:nvPr/>
                </p:nvGrpSpPr>
                <p:grpSpPr bwMode="auto">
                  <a:xfrm>
                    <a:off x="422" y="2915"/>
                    <a:ext cx="2830" cy="859"/>
                    <a:chOff x="422" y="2915"/>
                    <a:chExt cx="2830" cy="859"/>
                  </a:xfrm>
                </p:grpSpPr>
                <p:sp>
                  <p:nvSpPr>
                    <p:cNvPr id="58449" name="Line 14"/>
                    <p:cNvSpPr>
                      <a:spLocks noChangeShapeType="1"/>
                    </p:cNvSpPr>
                    <p:nvPr/>
                  </p:nvSpPr>
                  <p:spPr bwMode="auto">
                    <a:xfrm>
                      <a:off x="864" y="3120"/>
                      <a:ext cx="288" cy="0"/>
                    </a:xfrm>
                    <a:prstGeom prst="line">
                      <a:avLst/>
                    </a:prstGeom>
                    <a:noFill/>
                    <a:ln w="9525">
                      <a:solidFill>
                        <a:srgbClr val="000000"/>
                      </a:solidFill>
                      <a:round/>
                      <a:headEnd/>
                      <a:tailEnd type="triangle" w="med" len="med"/>
                    </a:ln>
                  </p:spPr>
                  <p:txBody>
                    <a:bodyPr wrap="none" anchor="ctr"/>
                    <a:lstStyle/>
                    <a:p>
                      <a:endParaRPr lang="en-US"/>
                    </a:p>
                  </p:txBody>
                </p:sp>
                <p:sp>
                  <p:nvSpPr>
                    <p:cNvPr id="58450" name="Text Box 15"/>
                    <p:cNvSpPr txBox="1">
                      <a:spLocks noChangeArrowheads="1"/>
                    </p:cNvSpPr>
                    <p:nvPr/>
                  </p:nvSpPr>
                  <p:spPr bwMode="auto">
                    <a:xfrm>
                      <a:off x="422" y="2973"/>
                      <a:ext cx="600" cy="144"/>
                    </a:xfrm>
                    <a:prstGeom prst="rect">
                      <a:avLst/>
                    </a:prstGeom>
                    <a:noFill/>
                    <a:ln w="76200">
                      <a:noFill/>
                      <a:miter lim="800000"/>
                      <a:headEnd/>
                      <a:tailEnd/>
                    </a:ln>
                  </p:spPr>
                  <p:txBody>
                    <a:bodyPr wrap="none">
                      <a:spAutoFit/>
                    </a:bodyPr>
                    <a:lstStyle/>
                    <a:p>
                      <a:pPr marL="342900" indent="-342900" algn="ctr">
                        <a:spcBef>
                          <a:spcPct val="20000"/>
                        </a:spcBef>
                      </a:pPr>
                      <a:r>
                        <a:rPr lang="en-US" sz="900" b="1"/>
                        <a:t>Water imports</a:t>
                      </a:r>
                    </a:p>
                  </p:txBody>
                </p:sp>
                <p:sp>
                  <p:nvSpPr>
                    <p:cNvPr id="58451" name="Line 16"/>
                    <p:cNvSpPr>
                      <a:spLocks noChangeShapeType="1"/>
                    </p:cNvSpPr>
                    <p:nvPr/>
                  </p:nvSpPr>
                  <p:spPr bwMode="auto">
                    <a:xfrm flipH="1" flipV="1">
                      <a:off x="2695" y="3136"/>
                      <a:ext cx="251" cy="62"/>
                    </a:xfrm>
                    <a:prstGeom prst="line">
                      <a:avLst/>
                    </a:prstGeom>
                    <a:noFill/>
                    <a:ln w="28575">
                      <a:solidFill>
                        <a:srgbClr val="FF0000"/>
                      </a:solidFill>
                      <a:round/>
                      <a:headEnd/>
                      <a:tailEnd type="triangle" w="med" len="med"/>
                    </a:ln>
                  </p:spPr>
                  <p:txBody>
                    <a:bodyPr/>
                    <a:lstStyle/>
                    <a:p>
                      <a:endParaRPr lang="en-US"/>
                    </a:p>
                  </p:txBody>
                </p:sp>
                <p:grpSp>
                  <p:nvGrpSpPr>
                    <p:cNvPr id="58452" name="Group 17"/>
                    <p:cNvGrpSpPr>
                      <a:grpSpLocks/>
                    </p:cNvGrpSpPr>
                    <p:nvPr/>
                  </p:nvGrpSpPr>
                  <p:grpSpPr bwMode="auto">
                    <a:xfrm>
                      <a:off x="2933" y="3161"/>
                      <a:ext cx="150" cy="110"/>
                      <a:chOff x="2933" y="3161"/>
                      <a:chExt cx="150" cy="110"/>
                    </a:xfrm>
                  </p:grpSpPr>
                  <p:sp>
                    <p:nvSpPr>
                      <p:cNvPr id="58470" name="Oval 18"/>
                      <p:cNvSpPr>
                        <a:spLocks noChangeAspect="1" noChangeArrowheads="1"/>
                      </p:cNvSpPr>
                      <p:nvPr/>
                    </p:nvSpPr>
                    <p:spPr bwMode="auto">
                      <a:xfrm>
                        <a:off x="2933" y="3161"/>
                        <a:ext cx="150" cy="110"/>
                      </a:xfrm>
                      <a:prstGeom prst="ellipse">
                        <a:avLst/>
                      </a:prstGeom>
                      <a:solidFill>
                        <a:srgbClr val="FF0000"/>
                      </a:solidFill>
                      <a:ln w="9525" algn="ctr">
                        <a:solidFill>
                          <a:srgbClr val="FF0000"/>
                        </a:solidFill>
                        <a:round/>
                        <a:headEnd/>
                        <a:tailEnd/>
                      </a:ln>
                    </p:spPr>
                    <p:txBody>
                      <a:bodyPr wrap="none" anchor="ctr"/>
                      <a:lstStyle/>
                      <a:p>
                        <a:endParaRPr lang="en-US"/>
                      </a:p>
                    </p:txBody>
                  </p:sp>
                  <p:sp>
                    <p:nvSpPr>
                      <p:cNvPr id="58471" name="Oval 19"/>
                      <p:cNvSpPr>
                        <a:spLocks noChangeAspect="1" noChangeArrowheads="1"/>
                      </p:cNvSpPr>
                      <p:nvPr/>
                    </p:nvSpPr>
                    <p:spPr bwMode="auto">
                      <a:xfrm>
                        <a:off x="2963" y="3183"/>
                        <a:ext cx="96" cy="70"/>
                      </a:xfrm>
                      <a:prstGeom prst="ellipse">
                        <a:avLst/>
                      </a:prstGeom>
                      <a:solidFill>
                        <a:schemeClr val="accent2"/>
                      </a:solidFill>
                      <a:ln w="9525" algn="ctr">
                        <a:solidFill>
                          <a:srgbClr val="FF0000"/>
                        </a:solidFill>
                        <a:round/>
                        <a:headEnd/>
                        <a:tailEnd/>
                      </a:ln>
                    </p:spPr>
                    <p:txBody>
                      <a:bodyPr wrap="none" anchor="ctr"/>
                      <a:lstStyle/>
                      <a:p>
                        <a:endParaRPr lang="en-US"/>
                      </a:p>
                    </p:txBody>
                  </p:sp>
                </p:grpSp>
                <p:grpSp>
                  <p:nvGrpSpPr>
                    <p:cNvPr id="58453" name="Group 20"/>
                    <p:cNvGrpSpPr>
                      <a:grpSpLocks/>
                    </p:cNvGrpSpPr>
                    <p:nvPr/>
                  </p:nvGrpSpPr>
                  <p:grpSpPr bwMode="auto">
                    <a:xfrm>
                      <a:off x="1247" y="3083"/>
                      <a:ext cx="150" cy="110"/>
                      <a:chOff x="2933" y="3161"/>
                      <a:chExt cx="150" cy="110"/>
                    </a:xfrm>
                  </p:grpSpPr>
                  <p:sp>
                    <p:nvSpPr>
                      <p:cNvPr id="58468" name="Oval 21"/>
                      <p:cNvSpPr>
                        <a:spLocks noChangeAspect="1" noChangeArrowheads="1"/>
                      </p:cNvSpPr>
                      <p:nvPr/>
                    </p:nvSpPr>
                    <p:spPr bwMode="auto">
                      <a:xfrm>
                        <a:off x="2933" y="3161"/>
                        <a:ext cx="150" cy="110"/>
                      </a:xfrm>
                      <a:prstGeom prst="ellipse">
                        <a:avLst/>
                      </a:prstGeom>
                      <a:solidFill>
                        <a:srgbClr val="FF0000"/>
                      </a:solidFill>
                      <a:ln w="9525" algn="ctr">
                        <a:solidFill>
                          <a:srgbClr val="FF0000"/>
                        </a:solidFill>
                        <a:round/>
                        <a:headEnd/>
                        <a:tailEnd/>
                      </a:ln>
                    </p:spPr>
                    <p:txBody>
                      <a:bodyPr wrap="none" anchor="ctr"/>
                      <a:lstStyle/>
                      <a:p>
                        <a:endParaRPr lang="en-US"/>
                      </a:p>
                    </p:txBody>
                  </p:sp>
                  <p:sp>
                    <p:nvSpPr>
                      <p:cNvPr id="58469" name="Oval 22"/>
                      <p:cNvSpPr>
                        <a:spLocks noChangeAspect="1" noChangeArrowheads="1"/>
                      </p:cNvSpPr>
                      <p:nvPr/>
                    </p:nvSpPr>
                    <p:spPr bwMode="auto">
                      <a:xfrm>
                        <a:off x="2963" y="3183"/>
                        <a:ext cx="96" cy="70"/>
                      </a:xfrm>
                      <a:prstGeom prst="ellipse">
                        <a:avLst/>
                      </a:prstGeom>
                      <a:solidFill>
                        <a:schemeClr val="accent2"/>
                      </a:solidFill>
                      <a:ln w="9525" algn="ctr">
                        <a:solidFill>
                          <a:srgbClr val="FF0000"/>
                        </a:solidFill>
                        <a:round/>
                        <a:headEnd/>
                        <a:tailEnd/>
                      </a:ln>
                    </p:spPr>
                    <p:txBody>
                      <a:bodyPr wrap="none" anchor="ctr"/>
                      <a:lstStyle/>
                      <a:p>
                        <a:endParaRPr lang="en-US"/>
                      </a:p>
                    </p:txBody>
                  </p:sp>
                </p:grpSp>
                <p:grpSp>
                  <p:nvGrpSpPr>
                    <p:cNvPr id="58454" name="Group 23"/>
                    <p:cNvGrpSpPr>
                      <a:grpSpLocks/>
                    </p:cNvGrpSpPr>
                    <p:nvPr/>
                  </p:nvGrpSpPr>
                  <p:grpSpPr bwMode="auto">
                    <a:xfrm>
                      <a:off x="1859" y="2915"/>
                      <a:ext cx="150" cy="110"/>
                      <a:chOff x="2933" y="3161"/>
                      <a:chExt cx="150" cy="110"/>
                    </a:xfrm>
                  </p:grpSpPr>
                  <p:sp>
                    <p:nvSpPr>
                      <p:cNvPr id="58466" name="Oval 24"/>
                      <p:cNvSpPr>
                        <a:spLocks noChangeAspect="1" noChangeArrowheads="1"/>
                      </p:cNvSpPr>
                      <p:nvPr/>
                    </p:nvSpPr>
                    <p:spPr bwMode="auto">
                      <a:xfrm>
                        <a:off x="2933" y="3161"/>
                        <a:ext cx="150" cy="110"/>
                      </a:xfrm>
                      <a:prstGeom prst="ellipse">
                        <a:avLst/>
                      </a:prstGeom>
                      <a:solidFill>
                        <a:srgbClr val="FF0000"/>
                      </a:solidFill>
                      <a:ln w="9525" algn="ctr">
                        <a:solidFill>
                          <a:srgbClr val="FF0000"/>
                        </a:solidFill>
                        <a:round/>
                        <a:headEnd/>
                        <a:tailEnd/>
                      </a:ln>
                    </p:spPr>
                    <p:txBody>
                      <a:bodyPr wrap="none" anchor="ctr"/>
                      <a:lstStyle/>
                      <a:p>
                        <a:endParaRPr lang="en-US"/>
                      </a:p>
                    </p:txBody>
                  </p:sp>
                  <p:sp>
                    <p:nvSpPr>
                      <p:cNvPr id="58467" name="Oval 25"/>
                      <p:cNvSpPr>
                        <a:spLocks noChangeAspect="1" noChangeArrowheads="1"/>
                      </p:cNvSpPr>
                      <p:nvPr/>
                    </p:nvSpPr>
                    <p:spPr bwMode="auto">
                      <a:xfrm>
                        <a:off x="2963" y="3183"/>
                        <a:ext cx="96" cy="70"/>
                      </a:xfrm>
                      <a:prstGeom prst="ellipse">
                        <a:avLst/>
                      </a:prstGeom>
                      <a:solidFill>
                        <a:schemeClr val="accent2"/>
                      </a:solidFill>
                      <a:ln w="9525" algn="ctr">
                        <a:solidFill>
                          <a:srgbClr val="FF0000"/>
                        </a:solidFill>
                        <a:round/>
                        <a:headEnd/>
                        <a:tailEnd/>
                      </a:ln>
                    </p:spPr>
                    <p:txBody>
                      <a:bodyPr wrap="none" anchor="ctr"/>
                      <a:lstStyle/>
                      <a:p>
                        <a:endParaRPr lang="en-US"/>
                      </a:p>
                    </p:txBody>
                  </p:sp>
                </p:grpSp>
                <p:sp>
                  <p:nvSpPr>
                    <p:cNvPr id="58455" name="Line 26"/>
                    <p:cNvSpPr>
                      <a:spLocks noChangeShapeType="1"/>
                    </p:cNvSpPr>
                    <p:nvPr/>
                  </p:nvSpPr>
                  <p:spPr bwMode="auto">
                    <a:xfrm flipV="1">
                      <a:off x="1392" y="3102"/>
                      <a:ext cx="174" cy="0"/>
                    </a:xfrm>
                    <a:prstGeom prst="line">
                      <a:avLst/>
                    </a:prstGeom>
                    <a:noFill/>
                    <a:ln w="34925">
                      <a:solidFill>
                        <a:srgbClr val="FF0000"/>
                      </a:solidFill>
                      <a:round/>
                      <a:headEnd/>
                      <a:tailEnd type="triangle" w="med" len="med"/>
                    </a:ln>
                  </p:spPr>
                  <p:txBody>
                    <a:bodyPr/>
                    <a:lstStyle/>
                    <a:p>
                      <a:endParaRPr lang="en-US"/>
                    </a:p>
                  </p:txBody>
                </p:sp>
                <p:sp>
                  <p:nvSpPr>
                    <p:cNvPr id="58456" name="Line 27"/>
                    <p:cNvSpPr>
                      <a:spLocks noChangeShapeType="1"/>
                    </p:cNvSpPr>
                    <p:nvPr/>
                  </p:nvSpPr>
                  <p:spPr bwMode="auto">
                    <a:xfrm>
                      <a:off x="1968" y="3006"/>
                      <a:ext cx="180" cy="84"/>
                    </a:xfrm>
                    <a:prstGeom prst="line">
                      <a:avLst/>
                    </a:prstGeom>
                    <a:noFill/>
                    <a:ln w="28575">
                      <a:solidFill>
                        <a:srgbClr val="FF0000"/>
                      </a:solidFill>
                      <a:round/>
                      <a:headEnd/>
                      <a:tailEnd type="triangle" w="med" len="med"/>
                    </a:ln>
                  </p:spPr>
                  <p:txBody>
                    <a:bodyPr/>
                    <a:lstStyle/>
                    <a:p>
                      <a:endParaRPr lang="en-US"/>
                    </a:p>
                  </p:txBody>
                </p:sp>
                <p:sp>
                  <p:nvSpPr>
                    <p:cNvPr id="58457" name="Freeform 28"/>
                    <p:cNvSpPr>
                      <a:spLocks/>
                    </p:cNvSpPr>
                    <p:nvPr/>
                  </p:nvSpPr>
                  <p:spPr bwMode="auto">
                    <a:xfrm>
                      <a:off x="2142" y="2994"/>
                      <a:ext cx="1110" cy="348"/>
                    </a:xfrm>
                    <a:custGeom>
                      <a:avLst/>
                      <a:gdLst>
                        <a:gd name="T0" fmla="*/ 1110 w 1110"/>
                        <a:gd name="T1" fmla="*/ 0 h 348"/>
                        <a:gd name="T2" fmla="*/ 918 w 1110"/>
                        <a:gd name="T3" fmla="*/ 60 h 348"/>
                        <a:gd name="T4" fmla="*/ 708 w 1110"/>
                        <a:gd name="T5" fmla="*/ 96 h 348"/>
                        <a:gd name="T6" fmla="*/ 420 w 1110"/>
                        <a:gd name="T7" fmla="*/ 150 h 348"/>
                        <a:gd name="T8" fmla="*/ 150 w 1110"/>
                        <a:gd name="T9" fmla="*/ 246 h 348"/>
                        <a:gd name="T10" fmla="*/ 0 w 1110"/>
                        <a:gd name="T11" fmla="*/ 348 h 348"/>
                        <a:gd name="T12" fmla="*/ 0 60000 65536"/>
                        <a:gd name="T13" fmla="*/ 0 60000 65536"/>
                        <a:gd name="T14" fmla="*/ 0 60000 65536"/>
                        <a:gd name="T15" fmla="*/ 0 60000 65536"/>
                        <a:gd name="T16" fmla="*/ 0 60000 65536"/>
                        <a:gd name="T17" fmla="*/ 0 60000 65536"/>
                        <a:gd name="T18" fmla="*/ 0 w 1110"/>
                        <a:gd name="T19" fmla="*/ 0 h 348"/>
                        <a:gd name="T20" fmla="*/ 1110 w 1110"/>
                        <a:gd name="T21" fmla="*/ 348 h 348"/>
                      </a:gdLst>
                      <a:ahLst/>
                      <a:cxnLst>
                        <a:cxn ang="T12">
                          <a:pos x="T0" y="T1"/>
                        </a:cxn>
                        <a:cxn ang="T13">
                          <a:pos x="T2" y="T3"/>
                        </a:cxn>
                        <a:cxn ang="T14">
                          <a:pos x="T4" y="T5"/>
                        </a:cxn>
                        <a:cxn ang="T15">
                          <a:pos x="T6" y="T7"/>
                        </a:cxn>
                        <a:cxn ang="T16">
                          <a:pos x="T8" y="T9"/>
                        </a:cxn>
                        <a:cxn ang="T17">
                          <a:pos x="T10" y="T11"/>
                        </a:cxn>
                      </a:cxnLst>
                      <a:rect l="T18" t="T19" r="T20" b="T21"/>
                      <a:pathLst>
                        <a:path w="1110" h="348">
                          <a:moveTo>
                            <a:pt x="1110" y="0"/>
                          </a:moveTo>
                          <a:lnTo>
                            <a:pt x="918" y="60"/>
                          </a:lnTo>
                          <a:lnTo>
                            <a:pt x="708" y="96"/>
                          </a:lnTo>
                          <a:lnTo>
                            <a:pt x="420" y="150"/>
                          </a:lnTo>
                          <a:lnTo>
                            <a:pt x="150" y="246"/>
                          </a:lnTo>
                          <a:lnTo>
                            <a:pt x="0" y="348"/>
                          </a:lnTo>
                        </a:path>
                      </a:pathLst>
                    </a:custGeom>
                    <a:noFill/>
                    <a:ln w="28575">
                      <a:solidFill>
                        <a:srgbClr val="00CCFF"/>
                      </a:solidFill>
                      <a:round/>
                      <a:headEnd/>
                      <a:tailEnd/>
                    </a:ln>
                  </p:spPr>
                  <p:txBody>
                    <a:bodyPr/>
                    <a:lstStyle/>
                    <a:p>
                      <a:endParaRPr lang="en-US"/>
                    </a:p>
                  </p:txBody>
                </p:sp>
                <p:sp>
                  <p:nvSpPr>
                    <p:cNvPr id="58458" name="AutoShape 29"/>
                    <p:cNvSpPr>
                      <a:spLocks noChangeArrowheads="1"/>
                    </p:cNvSpPr>
                    <p:nvPr/>
                  </p:nvSpPr>
                  <p:spPr bwMode="auto">
                    <a:xfrm>
                      <a:off x="1986" y="3234"/>
                      <a:ext cx="168" cy="180"/>
                    </a:xfrm>
                    <a:prstGeom prst="triangle">
                      <a:avLst>
                        <a:gd name="adj" fmla="val 50000"/>
                      </a:avLst>
                    </a:prstGeom>
                    <a:solidFill>
                      <a:srgbClr val="00FF00"/>
                    </a:solidFill>
                    <a:ln w="9525" algn="ctr">
                      <a:noFill/>
                      <a:miter lim="800000"/>
                      <a:headEnd/>
                      <a:tailEnd/>
                    </a:ln>
                  </p:spPr>
                  <p:txBody>
                    <a:bodyPr wrap="none" anchor="ctr"/>
                    <a:lstStyle/>
                    <a:p>
                      <a:endParaRPr lang="en-US"/>
                    </a:p>
                  </p:txBody>
                </p:sp>
                <p:sp>
                  <p:nvSpPr>
                    <p:cNvPr id="58459" name="Rectangle 30"/>
                    <p:cNvSpPr>
                      <a:spLocks noChangeArrowheads="1"/>
                    </p:cNvSpPr>
                    <p:nvPr/>
                  </p:nvSpPr>
                  <p:spPr bwMode="auto">
                    <a:xfrm>
                      <a:off x="1098" y="3486"/>
                      <a:ext cx="210" cy="180"/>
                    </a:xfrm>
                    <a:prstGeom prst="rect">
                      <a:avLst/>
                    </a:prstGeom>
                    <a:solidFill>
                      <a:srgbClr val="00FF00"/>
                    </a:solidFill>
                    <a:ln w="9525" algn="ctr">
                      <a:noFill/>
                      <a:miter lim="800000"/>
                      <a:headEnd/>
                      <a:tailEnd/>
                    </a:ln>
                  </p:spPr>
                  <p:txBody>
                    <a:bodyPr wrap="none" anchor="ctr"/>
                    <a:lstStyle/>
                    <a:p>
                      <a:endParaRPr lang="en-US"/>
                    </a:p>
                  </p:txBody>
                </p:sp>
                <p:sp>
                  <p:nvSpPr>
                    <p:cNvPr id="58460" name="Freeform 31"/>
                    <p:cNvSpPr>
                      <a:spLocks/>
                    </p:cNvSpPr>
                    <p:nvPr/>
                  </p:nvSpPr>
                  <p:spPr bwMode="auto">
                    <a:xfrm>
                      <a:off x="1434" y="2982"/>
                      <a:ext cx="624" cy="330"/>
                    </a:xfrm>
                    <a:custGeom>
                      <a:avLst/>
                      <a:gdLst>
                        <a:gd name="T0" fmla="*/ 0 w 624"/>
                        <a:gd name="T1" fmla="*/ 0 h 330"/>
                        <a:gd name="T2" fmla="*/ 132 w 624"/>
                        <a:gd name="T3" fmla="*/ 102 h 330"/>
                        <a:gd name="T4" fmla="*/ 252 w 624"/>
                        <a:gd name="T5" fmla="*/ 186 h 330"/>
                        <a:gd name="T6" fmla="*/ 456 w 624"/>
                        <a:gd name="T7" fmla="*/ 258 h 330"/>
                        <a:gd name="T8" fmla="*/ 624 w 624"/>
                        <a:gd name="T9" fmla="*/ 330 h 330"/>
                        <a:gd name="T10" fmla="*/ 0 60000 65536"/>
                        <a:gd name="T11" fmla="*/ 0 60000 65536"/>
                        <a:gd name="T12" fmla="*/ 0 60000 65536"/>
                        <a:gd name="T13" fmla="*/ 0 60000 65536"/>
                        <a:gd name="T14" fmla="*/ 0 60000 65536"/>
                        <a:gd name="T15" fmla="*/ 0 w 624"/>
                        <a:gd name="T16" fmla="*/ 0 h 330"/>
                        <a:gd name="T17" fmla="*/ 624 w 624"/>
                        <a:gd name="T18" fmla="*/ 330 h 330"/>
                      </a:gdLst>
                      <a:ahLst/>
                      <a:cxnLst>
                        <a:cxn ang="T10">
                          <a:pos x="T0" y="T1"/>
                        </a:cxn>
                        <a:cxn ang="T11">
                          <a:pos x="T2" y="T3"/>
                        </a:cxn>
                        <a:cxn ang="T12">
                          <a:pos x="T4" y="T5"/>
                        </a:cxn>
                        <a:cxn ang="T13">
                          <a:pos x="T6" y="T7"/>
                        </a:cxn>
                        <a:cxn ang="T14">
                          <a:pos x="T8" y="T9"/>
                        </a:cxn>
                      </a:cxnLst>
                      <a:rect l="T15" t="T16" r="T17" b="T18"/>
                      <a:pathLst>
                        <a:path w="624" h="330">
                          <a:moveTo>
                            <a:pt x="0" y="0"/>
                          </a:moveTo>
                          <a:lnTo>
                            <a:pt x="132" y="102"/>
                          </a:lnTo>
                          <a:lnTo>
                            <a:pt x="252" y="186"/>
                          </a:lnTo>
                          <a:lnTo>
                            <a:pt x="456" y="258"/>
                          </a:lnTo>
                          <a:lnTo>
                            <a:pt x="624" y="330"/>
                          </a:lnTo>
                        </a:path>
                      </a:pathLst>
                    </a:custGeom>
                    <a:noFill/>
                    <a:ln w="31750">
                      <a:solidFill>
                        <a:srgbClr val="00CCFF"/>
                      </a:solidFill>
                      <a:round/>
                      <a:headEnd/>
                      <a:tailEnd/>
                    </a:ln>
                  </p:spPr>
                  <p:txBody>
                    <a:bodyPr/>
                    <a:lstStyle/>
                    <a:p>
                      <a:endParaRPr lang="en-US"/>
                    </a:p>
                  </p:txBody>
                </p:sp>
                <p:sp>
                  <p:nvSpPr>
                    <p:cNvPr id="58461" name="Freeform 32"/>
                    <p:cNvSpPr>
                      <a:spLocks/>
                    </p:cNvSpPr>
                    <p:nvPr/>
                  </p:nvSpPr>
                  <p:spPr bwMode="auto">
                    <a:xfrm>
                      <a:off x="2034" y="2922"/>
                      <a:ext cx="126" cy="384"/>
                    </a:xfrm>
                    <a:custGeom>
                      <a:avLst/>
                      <a:gdLst>
                        <a:gd name="T0" fmla="*/ 0 w 126"/>
                        <a:gd name="T1" fmla="*/ 0 h 384"/>
                        <a:gd name="T2" fmla="*/ 78 w 126"/>
                        <a:gd name="T3" fmla="*/ 78 h 384"/>
                        <a:gd name="T4" fmla="*/ 126 w 126"/>
                        <a:gd name="T5" fmla="*/ 150 h 384"/>
                        <a:gd name="T6" fmla="*/ 126 w 126"/>
                        <a:gd name="T7" fmla="*/ 210 h 384"/>
                        <a:gd name="T8" fmla="*/ 78 w 126"/>
                        <a:gd name="T9" fmla="*/ 384 h 384"/>
                        <a:gd name="T10" fmla="*/ 0 60000 65536"/>
                        <a:gd name="T11" fmla="*/ 0 60000 65536"/>
                        <a:gd name="T12" fmla="*/ 0 60000 65536"/>
                        <a:gd name="T13" fmla="*/ 0 60000 65536"/>
                        <a:gd name="T14" fmla="*/ 0 60000 65536"/>
                        <a:gd name="T15" fmla="*/ 0 w 126"/>
                        <a:gd name="T16" fmla="*/ 0 h 384"/>
                        <a:gd name="T17" fmla="*/ 126 w 126"/>
                        <a:gd name="T18" fmla="*/ 384 h 384"/>
                      </a:gdLst>
                      <a:ahLst/>
                      <a:cxnLst>
                        <a:cxn ang="T10">
                          <a:pos x="T0" y="T1"/>
                        </a:cxn>
                        <a:cxn ang="T11">
                          <a:pos x="T2" y="T3"/>
                        </a:cxn>
                        <a:cxn ang="T12">
                          <a:pos x="T4" y="T5"/>
                        </a:cxn>
                        <a:cxn ang="T13">
                          <a:pos x="T6" y="T7"/>
                        </a:cxn>
                        <a:cxn ang="T14">
                          <a:pos x="T8" y="T9"/>
                        </a:cxn>
                      </a:cxnLst>
                      <a:rect l="T15" t="T16" r="T17" b="T18"/>
                      <a:pathLst>
                        <a:path w="126" h="384">
                          <a:moveTo>
                            <a:pt x="0" y="0"/>
                          </a:moveTo>
                          <a:lnTo>
                            <a:pt x="78" y="78"/>
                          </a:lnTo>
                          <a:lnTo>
                            <a:pt x="126" y="150"/>
                          </a:lnTo>
                          <a:lnTo>
                            <a:pt x="126" y="210"/>
                          </a:lnTo>
                          <a:lnTo>
                            <a:pt x="78" y="384"/>
                          </a:lnTo>
                        </a:path>
                      </a:pathLst>
                    </a:custGeom>
                    <a:noFill/>
                    <a:ln w="31750">
                      <a:solidFill>
                        <a:srgbClr val="00CCFF"/>
                      </a:solidFill>
                      <a:round/>
                      <a:headEnd/>
                      <a:tailEnd/>
                    </a:ln>
                  </p:spPr>
                  <p:txBody>
                    <a:bodyPr/>
                    <a:lstStyle/>
                    <a:p>
                      <a:endParaRPr lang="en-US"/>
                    </a:p>
                  </p:txBody>
                </p:sp>
                <p:sp>
                  <p:nvSpPr>
                    <p:cNvPr id="58462" name="Line 33"/>
                    <p:cNvSpPr>
                      <a:spLocks noChangeShapeType="1"/>
                    </p:cNvSpPr>
                    <p:nvPr/>
                  </p:nvSpPr>
                  <p:spPr bwMode="auto">
                    <a:xfrm flipH="1">
                      <a:off x="1368" y="3132"/>
                      <a:ext cx="258" cy="18"/>
                    </a:xfrm>
                    <a:prstGeom prst="line">
                      <a:avLst/>
                    </a:prstGeom>
                    <a:noFill/>
                    <a:ln w="34925">
                      <a:solidFill>
                        <a:srgbClr val="00FF00"/>
                      </a:solidFill>
                      <a:round/>
                      <a:headEnd/>
                      <a:tailEnd type="triangle" w="med" len="med"/>
                    </a:ln>
                  </p:spPr>
                  <p:txBody>
                    <a:bodyPr/>
                    <a:lstStyle/>
                    <a:p>
                      <a:endParaRPr lang="en-US"/>
                    </a:p>
                  </p:txBody>
                </p:sp>
                <p:sp>
                  <p:nvSpPr>
                    <p:cNvPr id="58463" name="Line 34"/>
                    <p:cNvSpPr>
                      <a:spLocks noChangeShapeType="1"/>
                    </p:cNvSpPr>
                    <p:nvPr/>
                  </p:nvSpPr>
                  <p:spPr bwMode="auto">
                    <a:xfrm flipV="1">
                      <a:off x="1206" y="3192"/>
                      <a:ext cx="108" cy="324"/>
                    </a:xfrm>
                    <a:prstGeom prst="line">
                      <a:avLst/>
                    </a:prstGeom>
                    <a:noFill/>
                    <a:ln w="34925">
                      <a:solidFill>
                        <a:srgbClr val="00FF00"/>
                      </a:solidFill>
                      <a:round/>
                      <a:headEnd/>
                      <a:tailEnd type="triangle" w="med" len="med"/>
                    </a:ln>
                  </p:spPr>
                  <p:txBody>
                    <a:bodyPr/>
                    <a:lstStyle/>
                    <a:p>
                      <a:endParaRPr lang="en-US"/>
                    </a:p>
                  </p:txBody>
                </p:sp>
                <p:sp>
                  <p:nvSpPr>
                    <p:cNvPr id="58464" name="Line 35"/>
                    <p:cNvSpPr>
                      <a:spLocks noChangeShapeType="1"/>
                    </p:cNvSpPr>
                    <p:nvPr/>
                  </p:nvSpPr>
                  <p:spPr bwMode="auto">
                    <a:xfrm flipH="1">
                      <a:off x="1146" y="3192"/>
                      <a:ext cx="120" cy="294"/>
                    </a:xfrm>
                    <a:prstGeom prst="line">
                      <a:avLst/>
                    </a:prstGeom>
                    <a:noFill/>
                    <a:ln w="28575">
                      <a:solidFill>
                        <a:srgbClr val="FF0000"/>
                      </a:solidFill>
                      <a:round/>
                      <a:headEnd/>
                      <a:tailEnd type="triangle" w="med" len="med"/>
                    </a:ln>
                  </p:spPr>
                  <p:txBody>
                    <a:bodyPr/>
                    <a:lstStyle/>
                    <a:p>
                      <a:endParaRPr lang="en-US"/>
                    </a:p>
                  </p:txBody>
                </p:sp>
                <p:sp>
                  <p:nvSpPr>
                    <p:cNvPr id="58465" name="Line 36"/>
                    <p:cNvSpPr>
                      <a:spLocks noChangeShapeType="1"/>
                    </p:cNvSpPr>
                    <p:nvPr/>
                  </p:nvSpPr>
                  <p:spPr bwMode="auto">
                    <a:xfrm flipH="1">
                      <a:off x="1848" y="3456"/>
                      <a:ext cx="156" cy="318"/>
                    </a:xfrm>
                    <a:prstGeom prst="line">
                      <a:avLst/>
                    </a:prstGeom>
                    <a:noFill/>
                    <a:ln w="31750">
                      <a:solidFill>
                        <a:srgbClr val="00CCFF"/>
                      </a:solidFill>
                      <a:round/>
                      <a:headEnd/>
                      <a:tailEnd type="triangle" w="med" len="med"/>
                    </a:ln>
                  </p:spPr>
                  <p:txBody>
                    <a:bodyPr/>
                    <a:lstStyle/>
                    <a:p>
                      <a:endParaRPr lang="en-US"/>
                    </a:p>
                  </p:txBody>
                </p:sp>
              </p:grpSp>
              <p:sp>
                <p:nvSpPr>
                  <p:cNvPr id="58448" name="Line 37"/>
                  <p:cNvSpPr>
                    <a:spLocks noChangeShapeType="1"/>
                  </p:cNvSpPr>
                  <p:nvPr/>
                </p:nvSpPr>
                <p:spPr bwMode="auto">
                  <a:xfrm>
                    <a:off x="1284" y="3612"/>
                    <a:ext cx="606" cy="66"/>
                  </a:xfrm>
                  <a:prstGeom prst="line">
                    <a:avLst/>
                  </a:prstGeom>
                  <a:noFill/>
                  <a:ln w="38100">
                    <a:solidFill>
                      <a:srgbClr val="800080"/>
                    </a:solidFill>
                    <a:round/>
                    <a:headEnd type="triangle" w="med" len="med"/>
                    <a:tailEnd type="triangle" w="med" len="med"/>
                  </a:ln>
                </p:spPr>
                <p:txBody>
                  <a:bodyPr/>
                  <a:lstStyle/>
                  <a:p>
                    <a:endParaRPr lang="en-US"/>
                  </a:p>
                </p:txBody>
              </p:sp>
            </p:grpSp>
            <p:sp>
              <p:nvSpPr>
                <p:cNvPr id="58444" name="Oval 38"/>
                <p:cNvSpPr>
                  <a:spLocks noChangeArrowheads="1"/>
                </p:cNvSpPr>
                <p:nvPr/>
              </p:nvSpPr>
              <p:spPr bwMode="auto">
                <a:xfrm>
                  <a:off x="2088" y="3510"/>
                  <a:ext cx="192" cy="102"/>
                </a:xfrm>
                <a:prstGeom prst="ellipse">
                  <a:avLst/>
                </a:prstGeom>
                <a:solidFill>
                  <a:srgbClr val="FF0000"/>
                </a:solidFill>
                <a:ln w="9525" algn="ctr">
                  <a:noFill/>
                  <a:round/>
                  <a:headEnd/>
                  <a:tailEnd/>
                </a:ln>
              </p:spPr>
              <p:txBody>
                <a:bodyPr wrap="none" anchor="ctr"/>
                <a:lstStyle/>
                <a:p>
                  <a:endParaRPr lang="en-US"/>
                </a:p>
              </p:txBody>
            </p:sp>
            <p:sp>
              <p:nvSpPr>
                <p:cNvPr id="58445" name="Line 39"/>
                <p:cNvSpPr>
                  <a:spLocks noChangeShapeType="1"/>
                </p:cNvSpPr>
                <p:nvPr/>
              </p:nvSpPr>
              <p:spPr bwMode="auto">
                <a:xfrm>
                  <a:off x="1980" y="3528"/>
                  <a:ext cx="168" cy="12"/>
                </a:xfrm>
                <a:prstGeom prst="line">
                  <a:avLst/>
                </a:prstGeom>
                <a:noFill/>
                <a:ln w="31750">
                  <a:solidFill>
                    <a:srgbClr val="00FF00"/>
                  </a:solidFill>
                  <a:round/>
                  <a:headEnd/>
                  <a:tailEnd type="triangle" w="med" len="med"/>
                </a:ln>
              </p:spPr>
              <p:txBody>
                <a:bodyPr/>
                <a:lstStyle/>
                <a:p>
                  <a:endParaRPr lang="en-US"/>
                </a:p>
              </p:txBody>
            </p:sp>
            <p:sp>
              <p:nvSpPr>
                <p:cNvPr id="58446" name="Line 40"/>
                <p:cNvSpPr>
                  <a:spLocks noChangeShapeType="1"/>
                </p:cNvSpPr>
                <p:nvPr/>
              </p:nvSpPr>
              <p:spPr bwMode="auto">
                <a:xfrm flipH="1">
                  <a:off x="1920" y="3588"/>
                  <a:ext cx="186" cy="6"/>
                </a:xfrm>
                <a:prstGeom prst="line">
                  <a:avLst/>
                </a:prstGeom>
                <a:noFill/>
                <a:ln w="28575">
                  <a:solidFill>
                    <a:srgbClr val="FF0000"/>
                  </a:solidFill>
                  <a:round/>
                  <a:headEnd/>
                  <a:tailEnd type="triangle" w="med" len="med"/>
                </a:ln>
              </p:spPr>
              <p:txBody>
                <a:bodyPr/>
                <a:lstStyle/>
                <a:p>
                  <a:endParaRPr lang="en-US"/>
                </a:p>
              </p:txBody>
            </p:sp>
          </p:grpSp>
          <p:grpSp>
            <p:nvGrpSpPr>
              <p:cNvPr id="58437" name="Group 41"/>
              <p:cNvGrpSpPr>
                <a:grpSpLocks/>
              </p:cNvGrpSpPr>
              <p:nvPr/>
            </p:nvGrpSpPr>
            <p:grpSpPr bwMode="auto">
              <a:xfrm>
                <a:off x="1706" y="3462"/>
                <a:ext cx="163" cy="78"/>
                <a:chOff x="1658" y="3386"/>
                <a:chExt cx="163" cy="78"/>
              </a:xfrm>
            </p:grpSpPr>
            <p:sp>
              <p:nvSpPr>
                <p:cNvPr id="58441" name="Oval 42"/>
                <p:cNvSpPr>
                  <a:spLocks noChangeArrowheads="1"/>
                </p:cNvSpPr>
                <p:nvPr/>
              </p:nvSpPr>
              <p:spPr bwMode="auto">
                <a:xfrm>
                  <a:off x="1658" y="3386"/>
                  <a:ext cx="163" cy="78"/>
                </a:xfrm>
                <a:prstGeom prst="ellipse">
                  <a:avLst/>
                </a:prstGeom>
                <a:solidFill>
                  <a:srgbClr val="FF0000"/>
                </a:solidFill>
                <a:ln w="9525" algn="ctr">
                  <a:noFill/>
                  <a:round/>
                  <a:headEnd/>
                  <a:tailEnd/>
                </a:ln>
              </p:spPr>
              <p:txBody>
                <a:bodyPr wrap="none" anchor="ctr"/>
                <a:lstStyle/>
                <a:p>
                  <a:endParaRPr lang="en-US"/>
                </a:p>
              </p:txBody>
            </p:sp>
            <p:sp>
              <p:nvSpPr>
                <p:cNvPr id="58442" name="Oval 43"/>
                <p:cNvSpPr>
                  <a:spLocks noChangeArrowheads="1"/>
                </p:cNvSpPr>
                <p:nvPr/>
              </p:nvSpPr>
              <p:spPr bwMode="auto">
                <a:xfrm>
                  <a:off x="1705" y="3410"/>
                  <a:ext cx="56" cy="32"/>
                </a:xfrm>
                <a:prstGeom prst="ellipse">
                  <a:avLst/>
                </a:prstGeom>
                <a:solidFill>
                  <a:srgbClr val="3366FF"/>
                </a:solidFill>
                <a:ln w="9525" algn="ctr">
                  <a:noFill/>
                  <a:round/>
                  <a:headEnd/>
                  <a:tailEnd/>
                </a:ln>
              </p:spPr>
              <p:txBody>
                <a:bodyPr wrap="none" anchor="ctr"/>
                <a:lstStyle/>
                <a:p>
                  <a:endParaRPr lang="en-US"/>
                </a:p>
              </p:txBody>
            </p:sp>
          </p:grpSp>
          <p:sp>
            <p:nvSpPr>
              <p:cNvPr id="58438" name="Freeform 44"/>
              <p:cNvSpPr>
                <a:spLocks/>
              </p:cNvSpPr>
              <p:nvPr/>
            </p:nvSpPr>
            <p:spPr bwMode="auto">
              <a:xfrm>
                <a:off x="1572" y="3364"/>
                <a:ext cx="384" cy="140"/>
              </a:xfrm>
              <a:custGeom>
                <a:avLst/>
                <a:gdLst>
                  <a:gd name="T0" fmla="*/ 384 w 384"/>
                  <a:gd name="T1" fmla="*/ 4 h 140"/>
                  <a:gd name="T2" fmla="*/ 140 w 384"/>
                  <a:gd name="T3" fmla="*/ 0 h 140"/>
                  <a:gd name="T4" fmla="*/ 0 w 384"/>
                  <a:gd name="T5" fmla="*/ 140 h 140"/>
                  <a:gd name="T6" fmla="*/ 0 60000 65536"/>
                  <a:gd name="T7" fmla="*/ 0 60000 65536"/>
                  <a:gd name="T8" fmla="*/ 0 60000 65536"/>
                  <a:gd name="T9" fmla="*/ 0 w 384"/>
                  <a:gd name="T10" fmla="*/ 0 h 140"/>
                  <a:gd name="T11" fmla="*/ 384 w 384"/>
                  <a:gd name="T12" fmla="*/ 140 h 140"/>
                </a:gdLst>
                <a:ahLst/>
                <a:cxnLst>
                  <a:cxn ang="T6">
                    <a:pos x="T0" y="T1"/>
                  </a:cxn>
                  <a:cxn ang="T7">
                    <a:pos x="T2" y="T3"/>
                  </a:cxn>
                  <a:cxn ang="T8">
                    <a:pos x="T4" y="T5"/>
                  </a:cxn>
                </a:cxnLst>
                <a:rect l="T9" t="T10" r="T11" b="T12"/>
                <a:pathLst>
                  <a:path w="384" h="140">
                    <a:moveTo>
                      <a:pt x="384" y="4"/>
                    </a:moveTo>
                    <a:lnTo>
                      <a:pt x="140" y="0"/>
                    </a:lnTo>
                    <a:lnTo>
                      <a:pt x="0" y="140"/>
                    </a:lnTo>
                  </a:path>
                </a:pathLst>
              </a:custGeom>
              <a:noFill/>
              <a:ln w="31750">
                <a:solidFill>
                  <a:srgbClr val="FF9900"/>
                </a:solidFill>
                <a:round/>
                <a:headEnd/>
                <a:tailEnd type="triangle" w="med" len="med"/>
              </a:ln>
            </p:spPr>
            <p:txBody>
              <a:bodyPr/>
              <a:lstStyle/>
              <a:p>
                <a:endParaRPr lang="en-US"/>
              </a:p>
            </p:txBody>
          </p:sp>
          <p:sp>
            <p:nvSpPr>
              <p:cNvPr id="58439" name="Line 45"/>
              <p:cNvSpPr>
                <a:spLocks noChangeShapeType="1"/>
              </p:cNvSpPr>
              <p:nvPr/>
            </p:nvSpPr>
            <p:spPr bwMode="auto">
              <a:xfrm>
                <a:off x="1812" y="3364"/>
                <a:ext cx="4" cy="116"/>
              </a:xfrm>
              <a:prstGeom prst="line">
                <a:avLst/>
              </a:prstGeom>
              <a:noFill/>
              <a:ln w="28575">
                <a:solidFill>
                  <a:srgbClr val="00FF00"/>
                </a:solidFill>
                <a:round/>
                <a:headEnd/>
                <a:tailEnd type="triangle" w="med" len="med"/>
              </a:ln>
            </p:spPr>
            <p:txBody>
              <a:bodyPr/>
              <a:lstStyle/>
              <a:p>
                <a:endParaRPr lang="en-US"/>
              </a:p>
            </p:txBody>
          </p:sp>
          <p:sp>
            <p:nvSpPr>
              <p:cNvPr id="58440" name="Line 46"/>
              <p:cNvSpPr>
                <a:spLocks noChangeShapeType="1"/>
              </p:cNvSpPr>
              <p:nvPr/>
            </p:nvSpPr>
            <p:spPr bwMode="auto">
              <a:xfrm>
                <a:off x="1860" y="3516"/>
                <a:ext cx="92" cy="20"/>
              </a:xfrm>
              <a:prstGeom prst="line">
                <a:avLst/>
              </a:prstGeom>
              <a:noFill/>
              <a:ln w="31750">
                <a:solidFill>
                  <a:srgbClr val="FF0000"/>
                </a:solidFill>
                <a:round/>
                <a:headEnd/>
                <a:tailEnd type="triangle" w="med" len="med"/>
              </a:ln>
            </p:spPr>
            <p:txBody>
              <a:bodyPr/>
              <a:lstStyle/>
              <a:p>
                <a:endParaRPr lang="en-US"/>
              </a:p>
            </p:txBody>
          </p:sp>
        </p:grpSp>
        <p:sp>
          <p:nvSpPr>
            <p:cNvPr id="58435" name="Line 47"/>
            <p:cNvSpPr>
              <a:spLocks noChangeShapeType="1"/>
            </p:cNvSpPr>
            <p:nvPr/>
          </p:nvSpPr>
          <p:spPr bwMode="auto">
            <a:xfrm>
              <a:off x="2748" y="3111"/>
              <a:ext cx="238" cy="64"/>
            </a:xfrm>
            <a:prstGeom prst="line">
              <a:avLst/>
            </a:prstGeom>
            <a:noFill/>
            <a:ln w="25400">
              <a:solidFill>
                <a:srgbClr val="00FF00"/>
              </a:solidFill>
              <a:round/>
              <a:headEnd/>
              <a:tailEnd type="triangle" w="med" len="med"/>
            </a:ln>
          </p:spPr>
          <p:txBody>
            <a:bodyPr/>
            <a:lstStyle/>
            <a:p>
              <a:endParaRPr lang="en-US"/>
            </a:p>
          </p:txBody>
        </p:sp>
      </p:grpSp>
      <p:grpSp>
        <p:nvGrpSpPr>
          <p:cNvPr id="12" name="Group 56"/>
          <p:cNvGrpSpPr>
            <a:grpSpLocks/>
          </p:cNvGrpSpPr>
          <p:nvPr/>
        </p:nvGrpSpPr>
        <p:grpSpPr bwMode="auto">
          <a:xfrm>
            <a:off x="3476625" y="4478337"/>
            <a:ext cx="2095500" cy="1323975"/>
            <a:chOff x="2190" y="2670"/>
            <a:chExt cx="1320" cy="834"/>
          </a:xfrm>
        </p:grpSpPr>
        <p:sp>
          <p:nvSpPr>
            <p:cNvPr id="58392" name="Freeform 57"/>
            <p:cNvSpPr>
              <a:spLocks/>
            </p:cNvSpPr>
            <p:nvPr/>
          </p:nvSpPr>
          <p:spPr bwMode="auto">
            <a:xfrm>
              <a:off x="2358" y="3126"/>
              <a:ext cx="840" cy="360"/>
            </a:xfrm>
            <a:custGeom>
              <a:avLst/>
              <a:gdLst>
                <a:gd name="T0" fmla="*/ 0 w 840"/>
                <a:gd name="T1" fmla="*/ 108 h 360"/>
                <a:gd name="T2" fmla="*/ 96 w 840"/>
                <a:gd name="T3" fmla="*/ 192 h 360"/>
                <a:gd name="T4" fmla="*/ 222 w 840"/>
                <a:gd name="T5" fmla="*/ 228 h 360"/>
                <a:gd name="T6" fmla="*/ 420 w 840"/>
                <a:gd name="T7" fmla="*/ 300 h 360"/>
                <a:gd name="T8" fmla="*/ 600 w 840"/>
                <a:gd name="T9" fmla="*/ 330 h 360"/>
                <a:gd name="T10" fmla="*/ 774 w 840"/>
                <a:gd name="T11" fmla="*/ 360 h 360"/>
                <a:gd name="T12" fmla="*/ 828 w 840"/>
                <a:gd name="T13" fmla="*/ 306 h 360"/>
                <a:gd name="T14" fmla="*/ 840 w 840"/>
                <a:gd name="T15" fmla="*/ 270 h 360"/>
                <a:gd name="T16" fmla="*/ 792 w 840"/>
                <a:gd name="T17" fmla="*/ 192 h 360"/>
                <a:gd name="T18" fmla="*/ 756 w 840"/>
                <a:gd name="T19" fmla="*/ 144 h 360"/>
                <a:gd name="T20" fmla="*/ 696 w 840"/>
                <a:gd name="T21" fmla="*/ 138 h 360"/>
                <a:gd name="T22" fmla="*/ 594 w 840"/>
                <a:gd name="T23" fmla="*/ 144 h 360"/>
                <a:gd name="T24" fmla="*/ 546 w 840"/>
                <a:gd name="T25" fmla="*/ 108 h 360"/>
                <a:gd name="T26" fmla="*/ 498 w 840"/>
                <a:gd name="T27" fmla="*/ 78 h 360"/>
                <a:gd name="T28" fmla="*/ 450 w 840"/>
                <a:gd name="T29" fmla="*/ 60 h 360"/>
                <a:gd name="T30" fmla="*/ 384 w 840"/>
                <a:gd name="T31" fmla="*/ 0 h 360"/>
                <a:gd name="T32" fmla="*/ 306 w 840"/>
                <a:gd name="T33" fmla="*/ 24 h 360"/>
                <a:gd name="T34" fmla="*/ 126 w 840"/>
                <a:gd name="T35" fmla="*/ 66 h 360"/>
                <a:gd name="T36" fmla="*/ 0 w 840"/>
                <a:gd name="T37" fmla="*/ 108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40"/>
                <a:gd name="T58" fmla="*/ 0 h 360"/>
                <a:gd name="T59" fmla="*/ 840 w 840"/>
                <a:gd name="T60" fmla="*/ 360 h 36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40" h="360">
                  <a:moveTo>
                    <a:pt x="0" y="108"/>
                  </a:moveTo>
                  <a:lnTo>
                    <a:pt x="96" y="192"/>
                  </a:lnTo>
                  <a:lnTo>
                    <a:pt x="222" y="228"/>
                  </a:lnTo>
                  <a:lnTo>
                    <a:pt x="420" y="300"/>
                  </a:lnTo>
                  <a:lnTo>
                    <a:pt x="600" y="330"/>
                  </a:lnTo>
                  <a:lnTo>
                    <a:pt x="774" y="360"/>
                  </a:lnTo>
                  <a:lnTo>
                    <a:pt x="828" y="306"/>
                  </a:lnTo>
                  <a:lnTo>
                    <a:pt x="840" y="270"/>
                  </a:lnTo>
                  <a:lnTo>
                    <a:pt x="792" y="192"/>
                  </a:lnTo>
                  <a:lnTo>
                    <a:pt x="756" y="144"/>
                  </a:lnTo>
                  <a:lnTo>
                    <a:pt x="696" y="138"/>
                  </a:lnTo>
                  <a:lnTo>
                    <a:pt x="594" y="144"/>
                  </a:lnTo>
                  <a:lnTo>
                    <a:pt x="546" y="108"/>
                  </a:lnTo>
                  <a:lnTo>
                    <a:pt x="498" y="78"/>
                  </a:lnTo>
                  <a:lnTo>
                    <a:pt x="450" y="60"/>
                  </a:lnTo>
                  <a:lnTo>
                    <a:pt x="384" y="0"/>
                  </a:lnTo>
                  <a:lnTo>
                    <a:pt x="306" y="24"/>
                  </a:lnTo>
                  <a:lnTo>
                    <a:pt x="126" y="66"/>
                  </a:lnTo>
                  <a:lnTo>
                    <a:pt x="0" y="108"/>
                  </a:lnTo>
                  <a:close/>
                </a:path>
              </a:pathLst>
            </a:custGeom>
            <a:solidFill>
              <a:srgbClr val="00FF00">
                <a:alpha val="25098"/>
              </a:srgbClr>
            </a:solidFill>
            <a:ln w="9525">
              <a:noFill/>
              <a:round/>
              <a:headEnd/>
              <a:tailEnd/>
            </a:ln>
          </p:spPr>
          <p:txBody>
            <a:bodyPr/>
            <a:lstStyle/>
            <a:p>
              <a:endParaRPr lang="en-US"/>
            </a:p>
          </p:txBody>
        </p:sp>
        <p:sp>
          <p:nvSpPr>
            <p:cNvPr id="58393" name="Freeform 58"/>
            <p:cNvSpPr>
              <a:spLocks/>
            </p:cNvSpPr>
            <p:nvPr/>
          </p:nvSpPr>
          <p:spPr bwMode="auto">
            <a:xfrm>
              <a:off x="3090" y="3096"/>
              <a:ext cx="348" cy="408"/>
            </a:xfrm>
            <a:custGeom>
              <a:avLst/>
              <a:gdLst>
                <a:gd name="T0" fmla="*/ 126 w 348"/>
                <a:gd name="T1" fmla="*/ 402 h 408"/>
                <a:gd name="T2" fmla="*/ 240 w 348"/>
                <a:gd name="T3" fmla="*/ 366 h 408"/>
                <a:gd name="T4" fmla="*/ 282 w 348"/>
                <a:gd name="T5" fmla="*/ 228 h 408"/>
                <a:gd name="T6" fmla="*/ 300 w 348"/>
                <a:gd name="T7" fmla="*/ 150 h 408"/>
                <a:gd name="T8" fmla="*/ 348 w 348"/>
                <a:gd name="T9" fmla="*/ 96 h 408"/>
                <a:gd name="T10" fmla="*/ 282 w 348"/>
                <a:gd name="T11" fmla="*/ 0 h 408"/>
                <a:gd name="T12" fmla="*/ 234 w 348"/>
                <a:gd name="T13" fmla="*/ 0 h 408"/>
                <a:gd name="T14" fmla="*/ 150 w 348"/>
                <a:gd name="T15" fmla="*/ 42 h 408"/>
                <a:gd name="T16" fmla="*/ 48 w 348"/>
                <a:gd name="T17" fmla="*/ 108 h 408"/>
                <a:gd name="T18" fmla="*/ 0 w 348"/>
                <a:gd name="T19" fmla="*/ 162 h 408"/>
                <a:gd name="T20" fmla="*/ 72 w 348"/>
                <a:gd name="T21" fmla="*/ 234 h 408"/>
                <a:gd name="T22" fmla="*/ 90 w 348"/>
                <a:gd name="T23" fmla="*/ 360 h 408"/>
                <a:gd name="T24" fmla="*/ 90 w 348"/>
                <a:gd name="T25" fmla="*/ 408 h 4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8"/>
                <a:gd name="T40" fmla="*/ 0 h 408"/>
                <a:gd name="T41" fmla="*/ 348 w 348"/>
                <a:gd name="T42" fmla="*/ 408 h 4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8" h="408">
                  <a:moveTo>
                    <a:pt x="126" y="402"/>
                  </a:moveTo>
                  <a:lnTo>
                    <a:pt x="240" y="366"/>
                  </a:lnTo>
                  <a:lnTo>
                    <a:pt x="282" y="228"/>
                  </a:lnTo>
                  <a:lnTo>
                    <a:pt x="300" y="150"/>
                  </a:lnTo>
                  <a:lnTo>
                    <a:pt x="348" y="96"/>
                  </a:lnTo>
                  <a:lnTo>
                    <a:pt x="282" y="0"/>
                  </a:lnTo>
                  <a:lnTo>
                    <a:pt x="234" y="0"/>
                  </a:lnTo>
                  <a:lnTo>
                    <a:pt x="150" y="42"/>
                  </a:lnTo>
                  <a:lnTo>
                    <a:pt x="48" y="108"/>
                  </a:lnTo>
                  <a:lnTo>
                    <a:pt x="0" y="162"/>
                  </a:lnTo>
                  <a:lnTo>
                    <a:pt x="72" y="234"/>
                  </a:lnTo>
                  <a:lnTo>
                    <a:pt x="90" y="360"/>
                  </a:lnTo>
                  <a:lnTo>
                    <a:pt x="90" y="408"/>
                  </a:lnTo>
                </a:path>
              </a:pathLst>
            </a:custGeom>
            <a:solidFill>
              <a:srgbClr val="339966">
                <a:alpha val="52156"/>
              </a:srgbClr>
            </a:solidFill>
            <a:ln w="9525">
              <a:noFill/>
              <a:round/>
              <a:headEnd/>
              <a:tailEnd/>
            </a:ln>
          </p:spPr>
          <p:txBody>
            <a:bodyPr/>
            <a:lstStyle/>
            <a:p>
              <a:endParaRPr lang="en-US"/>
            </a:p>
          </p:txBody>
        </p:sp>
        <p:sp>
          <p:nvSpPr>
            <p:cNvPr id="58394" name="Freeform 59"/>
            <p:cNvSpPr>
              <a:spLocks/>
            </p:cNvSpPr>
            <p:nvPr/>
          </p:nvSpPr>
          <p:spPr bwMode="auto">
            <a:xfrm>
              <a:off x="2754" y="3054"/>
              <a:ext cx="426" cy="186"/>
            </a:xfrm>
            <a:custGeom>
              <a:avLst/>
              <a:gdLst>
                <a:gd name="T0" fmla="*/ 144 w 426"/>
                <a:gd name="T1" fmla="*/ 24 h 186"/>
                <a:gd name="T2" fmla="*/ 366 w 426"/>
                <a:gd name="T3" fmla="*/ 0 h 186"/>
                <a:gd name="T4" fmla="*/ 426 w 426"/>
                <a:gd name="T5" fmla="*/ 60 h 186"/>
                <a:gd name="T6" fmla="*/ 426 w 426"/>
                <a:gd name="T7" fmla="*/ 126 h 186"/>
                <a:gd name="T8" fmla="*/ 336 w 426"/>
                <a:gd name="T9" fmla="*/ 180 h 186"/>
                <a:gd name="T10" fmla="*/ 168 w 426"/>
                <a:gd name="T11" fmla="*/ 186 h 186"/>
                <a:gd name="T12" fmla="*/ 24 w 426"/>
                <a:gd name="T13" fmla="*/ 108 h 186"/>
                <a:gd name="T14" fmla="*/ 0 w 426"/>
                <a:gd name="T15" fmla="*/ 72 h 186"/>
                <a:gd name="T16" fmla="*/ 192 w 426"/>
                <a:gd name="T17" fmla="*/ 42 h 1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6"/>
                <a:gd name="T28" fmla="*/ 0 h 186"/>
                <a:gd name="T29" fmla="*/ 426 w 426"/>
                <a:gd name="T30" fmla="*/ 186 h 1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6" h="186">
                  <a:moveTo>
                    <a:pt x="144" y="24"/>
                  </a:moveTo>
                  <a:lnTo>
                    <a:pt x="366" y="0"/>
                  </a:lnTo>
                  <a:lnTo>
                    <a:pt x="426" y="60"/>
                  </a:lnTo>
                  <a:lnTo>
                    <a:pt x="426" y="126"/>
                  </a:lnTo>
                  <a:lnTo>
                    <a:pt x="336" y="180"/>
                  </a:lnTo>
                  <a:lnTo>
                    <a:pt x="168" y="186"/>
                  </a:lnTo>
                  <a:lnTo>
                    <a:pt x="24" y="108"/>
                  </a:lnTo>
                  <a:lnTo>
                    <a:pt x="0" y="72"/>
                  </a:lnTo>
                  <a:lnTo>
                    <a:pt x="192" y="42"/>
                  </a:lnTo>
                </a:path>
              </a:pathLst>
            </a:custGeom>
            <a:solidFill>
              <a:srgbClr val="FF9900">
                <a:alpha val="49019"/>
              </a:srgbClr>
            </a:solidFill>
            <a:ln w="9525">
              <a:noFill/>
              <a:round/>
              <a:headEnd/>
              <a:tailEnd/>
            </a:ln>
          </p:spPr>
          <p:txBody>
            <a:bodyPr/>
            <a:lstStyle/>
            <a:p>
              <a:endParaRPr lang="en-US"/>
            </a:p>
          </p:txBody>
        </p:sp>
        <p:sp>
          <p:nvSpPr>
            <p:cNvPr id="58395" name="Freeform 60"/>
            <p:cNvSpPr>
              <a:spLocks/>
            </p:cNvSpPr>
            <p:nvPr/>
          </p:nvSpPr>
          <p:spPr bwMode="auto">
            <a:xfrm>
              <a:off x="2442" y="2898"/>
              <a:ext cx="480" cy="258"/>
            </a:xfrm>
            <a:custGeom>
              <a:avLst/>
              <a:gdLst>
                <a:gd name="T0" fmla="*/ 480 w 480"/>
                <a:gd name="T1" fmla="*/ 162 h 258"/>
                <a:gd name="T2" fmla="*/ 210 w 480"/>
                <a:gd name="T3" fmla="*/ 210 h 258"/>
                <a:gd name="T4" fmla="*/ 30 w 480"/>
                <a:gd name="T5" fmla="*/ 258 h 258"/>
                <a:gd name="T6" fmla="*/ 0 w 480"/>
                <a:gd name="T7" fmla="*/ 114 h 258"/>
                <a:gd name="T8" fmla="*/ 102 w 480"/>
                <a:gd name="T9" fmla="*/ 18 h 258"/>
                <a:gd name="T10" fmla="*/ 288 w 480"/>
                <a:gd name="T11" fmla="*/ 0 h 258"/>
                <a:gd name="T12" fmla="*/ 426 w 480"/>
                <a:gd name="T13" fmla="*/ 42 h 258"/>
                <a:gd name="T14" fmla="*/ 462 w 480"/>
                <a:gd name="T15" fmla="*/ 78 h 258"/>
                <a:gd name="T16" fmla="*/ 480 w 480"/>
                <a:gd name="T17" fmla="*/ 162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0"/>
                <a:gd name="T28" fmla="*/ 0 h 258"/>
                <a:gd name="T29" fmla="*/ 480 w 480"/>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0" h="258">
                  <a:moveTo>
                    <a:pt x="480" y="162"/>
                  </a:moveTo>
                  <a:lnTo>
                    <a:pt x="210" y="210"/>
                  </a:lnTo>
                  <a:lnTo>
                    <a:pt x="30" y="258"/>
                  </a:lnTo>
                  <a:lnTo>
                    <a:pt x="0" y="114"/>
                  </a:lnTo>
                  <a:lnTo>
                    <a:pt x="102" y="18"/>
                  </a:lnTo>
                  <a:lnTo>
                    <a:pt x="288" y="0"/>
                  </a:lnTo>
                  <a:lnTo>
                    <a:pt x="426" y="42"/>
                  </a:lnTo>
                  <a:lnTo>
                    <a:pt x="462" y="78"/>
                  </a:lnTo>
                  <a:lnTo>
                    <a:pt x="480" y="162"/>
                  </a:lnTo>
                  <a:close/>
                </a:path>
              </a:pathLst>
            </a:custGeom>
            <a:solidFill>
              <a:srgbClr val="99CCFF">
                <a:alpha val="43137"/>
              </a:srgbClr>
            </a:solidFill>
            <a:ln w="9525">
              <a:noFill/>
              <a:round/>
              <a:headEnd/>
              <a:tailEnd/>
            </a:ln>
          </p:spPr>
          <p:txBody>
            <a:bodyPr/>
            <a:lstStyle/>
            <a:p>
              <a:endParaRPr lang="en-US"/>
            </a:p>
          </p:txBody>
        </p:sp>
        <p:sp>
          <p:nvSpPr>
            <p:cNvPr id="58396" name="Freeform 61"/>
            <p:cNvSpPr>
              <a:spLocks/>
            </p:cNvSpPr>
            <p:nvPr/>
          </p:nvSpPr>
          <p:spPr bwMode="auto">
            <a:xfrm>
              <a:off x="2190" y="2784"/>
              <a:ext cx="330" cy="420"/>
            </a:xfrm>
            <a:custGeom>
              <a:avLst/>
              <a:gdLst>
                <a:gd name="T0" fmla="*/ 150 w 330"/>
                <a:gd name="T1" fmla="*/ 420 h 420"/>
                <a:gd name="T2" fmla="*/ 60 w 330"/>
                <a:gd name="T3" fmla="*/ 336 h 420"/>
                <a:gd name="T4" fmla="*/ 12 w 330"/>
                <a:gd name="T5" fmla="*/ 258 h 420"/>
                <a:gd name="T6" fmla="*/ 0 w 330"/>
                <a:gd name="T7" fmla="*/ 198 h 420"/>
                <a:gd name="T8" fmla="*/ 0 w 330"/>
                <a:gd name="T9" fmla="*/ 114 h 420"/>
                <a:gd name="T10" fmla="*/ 102 w 330"/>
                <a:gd name="T11" fmla="*/ 42 h 420"/>
                <a:gd name="T12" fmla="*/ 198 w 330"/>
                <a:gd name="T13" fmla="*/ 6 h 420"/>
                <a:gd name="T14" fmla="*/ 282 w 330"/>
                <a:gd name="T15" fmla="*/ 0 h 420"/>
                <a:gd name="T16" fmla="*/ 330 w 330"/>
                <a:gd name="T17" fmla="*/ 60 h 420"/>
                <a:gd name="T18" fmla="*/ 330 w 330"/>
                <a:gd name="T19" fmla="*/ 132 h 420"/>
                <a:gd name="T20" fmla="*/ 294 w 330"/>
                <a:gd name="T21" fmla="*/ 198 h 420"/>
                <a:gd name="T22" fmla="*/ 264 w 330"/>
                <a:gd name="T23" fmla="*/ 234 h 420"/>
                <a:gd name="T24" fmla="*/ 252 w 330"/>
                <a:gd name="T25" fmla="*/ 282 h 420"/>
                <a:gd name="T26" fmla="*/ 282 w 330"/>
                <a:gd name="T27" fmla="*/ 354 h 420"/>
                <a:gd name="T28" fmla="*/ 150 w 330"/>
                <a:gd name="T29" fmla="*/ 420 h 4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0"/>
                <a:gd name="T46" fmla="*/ 0 h 420"/>
                <a:gd name="T47" fmla="*/ 330 w 330"/>
                <a:gd name="T48" fmla="*/ 420 h 4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0" h="420">
                  <a:moveTo>
                    <a:pt x="150" y="420"/>
                  </a:moveTo>
                  <a:lnTo>
                    <a:pt x="60" y="336"/>
                  </a:lnTo>
                  <a:lnTo>
                    <a:pt x="12" y="258"/>
                  </a:lnTo>
                  <a:lnTo>
                    <a:pt x="0" y="198"/>
                  </a:lnTo>
                  <a:lnTo>
                    <a:pt x="0" y="114"/>
                  </a:lnTo>
                  <a:lnTo>
                    <a:pt x="102" y="42"/>
                  </a:lnTo>
                  <a:lnTo>
                    <a:pt x="198" y="6"/>
                  </a:lnTo>
                  <a:lnTo>
                    <a:pt x="282" y="0"/>
                  </a:lnTo>
                  <a:lnTo>
                    <a:pt x="330" y="60"/>
                  </a:lnTo>
                  <a:lnTo>
                    <a:pt x="330" y="132"/>
                  </a:lnTo>
                  <a:lnTo>
                    <a:pt x="294" y="198"/>
                  </a:lnTo>
                  <a:lnTo>
                    <a:pt x="264" y="234"/>
                  </a:lnTo>
                  <a:lnTo>
                    <a:pt x="252" y="282"/>
                  </a:lnTo>
                  <a:lnTo>
                    <a:pt x="282" y="354"/>
                  </a:lnTo>
                  <a:lnTo>
                    <a:pt x="150" y="420"/>
                  </a:lnTo>
                  <a:close/>
                </a:path>
              </a:pathLst>
            </a:custGeom>
            <a:solidFill>
              <a:srgbClr val="0000FF">
                <a:alpha val="70195"/>
              </a:srgbClr>
            </a:solidFill>
            <a:ln w="9525">
              <a:noFill/>
              <a:round/>
              <a:headEnd/>
              <a:tailEnd/>
            </a:ln>
          </p:spPr>
          <p:txBody>
            <a:bodyPr/>
            <a:lstStyle/>
            <a:p>
              <a:endParaRPr lang="en-US"/>
            </a:p>
          </p:txBody>
        </p:sp>
        <p:sp>
          <p:nvSpPr>
            <p:cNvPr id="58397" name="Freeform 62"/>
            <p:cNvSpPr>
              <a:spLocks/>
            </p:cNvSpPr>
            <p:nvPr/>
          </p:nvSpPr>
          <p:spPr bwMode="auto">
            <a:xfrm>
              <a:off x="2448" y="2712"/>
              <a:ext cx="402" cy="234"/>
            </a:xfrm>
            <a:custGeom>
              <a:avLst/>
              <a:gdLst>
                <a:gd name="T0" fmla="*/ 270 w 402"/>
                <a:gd name="T1" fmla="*/ 0 h 234"/>
                <a:gd name="T2" fmla="*/ 132 w 402"/>
                <a:gd name="T3" fmla="*/ 6 h 234"/>
                <a:gd name="T4" fmla="*/ 0 w 402"/>
                <a:gd name="T5" fmla="*/ 54 h 234"/>
                <a:gd name="T6" fmla="*/ 72 w 402"/>
                <a:gd name="T7" fmla="*/ 150 h 234"/>
                <a:gd name="T8" fmla="*/ 114 w 402"/>
                <a:gd name="T9" fmla="*/ 228 h 234"/>
                <a:gd name="T10" fmla="*/ 288 w 402"/>
                <a:gd name="T11" fmla="*/ 180 h 234"/>
                <a:gd name="T12" fmla="*/ 384 w 402"/>
                <a:gd name="T13" fmla="*/ 234 h 234"/>
                <a:gd name="T14" fmla="*/ 402 w 402"/>
                <a:gd name="T15" fmla="*/ 180 h 234"/>
                <a:gd name="T16" fmla="*/ 378 w 402"/>
                <a:gd name="T17" fmla="*/ 66 h 234"/>
                <a:gd name="T18" fmla="*/ 360 w 402"/>
                <a:gd name="T19" fmla="*/ 24 h 234"/>
                <a:gd name="T20" fmla="*/ 330 w 402"/>
                <a:gd name="T21" fmla="*/ 0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2"/>
                <a:gd name="T34" fmla="*/ 0 h 234"/>
                <a:gd name="T35" fmla="*/ 402 w 402"/>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2" h="234">
                  <a:moveTo>
                    <a:pt x="270" y="0"/>
                  </a:moveTo>
                  <a:lnTo>
                    <a:pt x="132" y="6"/>
                  </a:lnTo>
                  <a:lnTo>
                    <a:pt x="0" y="54"/>
                  </a:lnTo>
                  <a:lnTo>
                    <a:pt x="72" y="150"/>
                  </a:lnTo>
                  <a:lnTo>
                    <a:pt x="114" y="228"/>
                  </a:lnTo>
                  <a:lnTo>
                    <a:pt x="288" y="180"/>
                  </a:lnTo>
                  <a:lnTo>
                    <a:pt x="384" y="234"/>
                  </a:lnTo>
                  <a:lnTo>
                    <a:pt x="402" y="180"/>
                  </a:lnTo>
                  <a:lnTo>
                    <a:pt x="378" y="66"/>
                  </a:lnTo>
                  <a:lnTo>
                    <a:pt x="360" y="24"/>
                  </a:lnTo>
                  <a:lnTo>
                    <a:pt x="330" y="0"/>
                  </a:lnTo>
                </a:path>
              </a:pathLst>
            </a:custGeom>
            <a:solidFill>
              <a:srgbClr val="993366">
                <a:alpha val="23921"/>
              </a:srgbClr>
            </a:solidFill>
            <a:ln w="9525">
              <a:noFill/>
              <a:round/>
              <a:headEnd/>
              <a:tailEnd/>
            </a:ln>
          </p:spPr>
          <p:txBody>
            <a:bodyPr/>
            <a:lstStyle/>
            <a:p>
              <a:endParaRPr lang="en-US"/>
            </a:p>
          </p:txBody>
        </p:sp>
        <p:sp>
          <p:nvSpPr>
            <p:cNvPr id="58398" name="Freeform 63"/>
            <p:cNvSpPr>
              <a:spLocks/>
            </p:cNvSpPr>
            <p:nvPr/>
          </p:nvSpPr>
          <p:spPr bwMode="auto">
            <a:xfrm>
              <a:off x="2808" y="2676"/>
              <a:ext cx="234" cy="186"/>
            </a:xfrm>
            <a:custGeom>
              <a:avLst/>
              <a:gdLst>
                <a:gd name="T0" fmla="*/ 180 w 234"/>
                <a:gd name="T1" fmla="*/ 0 h 186"/>
                <a:gd name="T2" fmla="*/ 18 w 234"/>
                <a:gd name="T3" fmla="*/ 18 h 186"/>
                <a:gd name="T4" fmla="*/ 0 w 234"/>
                <a:gd name="T5" fmla="*/ 108 h 186"/>
                <a:gd name="T6" fmla="*/ 36 w 234"/>
                <a:gd name="T7" fmla="*/ 150 h 186"/>
                <a:gd name="T8" fmla="*/ 138 w 234"/>
                <a:gd name="T9" fmla="*/ 186 h 186"/>
                <a:gd name="T10" fmla="*/ 234 w 234"/>
                <a:gd name="T11" fmla="*/ 114 h 186"/>
                <a:gd name="T12" fmla="*/ 180 w 234"/>
                <a:gd name="T13" fmla="*/ 0 h 186"/>
                <a:gd name="T14" fmla="*/ 0 60000 65536"/>
                <a:gd name="T15" fmla="*/ 0 60000 65536"/>
                <a:gd name="T16" fmla="*/ 0 60000 65536"/>
                <a:gd name="T17" fmla="*/ 0 60000 65536"/>
                <a:gd name="T18" fmla="*/ 0 60000 65536"/>
                <a:gd name="T19" fmla="*/ 0 60000 65536"/>
                <a:gd name="T20" fmla="*/ 0 60000 65536"/>
                <a:gd name="T21" fmla="*/ 0 w 234"/>
                <a:gd name="T22" fmla="*/ 0 h 186"/>
                <a:gd name="T23" fmla="*/ 234 w 234"/>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4" h="186">
                  <a:moveTo>
                    <a:pt x="180" y="0"/>
                  </a:moveTo>
                  <a:lnTo>
                    <a:pt x="18" y="18"/>
                  </a:lnTo>
                  <a:lnTo>
                    <a:pt x="0" y="108"/>
                  </a:lnTo>
                  <a:lnTo>
                    <a:pt x="36" y="150"/>
                  </a:lnTo>
                  <a:lnTo>
                    <a:pt x="138" y="186"/>
                  </a:lnTo>
                  <a:lnTo>
                    <a:pt x="234" y="114"/>
                  </a:lnTo>
                  <a:lnTo>
                    <a:pt x="180" y="0"/>
                  </a:lnTo>
                  <a:close/>
                </a:path>
              </a:pathLst>
            </a:custGeom>
            <a:solidFill>
              <a:srgbClr val="FFFF00">
                <a:alpha val="63136"/>
              </a:srgbClr>
            </a:solidFill>
            <a:ln w="9525">
              <a:noFill/>
              <a:round/>
              <a:headEnd/>
              <a:tailEnd/>
            </a:ln>
          </p:spPr>
          <p:txBody>
            <a:bodyPr/>
            <a:lstStyle/>
            <a:p>
              <a:endParaRPr lang="en-US"/>
            </a:p>
          </p:txBody>
        </p:sp>
        <p:grpSp>
          <p:nvGrpSpPr>
            <p:cNvPr id="58399" name="Group 64"/>
            <p:cNvGrpSpPr>
              <a:grpSpLocks/>
            </p:cNvGrpSpPr>
            <p:nvPr/>
          </p:nvGrpSpPr>
          <p:grpSpPr bwMode="auto">
            <a:xfrm>
              <a:off x="2286" y="2910"/>
              <a:ext cx="108" cy="72"/>
              <a:chOff x="2286" y="2910"/>
              <a:chExt cx="108" cy="72"/>
            </a:xfrm>
          </p:grpSpPr>
          <p:sp>
            <p:nvSpPr>
              <p:cNvPr id="58425" name="Oval 65"/>
              <p:cNvSpPr>
                <a:spLocks noChangeArrowheads="1"/>
              </p:cNvSpPr>
              <p:nvPr/>
            </p:nvSpPr>
            <p:spPr bwMode="auto">
              <a:xfrm>
                <a:off x="2286" y="2910"/>
                <a:ext cx="108" cy="72"/>
              </a:xfrm>
              <a:prstGeom prst="ellipse">
                <a:avLst/>
              </a:prstGeom>
              <a:solidFill>
                <a:srgbClr val="FF0000"/>
              </a:solidFill>
              <a:ln w="9525" algn="ctr">
                <a:noFill/>
                <a:round/>
                <a:headEnd/>
                <a:tailEnd/>
              </a:ln>
            </p:spPr>
            <p:txBody>
              <a:bodyPr wrap="none" anchor="ctr"/>
              <a:lstStyle/>
              <a:p>
                <a:endParaRPr lang="en-US"/>
              </a:p>
            </p:txBody>
          </p:sp>
          <p:sp>
            <p:nvSpPr>
              <p:cNvPr id="58426" name="Oval 66"/>
              <p:cNvSpPr>
                <a:spLocks noChangeArrowheads="1"/>
              </p:cNvSpPr>
              <p:nvPr/>
            </p:nvSpPr>
            <p:spPr bwMode="auto">
              <a:xfrm>
                <a:off x="2316" y="2916"/>
                <a:ext cx="56" cy="56"/>
              </a:xfrm>
              <a:prstGeom prst="ellipse">
                <a:avLst/>
              </a:prstGeom>
              <a:solidFill>
                <a:srgbClr val="0000FF"/>
              </a:solidFill>
              <a:ln w="9525" algn="ctr">
                <a:noFill/>
                <a:round/>
                <a:headEnd/>
                <a:tailEnd/>
              </a:ln>
            </p:spPr>
            <p:txBody>
              <a:bodyPr wrap="none" anchor="ctr"/>
              <a:lstStyle/>
              <a:p>
                <a:endParaRPr lang="en-US"/>
              </a:p>
            </p:txBody>
          </p:sp>
        </p:grpSp>
        <p:grpSp>
          <p:nvGrpSpPr>
            <p:cNvPr id="58400" name="Group 67"/>
            <p:cNvGrpSpPr>
              <a:grpSpLocks/>
            </p:cNvGrpSpPr>
            <p:nvPr/>
          </p:nvGrpSpPr>
          <p:grpSpPr bwMode="auto">
            <a:xfrm>
              <a:off x="2568" y="3216"/>
              <a:ext cx="108" cy="72"/>
              <a:chOff x="2286" y="2910"/>
              <a:chExt cx="108" cy="72"/>
            </a:xfrm>
          </p:grpSpPr>
          <p:sp>
            <p:nvSpPr>
              <p:cNvPr id="58423" name="Oval 68"/>
              <p:cNvSpPr>
                <a:spLocks noChangeArrowheads="1"/>
              </p:cNvSpPr>
              <p:nvPr/>
            </p:nvSpPr>
            <p:spPr bwMode="auto">
              <a:xfrm>
                <a:off x="2286" y="2910"/>
                <a:ext cx="108" cy="72"/>
              </a:xfrm>
              <a:prstGeom prst="ellipse">
                <a:avLst/>
              </a:prstGeom>
              <a:solidFill>
                <a:srgbClr val="FF0000"/>
              </a:solidFill>
              <a:ln w="9525" algn="ctr">
                <a:noFill/>
                <a:round/>
                <a:headEnd/>
                <a:tailEnd/>
              </a:ln>
            </p:spPr>
            <p:txBody>
              <a:bodyPr wrap="none" anchor="ctr"/>
              <a:lstStyle/>
              <a:p>
                <a:endParaRPr lang="en-US"/>
              </a:p>
            </p:txBody>
          </p:sp>
          <p:sp>
            <p:nvSpPr>
              <p:cNvPr id="58424" name="Oval 69"/>
              <p:cNvSpPr>
                <a:spLocks noChangeArrowheads="1"/>
              </p:cNvSpPr>
              <p:nvPr/>
            </p:nvSpPr>
            <p:spPr bwMode="auto">
              <a:xfrm>
                <a:off x="2316" y="2916"/>
                <a:ext cx="56" cy="56"/>
              </a:xfrm>
              <a:prstGeom prst="ellipse">
                <a:avLst/>
              </a:prstGeom>
              <a:solidFill>
                <a:srgbClr val="0000FF"/>
              </a:solidFill>
              <a:ln w="9525" algn="ctr">
                <a:noFill/>
                <a:round/>
                <a:headEnd/>
                <a:tailEnd/>
              </a:ln>
            </p:spPr>
            <p:txBody>
              <a:bodyPr wrap="none" anchor="ctr"/>
              <a:lstStyle/>
              <a:p>
                <a:endParaRPr lang="en-US"/>
              </a:p>
            </p:txBody>
          </p:sp>
        </p:grpSp>
        <p:grpSp>
          <p:nvGrpSpPr>
            <p:cNvPr id="58401" name="Group 70"/>
            <p:cNvGrpSpPr>
              <a:grpSpLocks/>
            </p:cNvGrpSpPr>
            <p:nvPr/>
          </p:nvGrpSpPr>
          <p:grpSpPr bwMode="auto">
            <a:xfrm>
              <a:off x="2646" y="2796"/>
              <a:ext cx="108" cy="72"/>
              <a:chOff x="2286" y="2910"/>
              <a:chExt cx="108" cy="72"/>
            </a:xfrm>
          </p:grpSpPr>
          <p:sp>
            <p:nvSpPr>
              <p:cNvPr id="58421" name="Oval 71"/>
              <p:cNvSpPr>
                <a:spLocks noChangeArrowheads="1"/>
              </p:cNvSpPr>
              <p:nvPr/>
            </p:nvSpPr>
            <p:spPr bwMode="auto">
              <a:xfrm>
                <a:off x="2286" y="2910"/>
                <a:ext cx="108" cy="72"/>
              </a:xfrm>
              <a:prstGeom prst="ellipse">
                <a:avLst/>
              </a:prstGeom>
              <a:solidFill>
                <a:srgbClr val="FF0000"/>
              </a:solidFill>
              <a:ln w="9525" algn="ctr">
                <a:noFill/>
                <a:round/>
                <a:headEnd/>
                <a:tailEnd/>
              </a:ln>
            </p:spPr>
            <p:txBody>
              <a:bodyPr wrap="none" anchor="ctr"/>
              <a:lstStyle/>
              <a:p>
                <a:endParaRPr lang="en-US"/>
              </a:p>
            </p:txBody>
          </p:sp>
          <p:sp>
            <p:nvSpPr>
              <p:cNvPr id="58422" name="Oval 72"/>
              <p:cNvSpPr>
                <a:spLocks noChangeArrowheads="1"/>
              </p:cNvSpPr>
              <p:nvPr/>
            </p:nvSpPr>
            <p:spPr bwMode="auto">
              <a:xfrm>
                <a:off x="2316" y="2916"/>
                <a:ext cx="56" cy="56"/>
              </a:xfrm>
              <a:prstGeom prst="ellipse">
                <a:avLst/>
              </a:prstGeom>
              <a:solidFill>
                <a:srgbClr val="0000FF"/>
              </a:solidFill>
              <a:ln w="9525" algn="ctr">
                <a:noFill/>
                <a:round/>
                <a:headEnd/>
                <a:tailEnd/>
              </a:ln>
            </p:spPr>
            <p:txBody>
              <a:bodyPr wrap="none" anchor="ctr"/>
              <a:lstStyle/>
              <a:p>
                <a:endParaRPr lang="en-US"/>
              </a:p>
            </p:txBody>
          </p:sp>
        </p:grpSp>
        <p:grpSp>
          <p:nvGrpSpPr>
            <p:cNvPr id="58402" name="Group 73"/>
            <p:cNvGrpSpPr>
              <a:grpSpLocks/>
            </p:cNvGrpSpPr>
            <p:nvPr/>
          </p:nvGrpSpPr>
          <p:grpSpPr bwMode="auto">
            <a:xfrm>
              <a:off x="2634" y="2946"/>
              <a:ext cx="108" cy="72"/>
              <a:chOff x="2286" y="2910"/>
              <a:chExt cx="108" cy="72"/>
            </a:xfrm>
          </p:grpSpPr>
          <p:sp>
            <p:nvSpPr>
              <p:cNvPr id="58419" name="Oval 74"/>
              <p:cNvSpPr>
                <a:spLocks noChangeArrowheads="1"/>
              </p:cNvSpPr>
              <p:nvPr/>
            </p:nvSpPr>
            <p:spPr bwMode="auto">
              <a:xfrm>
                <a:off x="2286" y="2910"/>
                <a:ext cx="108" cy="72"/>
              </a:xfrm>
              <a:prstGeom prst="ellipse">
                <a:avLst/>
              </a:prstGeom>
              <a:solidFill>
                <a:srgbClr val="FF0000"/>
              </a:solidFill>
              <a:ln w="9525" algn="ctr">
                <a:noFill/>
                <a:round/>
                <a:headEnd/>
                <a:tailEnd/>
              </a:ln>
            </p:spPr>
            <p:txBody>
              <a:bodyPr wrap="none" anchor="ctr"/>
              <a:lstStyle/>
              <a:p>
                <a:endParaRPr lang="en-US"/>
              </a:p>
            </p:txBody>
          </p:sp>
          <p:sp>
            <p:nvSpPr>
              <p:cNvPr id="58420" name="Oval 75"/>
              <p:cNvSpPr>
                <a:spLocks noChangeArrowheads="1"/>
              </p:cNvSpPr>
              <p:nvPr/>
            </p:nvSpPr>
            <p:spPr bwMode="auto">
              <a:xfrm>
                <a:off x="2316" y="2916"/>
                <a:ext cx="56" cy="56"/>
              </a:xfrm>
              <a:prstGeom prst="ellipse">
                <a:avLst/>
              </a:prstGeom>
              <a:solidFill>
                <a:srgbClr val="0000FF"/>
              </a:solidFill>
              <a:ln w="9525" algn="ctr">
                <a:noFill/>
                <a:round/>
                <a:headEnd/>
                <a:tailEnd/>
              </a:ln>
            </p:spPr>
            <p:txBody>
              <a:bodyPr wrap="none" anchor="ctr"/>
              <a:lstStyle/>
              <a:p>
                <a:endParaRPr lang="en-US"/>
              </a:p>
            </p:txBody>
          </p:sp>
        </p:grpSp>
        <p:grpSp>
          <p:nvGrpSpPr>
            <p:cNvPr id="58403" name="Group 76"/>
            <p:cNvGrpSpPr>
              <a:grpSpLocks/>
            </p:cNvGrpSpPr>
            <p:nvPr/>
          </p:nvGrpSpPr>
          <p:grpSpPr bwMode="auto">
            <a:xfrm>
              <a:off x="2868" y="2736"/>
              <a:ext cx="108" cy="72"/>
              <a:chOff x="2286" y="2910"/>
              <a:chExt cx="108" cy="72"/>
            </a:xfrm>
          </p:grpSpPr>
          <p:sp>
            <p:nvSpPr>
              <p:cNvPr id="58417" name="Oval 77"/>
              <p:cNvSpPr>
                <a:spLocks noChangeArrowheads="1"/>
              </p:cNvSpPr>
              <p:nvPr/>
            </p:nvSpPr>
            <p:spPr bwMode="auto">
              <a:xfrm>
                <a:off x="2286" y="2910"/>
                <a:ext cx="108" cy="72"/>
              </a:xfrm>
              <a:prstGeom prst="ellipse">
                <a:avLst/>
              </a:prstGeom>
              <a:solidFill>
                <a:srgbClr val="FF0000"/>
              </a:solidFill>
              <a:ln w="9525" algn="ctr">
                <a:noFill/>
                <a:round/>
                <a:headEnd/>
                <a:tailEnd/>
              </a:ln>
            </p:spPr>
            <p:txBody>
              <a:bodyPr wrap="none" anchor="ctr"/>
              <a:lstStyle/>
              <a:p>
                <a:endParaRPr lang="en-US"/>
              </a:p>
            </p:txBody>
          </p:sp>
          <p:sp>
            <p:nvSpPr>
              <p:cNvPr id="58418" name="Oval 78"/>
              <p:cNvSpPr>
                <a:spLocks noChangeArrowheads="1"/>
              </p:cNvSpPr>
              <p:nvPr/>
            </p:nvSpPr>
            <p:spPr bwMode="auto">
              <a:xfrm>
                <a:off x="2316" y="2916"/>
                <a:ext cx="56" cy="56"/>
              </a:xfrm>
              <a:prstGeom prst="ellipse">
                <a:avLst/>
              </a:prstGeom>
              <a:solidFill>
                <a:srgbClr val="0000FF"/>
              </a:solidFill>
              <a:ln w="9525" algn="ctr">
                <a:noFill/>
                <a:round/>
                <a:headEnd/>
                <a:tailEnd/>
              </a:ln>
            </p:spPr>
            <p:txBody>
              <a:bodyPr wrap="none" anchor="ctr"/>
              <a:lstStyle/>
              <a:p>
                <a:endParaRPr lang="en-US"/>
              </a:p>
            </p:txBody>
          </p:sp>
        </p:grpSp>
        <p:grpSp>
          <p:nvGrpSpPr>
            <p:cNvPr id="58404" name="Group 79"/>
            <p:cNvGrpSpPr>
              <a:grpSpLocks/>
            </p:cNvGrpSpPr>
            <p:nvPr/>
          </p:nvGrpSpPr>
          <p:grpSpPr bwMode="auto">
            <a:xfrm>
              <a:off x="3222" y="3276"/>
              <a:ext cx="108" cy="72"/>
              <a:chOff x="2286" y="2910"/>
              <a:chExt cx="108" cy="72"/>
            </a:xfrm>
          </p:grpSpPr>
          <p:sp>
            <p:nvSpPr>
              <p:cNvPr id="58415" name="Oval 80"/>
              <p:cNvSpPr>
                <a:spLocks noChangeArrowheads="1"/>
              </p:cNvSpPr>
              <p:nvPr/>
            </p:nvSpPr>
            <p:spPr bwMode="auto">
              <a:xfrm>
                <a:off x="2286" y="2910"/>
                <a:ext cx="108" cy="72"/>
              </a:xfrm>
              <a:prstGeom prst="ellipse">
                <a:avLst/>
              </a:prstGeom>
              <a:solidFill>
                <a:srgbClr val="FF0000"/>
              </a:solidFill>
              <a:ln w="9525" algn="ctr">
                <a:noFill/>
                <a:round/>
                <a:headEnd/>
                <a:tailEnd/>
              </a:ln>
            </p:spPr>
            <p:txBody>
              <a:bodyPr wrap="none" anchor="ctr"/>
              <a:lstStyle/>
              <a:p>
                <a:endParaRPr lang="en-US"/>
              </a:p>
            </p:txBody>
          </p:sp>
          <p:sp>
            <p:nvSpPr>
              <p:cNvPr id="58416" name="Oval 81"/>
              <p:cNvSpPr>
                <a:spLocks noChangeArrowheads="1"/>
              </p:cNvSpPr>
              <p:nvPr/>
            </p:nvSpPr>
            <p:spPr bwMode="auto">
              <a:xfrm>
                <a:off x="2316" y="2916"/>
                <a:ext cx="56" cy="56"/>
              </a:xfrm>
              <a:prstGeom prst="ellipse">
                <a:avLst/>
              </a:prstGeom>
              <a:solidFill>
                <a:srgbClr val="0000FF"/>
              </a:solidFill>
              <a:ln w="9525" algn="ctr">
                <a:noFill/>
                <a:round/>
                <a:headEnd/>
                <a:tailEnd/>
              </a:ln>
            </p:spPr>
            <p:txBody>
              <a:bodyPr wrap="none" anchor="ctr"/>
              <a:lstStyle/>
              <a:p>
                <a:endParaRPr lang="en-US"/>
              </a:p>
            </p:txBody>
          </p:sp>
        </p:grpSp>
        <p:grpSp>
          <p:nvGrpSpPr>
            <p:cNvPr id="58405" name="Group 82"/>
            <p:cNvGrpSpPr>
              <a:grpSpLocks/>
            </p:cNvGrpSpPr>
            <p:nvPr/>
          </p:nvGrpSpPr>
          <p:grpSpPr bwMode="auto">
            <a:xfrm>
              <a:off x="2802" y="3102"/>
              <a:ext cx="108" cy="72"/>
              <a:chOff x="2286" y="2910"/>
              <a:chExt cx="108" cy="72"/>
            </a:xfrm>
          </p:grpSpPr>
          <p:sp>
            <p:nvSpPr>
              <p:cNvPr id="58413" name="Oval 83"/>
              <p:cNvSpPr>
                <a:spLocks noChangeArrowheads="1"/>
              </p:cNvSpPr>
              <p:nvPr/>
            </p:nvSpPr>
            <p:spPr bwMode="auto">
              <a:xfrm>
                <a:off x="2286" y="2910"/>
                <a:ext cx="108" cy="72"/>
              </a:xfrm>
              <a:prstGeom prst="ellipse">
                <a:avLst/>
              </a:prstGeom>
              <a:solidFill>
                <a:srgbClr val="FF0000"/>
              </a:solidFill>
              <a:ln w="9525" algn="ctr">
                <a:noFill/>
                <a:round/>
                <a:headEnd/>
                <a:tailEnd/>
              </a:ln>
            </p:spPr>
            <p:txBody>
              <a:bodyPr wrap="none" anchor="ctr"/>
              <a:lstStyle/>
              <a:p>
                <a:endParaRPr lang="en-US"/>
              </a:p>
            </p:txBody>
          </p:sp>
          <p:sp>
            <p:nvSpPr>
              <p:cNvPr id="58414" name="Oval 84"/>
              <p:cNvSpPr>
                <a:spLocks noChangeArrowheads="1"/>
              </p:cNvSpPr>
              <p:nvPr/>
            </p:nvSpPr>
            <p:spPr bwMode="auto">
              <a:xfrm>
                <a:off x="2316" y="2916"/>
                <a:ext cx="56" cy="56"/>
              </a:xfrm>
              <a:prstGeom prst="ellipse">
                <a:avLst/>
              </a:prstGeom>
              <a:solidFill>
                <a:srgbClr val="0000FF"/>
              </a:solidFill>
              <a:ln w="9525" algn="ctr">
                <a:noFill/>
                <a:round/>
                <a:headEnd/>
                <a:tailEnd/>
              </a:ln>
            </p:spPr>
            <p:txBody>
              <a:bodyPr wrap="none" anchor="ctr"/>
              <a:lstStyle/>
              <a:p>
                <a:endParaRPr lang="en-US"/>
              </a:p>
            </p:txBody>
          </p:sp>
        </p:grpSp>
        <p:grpSp>
          <p:nvGrpSpPr>
            <p:cNvPr id="58406" name="Group 85"/>
            <p:cNvGrpSpPr>
              <a:grpSpLocks/>
            </p:cNvGrpSpPr>
            <p:nvPr/>
          </p:nvGrpSpPr>
          <p:grpSpPr bwMode="auto">
            <a:xfrm>
              <a:off x="3018" y="3108"/>
              <a:ext cx="108" cy="72"/>
              <a:chOff x="2286" y="2910"/>
              <a:chExt cx="108" cy="72"/>
            </a:xfrm>
          </p:grpSpPr>
          <p:sp>
            <p:nvSpPr>
              <p:cNvPr id="58411" name="Oval 86"/>
              <p:cNvSpPr>
                <a:spLocks noChangeArrowheads="1"/>
              </p:cNvSpPr>
              <p:nvPr/>
            </p:nvSpPr>
            <p:spPr bwMode="auto">
              <a:xfrm>
                <a:off x="2286" y="2910"/>
                <a:ext cx="108" cy="72"/>
              </a:xfrm>
              <a:prstGeom prst="ellipse">
                <a:avLst/>
              </a:prstGeom>
              <a:solidFill>
                <a:srgbClr val="FF0000"/>
              </a:solidFill>
              <a:ln w="9525" algn="ctr">
                <a:noFill/>
                <a:round/>
                <a:headEnd/>
                <a:tailEnd/>
              </a:ln>
            </p:spPr>
            <p:txBody>
              <a:bodyPr wrap="none" anchor="ctr"/>
              <a:lstStyle/>
              <a:p>
                <a:endParaRPr lang="en-US"/>
              </a:p>
            </p:txBody>
          </p:sp>
          <p:sp>
            <p:nvSpPr>
              <p:cNvPr id="58412" name="Oval 87"/>
              <p:cNvSpPr>
                <a:spLocks noChangeArrowheads="1"/>
              </p:cNvSpPr>
              <p:nvPr/>
            </p:nvSpPr>
            <p:spPr bwMode="auto">
              <a:xfrm>
                <a:off x="2316" y="2916"/>
                <a:ext cx="56" cy="56"/>
              </a:xfrm>
              <a:prstGeom prst="ellipse">
                <a:avLst/>
              </a:prstGeom>
              <a:solidFill>
                <a:srgbClr val="0000FF"/>
              </a:solidFill>
              <a:ln w="9525" algn="ctr">
                <a:noFill/>
                <a:round/>
                <a:headEnd/>
                <a:tailEnd/>
              </a:ln>
            </p:spPr>
            <p:txBody>
              <a:bodyPr wrap="none" anchor="ctr"/>
              <a:lstStyle/>
              <a:p>
                <a:endParaRPr lang="en-US"/>
              </a:p>
            </p:txBody>
          </p:sp>
        </p:grpSp>
        <p:sp>
          <p:nvSpPr>
            <p:cNvPr id="58407" name="Freeform 88"/>
            <p:cNvSpPr>
              <a:spLocks/>
            </p:cNvSpPr>
            <p:nvPr/>
          </p:nvSpPr>
          <p:spPr bwMode="auto">
            <a:xfrm>
              <a:off x="3042" y="2670"/>
              <a:ext cx="468" cy="504"/>
            </a:xfrm>
            <a:custGeom>
              <a:avLst/>
              <a:gdLst>
                <a:gd name="T0" fmla="*/ 30 w 468"/>
                <a:gd name="T1" fmla="*/ 36 h 504"/>
                <a:gd name="T2" fmla="*/ 36 w 468"/>
                <a:gd name="T3" fmla="*/ 198 h 504"/>
                <a:gd name="T4" fmla="*/ 0 w 468"/>
                <a:gd name="T5" fmla="*/ 282 h 504"/>
                <a:gd name="T6" fmla="*/ 48 w 468"/>
                <a:gd name="T7" fmla="*/ 354 h 504"/>
                <a:gd name="T8" fmla="*/ 102 w 468"/>
                <a:gd name="T9" fmla="*/ 378 h 504"/>
                <a:gd name="T10" fmla="*/ 126 w 468"/>
                <a:gd name="T11" fmla="*/ 414 h 504"/>
                <a:gd name="T12" fmla="*/ 138 w 468"/>
                <a:gd name="T13" fmla="*/ 456 h 504"/>
                <a:gd name="T14" fmla="*/ 192 w 468"/>
                <a:gd name="T15" fmla="*/ 474 h 504"/>
                <a:gd name="T16" fmla="*/ 276 w 468"/>
                <a:gd name="T17" fmla="*/ 432 h 504"/>
                <a:gd name="T18" fmla="*/ 342 w 468"/>
                <a:gd name="T19" fmla="*/ 432 h 504"/>
                <a:gd name="T20" fmla="*/ 396 w 468"/>
                <a:gd name="T21" fmla="*/ 468 h 504"/>
                <a:gd name="T22" fmla="*/ 402 w 468"/>
                <a:gd name="T23" fmla="*/ 504 h 504"/>
                <a:gd name="T24" fmla="*/ 438 w 468"/>
                <a:gd name="T25" fmla="*/ 498 h 504"/>
                <a:gd name="T26" fmla="*/ 456 w 468"/>
                <a:gd name="T27" fmla="*/ 390 h 504"/>
                <a:gd name="T28" fmla="*/ 462 w 468"/>
                <a:gd name="T29" fmla="*/ 354 h 504"/>
                <a:gd name="T30" fmla="*/ 462 w 468"/>
                <a:gd name="T31" fmla="*/ 318 h 504"/>
                <a:gd name="T32" fmla="*/ 468 w 468"/>
                <a:gd name="T33" fmla="*/ 276 h 504"/>
                <a:gd name="T34" fmla="*/ 468 w 468"/>
                <a:gd name="T35" fmla="*/ 228 h 504"/>
                <a:gd name="T36" fmla="*/ 456 w 468"/>
                <a:gd name="T37" fmla="*/ 168 h 504"/>
                <a:gd name="T38" fmla="*/ 420 w 468"/>
                <a:gd name="T39" fmla="*/ 126 h 504"/>
                <a:gd name="T40" fmla="*/ 402 w 468"/>
                <a:gd name="T41" fmla="*/ 90 h 504"/>
                <a:gd name="T42" fmla="*/ 258 w 468"/>
                <a:gd name="T43" fmla="*/ 60 h 504"/>
                <a:gd name="T44" fmla="*/ 228 w 468"/>
                <a:gd name="T45" fmla="*/ 18 h 504"/>
                <a:gd name="T46" fmla="*/ 192 w 468"/>
                <a:gd name="T47" fmla="*/ 12 h 504"/>
                <a:gd name="T48" fmla="*/ 150 w 468"/>
                <a:gd name="T49" fmla="*/ 0 h 504"/>
                <a:gd name="T50" fmla="*/ 114 w 468"/>
                <a:gd name="T51" fmla="*/ 0 h 504"/>
                <a:gd name="T52" fmla="*/ 72 w 468"/>
                <a:gd name="T53" fmla="*/ 12 h 504"/>
                <a:gd name="T54" fmla="*/ 30 w 468"/>
                <a:gd name="T55" fmla="*/ 36 h 50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68"/>
                <a:gd name="T85" fmla="*/ 0 h 504"/>
                <a:gd name="T86" fmla="*/ 468 w 468"/>
                <a:gd name="T87" fmla="*/ 504 h 50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68" h="504">
                  <a:moveTo>
                    <a:pt x="30" y="36"/>
                  </a:moveTo>
                  <a:lnTo>
                    <a:pt x="36" y="198"/>
                  </a:lnTo>
                  <a:lnTo>
                    <a:pt x="0" y="282"/>
                  </a:lnTo>
                  <a:lnTo>
                    <a:pt x="48" y="354"/>
                  </a:lnTo>
                  <a:lnTo>
                    <a:pt x="102" y="378"/>
                  </a:lnTo>
                  <a:lnTo>
                    <a:pt x="126" y="414"/>
                  </a:lnTo>
                  <a:lnTo>
                    <a:pt x="138" y="456"/>
                  </a:lnTo>
                  <a:lnTo>
                    <a:pt x="192" y="474"/>
                  </a:lnTo>
                  <a:lnTo>
                    <a:pt x="276" y="432"/>
                  </a:lnTo>
                  <a:lnTo>
                    <a:pt x="342" y="432"/>
                  </a:lnTo>
                  <a:lnTo>
                    <a:pt x="396" y="468"/>
                  </a:lnTo>
                  <a:lnTo>
                    <a:pt x="402" y="504"/>
                  </a:lnTo>
                  <a:lnTo>
                    <a:pt x="438" y="498"/>
                  </a:lnTo>
                  <a:lnTo>
                    <a:pt x="456" y="390"/>
                  </a:lnTo>
                  <a:lnTo>
                    <a:pt x="462" y="354"/>
                  </a:lnTo>
                  <a:lnTo>
                    <a:pt x="462" y="318"/>
                  </a:lnTo>
                  <a:lnTo>
                    <a:pt x="468" y="276"/>
                  </a:lnTo>
                  <a:lnTo>
                    <a:pt x="468" y="228"/>
                  </a:lnTo>
                  <a:lnTo>
                    <a:pt x="456" y="168"/>
                  </a:lnTo>
                  <a:lnTo>
                    <a:pt x="420" y="126"/>
                  </a:lnTo>
                  <a:lnTo>
                    <a:pt x="402" y="90"/>
                  </a:lnTo>
                  <a:cubicBezTo>
                    <a:pt x="352" y="77"/>
                    <a:pt x="311" y="60"/>
                    <a:pt x="258" y="60"/>
                  </a:cubicBezTo>
                  <a:lnTo>
                    <a:pt x="228" y="18"/>
                  </a:lnTo>
                  <a:lnTo>
                    <a:pt x="192" y="12"/>
                  </a:lnTo>
                  <a:lnTo>
                    <a:pt x="150" y="0"/>
                  </a:lnTo>
                  <a:lnTo>
                    <a:pt x="114" y="0"/>
                  </a:lnTo>
                  <a:lnTo>
                    <a:pt x="72" y="12"/>
                  </a:lnTo>
                  <a:lnTo>
                    <a:pt x="30" y="36"/>
                  </a:lnTo>
                  <a:close/>
                </a:path>
              </a:pathLst>
            </a:custGeom>
            <a:solidFill>
              <a:srgbClr val="FF0066">
                <a:alpha val="27058"/>
              </a:srgbClr>
            </a:solidFill>
            <a:ln w="9525">
              <a:noFill/>
              <a:round/>
              <a:headEnd/>
              <a:tailEnd/>
            </a:ln>
          </p:spPr>
          <p:txBody>
            <a:bodyPr/>
            <a:lstStyle/>
            <a:p>
              <a:endParaRPr lang="en-US"/>
            </a:p>
          </p:txBody>
        </p:sp>
        <p:grpSp>
          <p:nvGrpSpPr>
            <p:cNvPr id="58408" name="Group 89"/>
            <p:cNvGrpSpPr>
              <a:grpSpLocks/>
            </p:cNvGrpSpPr>
            <p:nvPr/>
          </p:nvGrpSpPr>
          <p:grpSpPr bwMode="auto">
            <a:xfrm>
              <a:off x="3222" y="2874"/>
              <a:ext cx="108" cy="72"/>
              <a:chOff x="2286" y="2910"/>
              <a:chExt cx="108" cy="72"/>
            </a:xfrm>
          </p:grpSpPr>
          <p:sp>
            <p:nvSpPr>
              <p:cNvPr id="58409" name="Oval 90"/>
              <p:cNvSpPr>
                <a:spLocks noChangeArrowheads="1"/>
              </p:cNvSpPr>
              <p:nvPr/>
            </p:nvSpPr>
            <p:spPr bwMode="auto">
              <a:xfrm>
                <a:off x="2286" y="2910"/>
                <a:ext cx="108" cy="72"/>
              </a:xfrm>
              <a:prstGeom prst="ellipse">
                <a:avLst/>
              </a:prstGeom>
              <a:solidFill>
                <a:srgbClr val="FF0000"/>
              </a:solidFill>
              <a:ln w="9525" algn="ctr">
                <a:noFill/>
                <a:round/>
                <a:headEnd/>
                <a:tailEnd/>
              </a:ln>
            </p:spPr>
            <p:txBody>
              <a:bodyPr wrap="none" anchor="ctr"/>
              <a:lstStyle/>
              <a:p>
                <a:endParaRPr lang="en-US"/>
              </a:p>
            </p:txBody>
          </p:sp>
          <p:sp>
            <p:nvSpPr>
              <p:cNvPr id="58410" name="Oval 91"/>
              <p:cNvSpPr>
                <a:spLocks noChangeArrowheads="1"/>
              </p:cNvSpPr>
              <p:nvPr/>
            </p:nvSpPr>
            <p:spPr bwMode="auto">
              <a:xfrm>
                <a:off x="2316" y="2916"/>
                <a:ext cx="56" cy="56"/>
              </a:xfrm>
              <a:prstGeom prst="ellipse">
                <a:avLst/>
              </a:prstGeom>
              <a:solidFill>
                <a:srgbClr val="0000FF"/>
              </a:solidFill>
              <a:ln w="9525" algn="ctr">
                <a:noFill/>
                <a:round/>
                <a:headEnd/>
                <a:tailEnd/>
              </a:ln>
            </p:spPr>
            <p:txBody>
              <a:bodyPr wrap="none" anchor="ctr"/>
              <a:lstStyle/>
              <a:p>
                <a:endParaRPr lang="en-US"/>
              </a:p>
            </p:txBody>
          </p:sp>
        </p:grpSp>
      </p:grpSp>
      <p:grpSp>
        <p:nvGrpSpPr>
          <p:cNvPr id="22" name="Group 92"/>
          <p:cNvGrpSpPr>
            <a:grpSpLocks/>
          </p:cNvGrpSpPr>
          <p:nvPr/>
        </p:nvGrpSpPr>
        <p:grpSpPr bwMode="auto">
          <a:xfrm>
            <a:off x="4210050" y="5164137"/>
            <a:ext cx="742950" cy="276225"/>
            <a:chOff x="2652" y="3102"/>
            <a:chExt cx="468" cy="174"/>
          </a:xfrm>
        </p:grpSpPr>
        <p:grpSp>
          <p:nvGrpSpPr>
            <p:cNvPr id="58387" name="Group 93"/>
            <p:cNvGrpSpPr>
              <a:grpSpLocks/>
            </p:cNvGrpSpPr>
            <p:nvPr/>
          </p:nvGrpSpPr>
          <p:grpSpPr bwMode="auto">
            <a:xfrm>
              <a:off x="2916" y="3126"/>
              <a:ext cx="204" cy="150"/>
              <a:chOff x="3876" y="1998"/>
              <a:chExt cx="204" cy="150"/>
            </a:xfrm>
          </p:grpSpPr>
          <p:sp>
            <p:nvSpPr>
              <p:cNvPr id="58390" name="Oval 94"/>
              <p:cNvSpPr>
                <a:spLocks noChangeArrowheads="1"/>
              </p:cNvSpPr>
              <p:nvPr/>
            </p:nvSpPr>
            <p:spPr bwMode="auto">
              <a:xfrm>
                <a:off x="3876" y="1998"/>
                <a:ext cx="204" cy="150"/>
              </a:xfrm>
              <a:prstGeom prst="ellipse">
                <a:avLst/>
              </a:prstGeom>
              <a:solidFill>
                <a:srgbClr val="FF0000"/>
              </a:solidFill>
              <a:ln w="9525" algn="ctr">
                <a:noFill/>
                <a:round/>
                <a:headEnd/>
                <a:tailEnd/>
              </a:ln>
            </p:spPr>
            <p:txBody>
              <a:bodyPr wrap="none" anchor="ctr"/>
              <a:lstStyle/>
              <a:p>
                <a:endParaRPr lang="en-US"/>
              </a:p>
            </p:txBody>
          </p:sp>
          <p:sp>
            <p:nvSpPr>
              <p:cNvPr id="58391" name="Oval 95"/>
              <p:cNvSpPr>
                <a:spLocks noChangeArrowheads="1"/>
              </p:cNvSpPr>
              <p:nvPr/>
            </p:nvSpPr>
            <p:spPr bwMode="auto">
              <a:xfrm>
                <a:off x="3912" y="2028"/>
                <a:ext cx="126" cy="78"/>
              </a:xfrm>
              <a:prstGeom prst="ellipse">
                <a:avLst/>
              </a:prstGeom>
              <a:solidFill>
                <a:srgbClr val="0000FF"/>
              </a:solidFill>
              <a:ln w="9525" algn="ctr">
                <a:noFill/>
                <a:round/>
                <a:headEnd/>
                <a:tailEnd/>
              </a:ln>
            </p:spPr>
            <p:txBody>
              <a:bodyPr wrap="none" anchor="ctr"/>
              <a:lstStyle/>
              <a:p>
                <a:endParaRPr lang="en-US"/>
              </a:p>
            </p:txBody>
          </p:sp>
        </p:grpSp>
        <p:sp>
          <p:nvSpPr>
            <p:cNvPr id="58388" name="Line 96"/>
            <p:cNvSpPr>
              <a:spLocks noChangeShapeType="1"/>
            </p:cNvSpPr>
            <p:nvPr/>
          </p:nvSpPr>
          <p:spPr bwMode="auto">
            <a:xfrm flipH="1" flipV="1">
              <a:off x="2652" y="3126"/>
              <a:ext cx="270" cy="72"/>
            </a:xfrm>
            <a:prstGeom prst="line">
              <a:avLst/>
            </a:prstGeom>
            <a:noFill/>
            <a:ln w="31750">
              <a:solidFill>
                <a:srgbClr val="FF0000"/>
              </a:solidFill>
              <a:round/>
              <a:headEnd/>
              <a:tailEnd type="triangle" w="med" len="med"/>
            </a:ln>
          </p:spPr>
          <p:txBody>
            <a:bodyPr/>
            <a:lstStyle/>
            <a:p>
              <a:endParaRPr lang="en-US"/>
            </a:p>
          </p:txBody>
        </p:sp>
        <p:sp>
          <p:nvSpPr>
            <p:cNvPr id="58389" name="Line 97"/>
            <p:cNvSpPr>
              <a:spLocks noChangeShapeType="1"/>
            </p:cNvSpPr>
            <p:nvPr/>
          </p:nvSpPr>
          <p:spPr bwMode="auto">
            <a:xfrm>
              <a:off x="2772" y="3102"/>
              <a:ext cx="222" cy="60"/>
            </a:xfrm>
            <a:prstGeom prst="line">
              <a:avLst/>
            </a:prstGeom>
            <a:noFill/>
            <a:ln w="31750">
              <a:solidFill>
                <a:srgbClr val="00FF00"/>
              </a:solidFill>
              <a:round/>
              <a:headEnd/>
              <a:tailEnd type="triangle" w="med" len="med"/>
            </a:ln>
          </p:spPr>
          <p:txBody>
            <a:bodyPr/>
            <a:lstStyle/>
            <a:p>
              <a:endParaRPr lang="en-US"/>
            </a:p>
          </p:txBody>
        </p:sp>
      </p:grpSp>
      <p:sp>
        <p:nvSpPr>
          <p:cNvPr id="58381" name="Text Box 99"/>
          <p:cNvSpPr txBox="1">
            <a:spLocks noChangeArrowheads="1"/>
          </p:cNvSpPr>
          <p:nvPr/>
        </p:nvSpPr>
        <p:spPr bwMode="auto">
          <a:xfrm>
            <a:off x="466725" y="1535112"/>
            <a:ext cx="1419225" cy="274637"/>
          </a:xfrm>
          <a:prstGeom prst="rect">
            <a:avLst/>
          </a:prstGeom>
          <a:noFill/>
          <a:ln w="9525">
            <a:noFill/>
            <a:miter lim="800000"/>
            <a:headEnd/>
            <a:tailEnd/>
          </a:ln>
        </p:spPr>
        <p:txBody>
          <a:bodyPr wrap="none">
            <a:spAutoFit/>
          </a:bodyPr>
          <a:lstStyle/>
          <a:p>
            <a:r>
              <a:rPr lang="en-US" sz="1200" b="1" dirty="0"/>
              <a:t>Pre-development</a:t>
            </a:r>
          </a:p>
        </p:txBody>
      </p:sp>
      <p:sp>
        <p:nvSpPr>
          <p:cNvPr id="58382" name="Rectangle 100"/>
          <p:cNvSpPr>
            <a:spLocks noChangeArrowheads="1"/>
          </p:cNvSpPr>
          <p:nvPr/>
        </p:nvSpPr>
        <p:spPr bwMode="auto">
          <a:xfrm>
            <a:off x="619125" y="255588"/>
            <a:ext cx="6162675" cy="963612"/>
          </a:xfrm>
          <a:prstGeom prst="rect">
            <a:avLst/>
          </a:prstGeom>
          <a:noFill/>
          <a:ln w="9525">
            <a:noFill/>
            <a:miter lim="800000"/>
            <a:headEnd/>
            <a:tailEnd/>
          </a:ln>
        </p:spPr>
        <p:txBody>
          <a:bodyPr anchor="ctr"/>
          <a:lstStyle/>
          <a:p>
            <a:r>
              <a:rPr lang="en-US" sz="4000" b="1" dirty="0"/>
              <a:t>Need for An Integrating Model Framework</a:t>
            </a:r>
          </a:p>
        </p:txBody>
      </p:sp>
      <p:sp>
        <p:nvSpPr>
          <p:cNvPr id="58383" name="Text Box 101"/>
          <p:cNvSpPr txBox="1">
            <a:spLocks noChangeArrowheads="1"/>
          </p:cNvSpPr>
          <p:nvPr/>
        </p:nvSpPr>
        <p:spPr bwMode="auto">
          <a:xfrm>
            <a:off x="650875" y="1708150"/>
            <a:ext cx="1077913" cy="244475"/>
          </a:xfrm>
          <a:prstGeom prst="rect">
            <a:avLst/>
          </a:prstGeom>
          <a:noFill/>
          <a:ln w="9525">
            <a:noFill/>
            <a:miter lim="800000"/>
            <a:headEnd/>
            <a:tailEnd/>
          </a:ln>
        </p:spPr>
        <p:txBody>
          <a:bodyPr wrap="none">
            <a:spAutoFit/>
          </a:bodyPr>
          <a:lstStyle/>
          <a:p>
            <a:r>
              <a:rPr lang="en-US" sz="1000" b="1">
                <a:solidFill>
                  <a:srgbClr val="000000"/>
                </a:solidFill>
              </a:rPr>
              <a:t>Temp, rh, wind</a:t>
            </a:r>
          </a:p>
        </p:txBody>
      </p:sp>
      <p:grpSp>
        <p:nvGrpSpPr>
          <p:cNvPr id="105" name="Group 104"/>
          <p:cNvGrpSpPr/>
          <p:nvPr/>
        </p:nvGrpSpPr>
        <p:grpSpPr>
          <a:xfrm>
            <a:off x="7159625" y="228600"/>
            <a:ext cx="1757363" cy="1746250"/>
            <a:chOff x="7159625" y="228600"/>
            <a:chExt cx="1757363" cy="1746250"/>
          </a:xfrm>
        </p:grpSpPr>
        <p:sp>
          <p:nvSpPr>
            <p:cNvPr id="103" name="Rounded Rectangle 102"/>
            <p:cNvSpPr/>
            <p:nvPr/>
          </p:nvSpPr>
          <p:spPr bwMode="auto">
            <a:xfrm>
              <a:off x="7159625" y="228600"/>
              <a:ext cx="1757363" cy="1746250"/>
            </a:xfrm>
            <a:prstGeom prst="roundRect">
              <a:avLst>
                <a:gd name="adj" fmla="val 10000"/>
              </a:avLst>
            </a:prstGeom>
            <a:solidFill>
              <a:srgbClr val="BE8351"/>
            </a:solidFill>
          </p:spPr>
          <p:style>
            <a:lnRef idx="2">
              <a:schemeClr val="lt1">
                <a:hueOff val="0"/>
                <a:satOff val="0"/>
                <a:lumOff val="0"/>
                <a:alphaOff val="0"/>
              </a:schemeClr>
            </a:lnRef>
            <a:fillRef idx="1">
              <a:schemeClr val="accent2">
                <a:hueOff val="-279374"/>
                <a:satOff val="-3219"/>
                <a:lumOff val="720"/>
                <a:alphaOff val="0"/>
              </a:schemeClr>
            </a:fillRef>
            <a:effectRef idx="0">
              <a:schemeClr val="accent2">
                <a:hueOff val="-279374"/>
                <a:satOff val="-3219"/>
                <a:lumOff val="720"/>
                <a:alphaOff val="0"/>
              </a:schemeClr>
            </a:effectRef>
            <a:fontRef idx="minor">
              <a:schemeClr val="lt1"/>
            </a:fontRef>
          </p:style>
        </p:sp>
        <p:sp>
          <p:nvSpPr>
            <p:cNvPr id="104" name="Rounded Rectangle 4"/>
            <p:cNvSpPr/>
            <p:nvPr/>
          </p:nvSpPr>
          <p:spPr bwMode="auto">
            <a:xfrm>
              <a:off x="7210425" y="279400"/>
              <a:ext cx="1655763" cy="1644650"/>
            </a:xfrm>
            <a:prstGeom prst="rect">
              <a:avLst/>
            </a:prstGeom>
            <a:solidFill>
              <a:srgbClr val="BE8351"/>
            </a:solidFill>
          </p:spPr>
          <p:style>
            <a:lnRef idx="0">
              <a:scrgbClr r="0" g="0" b="0"/>
            </a:lnRef>
            <a:fillRef idx="0">
              <a:scrgbClr r="0" g="0" b="0"/>
            </a:fillRef>
            <a:effectRef idx="0">
              <a:scrgbClr r="0" g="0" b="0"/>
            </a:effectRef>
            <a:fontRef idx="minor">
              <a:schemeClr val="lt1"/>
            </a:fontRef>
          </p:style>
          <p:txBody>
            <a:bodyPr lIns="68580" tIns="68580" rIns="68580" bIns="68580"/>
            <a:lstStyle/>
            <a:p>
              <a:pPr defTabSz="800100">
                <a:lnSpc>
                  <a:spcPct val="90000"/>
                </a:lnSpc>
                <a:spcAft>
                  <a:spcPct val="35000"/>
                </a:spcAft>
                <a:defRPr/>
              </a:pPr>
              <a:r>
                <a:rPr lang="en-US" dirty="0">
                  <a:solidFill>
                    <a:srgbClr val="FFFFFF"/>
                  </a:solidFill>
                </a:rPr>
                <a:t>Deterministic Formulation</a:t>
              </a:r>
            </a:p>
            <a:p>
              <a:pPr marL="114300" lvl="1" indent="-114300" defTabSz="800100">
                <a:lnSpc>
                  <a:spcPct val="90000"/>
                </a:lnSpc>
                <a:spcAft>
                  <a:spcPct val="15000"/>
                </a:spcAft>
                <a:buFontTx/>
                <a:buChar char="•"/>
                <a:defRPr/>
              </a:pPr>
              <a:r>
                <a:rPr lang="en-US" sz="1400" dirty="0">
                  <a:solidFill>
                    <a:srgbClr val="FFFFFF"/>
                  </a:solidFill>
                </a:rPr>
                <a:t>Decision Model</a:t>
              </a:r>
            </a:p>
            <a:p>
              <a:pPr marL="114300" lvl="1" indent="-114300" defTabSz="800100">
                <a:lnSpc>
                  <a:spcPct val="90000"/>
                </a:lnSpc>
                <a:spcAft>
                  <a:spcPct val="15000"/>
                </a:spcAft>
                <a:buFontTx/>
                <a:buChar char="•"/>
                <a:defRPr/>
              </a:pPr>
              <a:r>
                <a:rPr lang="en-US" sz="1400" dirty="0">
                  <a:solidFill>
                    <a:srgbClr val="FFFFFF"/>
                  </a:solidFill>
                </a:rPr>
                <a:t>Sensitivity Analysis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2"/>
                                        </p:tgtEl>
                                        <p:attrNameLst>
                                          <p:attrName>style.visibility</p:attrName>
                                        </p:attrNameLst>
                                      </p:cBhvr>
                                      <p:to>
                                        <p:strVal val="hidden"/>
                                      </p:to>
                                    </p:set>
                                  </p:childTnLst>
                                </p:cTn>
                              </p:par>
                              <p:par>
                                <p:cTn id="12" presetID="10" presetClass="entr" presetSubtype="0"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par>
                                <p:cTn id="15" presetID="1" presetClass="exit" presetSubtype="0" fill="hold" nodeType="withEffect">
                                  <p:stCondLst>
                                    <p:cond delay="0"/>
                                  </p:stCondLst>
                                  <p:childTnLst>
                                    <p:set>
                                      <p:cBhvr>
                                        <p:cTn id="16" dur="1" fill="hold">
                                          <p:stCondLst>
                                            <p:cond delay="0"/>
                                          </p:stCondLst>
                                        </p:cTn>
                                        <p:tgtEl>
                                          <p:spTgt spid="12"/>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0"/>
            <a:ext cx="8229600" cy="914400"/>
          </a:xfrm>
        </p:spPr>
        <p:txBody>
          <a:bodyPr/>
          <a:lstStyle/>
          <a:p>
            <a:pPr eaLnBrk="1" hangingPunct="1"/>
            <a:r>
              <a:rPr lang="en-US" sz="4000" dirty="0" smtClean="0">
                <a:solidFill>
                  <a:schemeClr val="tx1"/>
                </a:solidFill>
                <a:latin typeface="Arial" pitchFamily="34" charset="0"/>
                <a:cs typeface="Arial" pitchFamily="34" charset="0"/>
              </a:rPr>
              <a:t>Hydrology Model</a:t>
            </a:r>
          </a:p>
        </p:txBody>
      </p:sp>
      <p:sp>
        <p:nvSpPr>
          <p:cNvPr id="49155" name="Rectangle 3"/>
          <p:cNvSpPr>
            <a:spLocks noChangeArrowheads="1"/>
          </p:cNvSpPr>
          <p:nvPr/>
        </p:nvSpPr>
        <p:spPr bwMode="auto">
          <a:xfrm>
            <a:off x="-838200" y="2454275"/>
            <a:ext cx="9144000" cy="0"/>
          </a:xfrm>
          <a:prstGeom prst="rect">
            <a:avLst/>
          </a:prstGeom>
          <a:noFill/>
          <a:ln w="9525">
            <a:noFill/>
            <a:miter lim="800000"/>
            <a:headEnd/>
            <a:tailEnd/>
          </a:ln>
        </p:spPr>
        <p:txBody>
          <a:bodyPr wrap="none" anchor="ctr">
            <a:spAutoFit/>
          </a:bodyPr>
          <a:lstStyle/>
          <a:p>
            <a:endParaRPr lang="en-US"/>
          </a:p>
        </p:txBody>
      </p:sp>
      <p:sp>
        <p:nvSpPr>
          <p:cNvPr id="49156" name="Text Box 4"/>
          <p:cNvSpPr txBox="1">
            <a:spLocks noChangeArrowheads="1"/>
          </p:cNvSpPr>
          <p:nvPr/>
        </p:nvSpPr>
        <p:spPr bwMode="auto">
          <a:xfrm>
            <a:off x="609600" y="4065588"/>
            <a:ext cx="7010400" cy="650875"/>
          </a:xfrm>
          <a:prstGeom prst="rect">
            <a:avLst/>
          </a:prstGeom>
          <a:noFill/>
          <a:ln w="9525">
            <a:solidFill>
              <a:schemeClr val="tx1"/>
            </a:solidFill>
            <a:miter lim="800000"/>
            <a:headEnd/>
            <a:tailEnd/>
          </a:ln>
        </p:spPr>
        <p:txBody>
          <a:bodyPr>
            <a:spAutoFit/>
          </a:bodyPr>
          <a:lstStyle/>
          <a:p>
            <a:pPr>
              <a:spcBef>
                <a:spcPct val="50000"/>
              </a:spcBef>
            </a:pPr>
            <a:r>
              <a:rPr lang="en-US" b="1">
                <a:solidFill>
                  <a:srgbClr val="000000"/>
                </a:solidFill>
                <a:latin typeface="Comic Sans MS" pitchFamily="66" charset="0"/>
              </a:rPr>
              <a:t>Critical question:</a:t>
            </a:r>
            <a:r>
              <a:rPr lang="en-US">
                <a:solidFill>
                  <a:srgbClr val="000000"/>
                </a:solidFill>
                <a:latin typeface="Comic Sans MS" pitchFamily="66" charset="0"/>
              </a:rPr>
              <a:t> How does rainfall on a catchment translate into flow in a river?</a:t>
            </a:r>
          </a:p>
        </p:txBody>
      </p:sp>
      <p:sp>
        <p:nvSpPr>
          <p:cNvPr id="49157" name="Text Box 5"/>
          <p:cNvSpPr txBox="1">
            <a:spLocks noChangeArrowheads="1"/>
          </p:cNvSpPr>
          <p:nvPr/>
        </p:nvSpPr>
        <p:spPr bwMode="auto">
          <a:xfrm>
            <a:off x="609600" y="4751388"/>
            <a:ext cx="7010400" cy="650875"/>
          </a:xfrm>
          <a:prstGeom prst="rect">
            <a:avLst/>
          </a:prstGeom>
          <a:noFill/>
          <a:ln w="9525">
            <a:solidFill>
              <a:schemeClr val="tx1"/>
            </a:solidFill>
            <a:miter lim="800000"/>
            <a:headEnd/>
            <a:tailEnd/>
          </a:ln>
        </p:spPr>
        <p:txBody>
          <a:bodyPr>
            <a:spAutoFit/>
          </a:bodyPr>
          <a:lstStyle/>
          <a:p>
            <a:pPr>
              <a:spcBef>
                <a:spcPct val="50000"/>
              </a:spcBef>
            </a:pPr>
            <a:r>
              <a:rPr lang="en-US" b="1" dirty="0">
                <a:solidFill>
                  <a:srgbClr val="000000"/>
                </a:solidFill>
                <a:latin typeface="Comic Sans MS" pitchFamily="66" charset="0"/>
              </a:rPr>
              <a:t>Critical question:</a:t>
            </a:r>
            <a:r>
              <a:rPr lang="en-US" dirty="0">
                <a:solidFill>
                  <a:srgbClr val="000000"/>
                </a:solidFill>
                <a:latin typeface="Comic Sans MS" pitchFamily="66" charset="0"/>
              </a:rPr>
              <a:t> What pathways does water follow as it moves through a catchment? Runoff? Infiltration? ET? Seepage?</a:t>
            </a:r>
          </a:p>
        </p:txBody>
      </p:sp>
      <p:sp>
        <p:nvSpPr>
          <p:cNvPr id="49158" name="Text Box 6"/>
          <p:cNvSpPr txBox="1">
            <a:spLocks noChangeArrowheads="1"/>
          </p:cNvSpPr>
          <p:nvPr/>
        </p:nvSpPr>
        <p:spPr bwMode="auto">
          <a:xfrm>
            <a:off x="609600" y="5437188"/>
            <a:ext cx="7010400" cy="925512"/>
          </a:xfrm>
          <a:prstGeom prst="rect">
            <a:avLst/>
          </a:prstGeom>
          <a:noFill/>
          <a:ln w="9525">
            <a:solidFill>
              <a:schemeClr val="tx1"/>
            </a:solidFill>
            <a:miter lim="800000"/>
            <a:headEnd/>
            <a:tailEnd/>
          </a:ln>
        </p:spPr>
        <p:txBody>
          <a:bodyPr>
            <a:spAutoFit/>
          </a:bodyPr>
          <a:lstStyle/>
          <a:p>
            <a:pPr>
              <a:spcBef>
                <a:spcPct val="50000"/>
              </a:spcBef>
            </a:pPr>
            <a:r>
              <a:rPr lang="en-US" b="1">
                <a:solidFill>
                  <a:srgbClr val="000000"/>
                </a:solidFill>
                <a:latin typeface="Comic Sans MS" pitchFamily="66" charset="0"/>
              </a:rPr>
              <a:t>Critical question:</a:t>
            </a:r>
            <a:r>
              <a:rPr lang="en-US">
                <a:solidFill>
                  <a:srgbClr val="000000"/>
                </a:solidFill>
                <a:latin typeface="Comic Sans MS" pitchFamily="66" charset="0"/>
              </a:rPr>
              <a:t> How does movement along these pathways impact the magnitude, timing, duration and frequency of river flows?</a:t>
            </a:r>
          </a:p>
        </p:txBody>
      </p:sp>
      <p:pic>
        <p:nvPicPr>
          <p:cNvPr id="49159" name="Picture 7"/>
          <p:cNvPicPr>
            <a:picLocks noChangeAspect="1" noChangeArrowheads="1"/>
          </p:cNvPicPr>
          <p:nvPr/>
        </p:nvPicPr>
        <p:blipFill>
          <a:blip r:embed="rId3" cstate="print"/>
          <a:srcRect/>
          <a:stretch>
            <a:fillRect/>
          </a:stretch>
        </p:blipFill>
        <p:spPr bwMode="auto">
          <a:xfrm>
            <a:off x="989013" y="1143000"/>
            <a:ext cx="5776912" cy="2922588"/>
          </a:xfrm>
          <a:prstGeom prst="rect">
            <a:avLst/>
          </a:prstGeom>
          <a:noFill/>
          <a:ln w="9525">
            <a:noFill/>
            <a:miter lim="800000"/>
            <a:headEnd/>
            <a:tailEnd/>
          </a:ln>
        </p:spPr>
      </p:pic>
      <p:grpSp>
        <p:nvGrpSpPr>
          <p:cNvPr id="49160" name="Group 7"/>
          <p:cNvGrpSpPr>
            <a:grpSpLocks/>
          </p:cNvGrpSpPr>
          <p:nvPr/>
        </p:nvGrpSpPr>
        <p:grpSpPr bwMode="auto">
          <a:xfrm>
            <a:off x="7159625" y="228600"/>
            <a:ext cx="1757363" cy="1746250"/>
            <a:chOff x="2463700" y="803432"/>
            <a:chExt cx="1756916" cy="1745935"/>
          </a:xfrm>
          <a:solidFill>
            <a:schemeClr val="accent2">
              <a:hueOff val="1560506"/>
              <a:satOff val="-1946"/>
              <a:lumOff val="458"/>
            </a:schemeClr>
          </a:solidFill>
        </p:grpSpPr>
        <p:sp>
          <p:nvSpPr>
            <p:cNvPr id="9" name="Rounded Rectangle 8"/>
            <p:cNvSpPr/>
            <p:nvPr/>
          </p:nvSpPr>
          <p:spPr>
            <a:xfrm>
              <a:off x="2463700" y="803432"/>
              <a:ext cx="1756916" cy="1745935"/>
            </a:xfrm>
            <a:prstGeom prst="roundRect">
              <a:avLst>
                <a:gd name="adj" fmla="val 10000"/>
              </a:avLst>
            </a:prstGeom>
            <a:grpFill/>
          </p:spPr>
          <p:style>
            <a:lnRef idx="2">
              <a:schemeClr val="lt1">
                <a:hueOff val="0"/>
                <a:satOff val="0"/>
                <a:lumOff val="0"/>
                <a:alphaOff val="0"/>
              </a:schemeClr>
            </a:lnRef>
            <a:fillRef idx="1">
              <a:schemeClr val="accent2">
                <a:hueOff val="-279374"/>
                <a:satOff val="-3219"/>
                <a:lumOff val="720"/>
                <a:alphaOff val="0"/>
              </a:schemeClr>
            </a:fillRef>
            <a:effectRef idx="0">
              <a:schemeClr val="accent2">
                <a:hueOff val="-279374"/>
                <a:satOff val="-3219"/>
                <a:lumOff val="720"/>
                <a:alphaOff val="0"/>
              </a:schemeClr>
            </a:effectRef>
            <a:fontRef idx="minor">
              <a:schemeClr val="lt1"/>
            </a:fontRef>
          </p:style>
        </p:sp>
        <p:sp>
          <p:nvSpPr>
            <p:cNvPr id="10" name="Rounded Rectangle 4"/>
            <p:cNvSpPr/>
            <p:nvPr/>
          </p:nvSpPr>
          <p:spPr>
            <a:xfrm>
              <a:off x="2514487" y="854223"/>
              <a:ext cx="1655342" cy="1644353"/>
            </a:xfrm>
            <a:prstGeom prst="rect">
              <a:avLst/>
            </a:prstGeom>
            <a:grpFill/>
          </p:spPr>
          <p:style>
            <a:lnRef idx="0">
              <a:scrgbClr r="0" g="0" b="0"/>
            </a:lnRef>
            <a:fillRef idx="0">
              <a:scrgbClr r="0" g="0" b="0"/>
            </a:fillRef>
            <a:effectRef idx="0">
              <a:scrgbClr r="0" g="0" b="0"/>
            </a:effectRef>
            <a:fontRef idx="minor">
              <a:schemeClr val="lt1"/>
            </a:fontRef>
          </p:style>
          <p:txBody>
            <a:bodyPr lIns="68580" tIns="68580" rIns="68580" bIns="68580"/>
            <a:lstStyle/>
            <a:p>
              <a:pPr defTabSz="800100">
                <a:lnSpc>
                  <a:spcPct val="90000"/>
                </a:lnSpc>
                <a:spcAft>
                  <a:spcPct val="35000"/>
                </a:spcAft>
                <a:defRPr/>
              </a:pPr>
              <a:r>
                <a:rPr lang="en-US">
                  <a:solidFill>
                    <a:srgbClr val="FFFFFF"/>
                  </a:solidFill>
                </a:rPr>
                <a:t>Deterministic Formulation</a:t>
              </a:r>
            </a:p>
            <a:p>
              <a:pPr marL="114300" lvl="1" indent="-114300" defTabSz="800100">
                <a:lnSpc>
                  <a:spcPct val="90000"/>
                </a:lnSpc>
                <a:spcAft>
                  <a:spcPct val="15000"/>
                </a:spcAft>
                <a:buFontTx/>
                <a:buChar char="•"/>
                <a:defRPr/>
              </a:pPr>
              <a:r>
                <a:rPr lang="en-US" sz="1400">
                  <a:solidFill>
                    <a:srgbClr val="FFFFFF"/>
                  </a:solidFill>
                </a:rPr>
                <a:t>Decision Model</a:t>
              </a:r>
            </a:p>
            <a:p>
              <a:pPr marL="114300" lvl="1" indent="-114300" defTabSz="800100">
                <a:lnSpc>
                  <a:spcPct val="90000"/>
                </a:lnSpc>
                <a:spcAft>
                  <a:spcPct val="15000"/>
                </a:spcAft>
                <a:buFontTx/>
                <a:buChar char="•"/>
                <a:defRPr/>
              </a:pPr>
              <a:r>
                <a:rPr lang="en-US" sz="1400">
                  <a:solidFill>
                    <a:srgbClr val="FFFFFF"/>
                  </a:solidFill>
                </a:rPr>
                <a:t>Sensitivity Analysis</a:t>
              </a:r>
            </a:p>
          </p:txBody>
        </p:sp>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76200"/>
            <a:ext cx="8229600" cy="914400"/>
          </a:xfrm>
        </p:spPr>
        <p:txBody>
          <a:bodyPr/>
          <a:lstStyle/>
          <a:p>
            <a:pPr eaLnBrk="1" fontAlgn="auto" hangingPunct="1">
              <a:spcAft>
                <a:spcPts val="0"/>
              </a:spcAft>
              <a:defRPr/>
            </a:pPr>
            <a:r>
              <a:rPr lang="en-US" sz="4000" dirty="0" smtClean="0">
                <a:solidFill>
                  <a:schemeClr val="tx1"/>
                </a:solidFill>
                <a:latin typeface="Arial" pitchFamily="34" charset="0"/>
                <a:cs typeface="Arial" pitchFamily="34" charset="0"/>
              </a:rPr>
              <a:t>Planning Model</a:t>
            </a:r>
          </a:p>
        </p:txBody>
      </p:sp>
      <p:sp>
        <p:nvSpPr>
          <p:cNvPr id="50179" name="Rectangle 3"/>
          <p:cNvSpPr>
            <a:spLocks noChangeArrowheads="1"/>
          </p:cNvSpPr>
          <p:nvPr/>
        </p:nvSpPr>
        <p:spPr bwMode="auto">
          <a:xfrm>
            <a:off x="-685800" y="2462213"/>
            <a:ext cx="9144000" cy="0"/>
          </a:xfrm>
          <a:prstGeom prst="rect">
            <a:avLst/>
          </a:prstGeom>
          <a:noFill/>
          <a:ln w="9525">
            <a:noFill/>
            <a:miter lim="800000"/>
            <a:headEnd/>
            <a:tailEnd/>
          </a:ln>
        </p:spPr>
        <p:txBody>
          <a:bodyPr wrap="none" anchor="ctr">
            <a:spAutoFit/>
          </a:bodyPr>
          <a:lstStyle/>
          <a:p>
            <a:endParaRPr lang="en-US"/>
          </a:p>
        </p:txBody>
      </p:sp>
      <p:sp>
        <p:nvSpPr>
          <p:cNvPr id="50180" name="Text Box 4"/>
          <p:cNvSpPr txBox="1">
            <a:spLocks noChangeArrowheads="1"/>
          </p:cNvSpPr>
          <p:nvPr/>
        </p:nvSpPr>
        <p:spPr bwMode="auto">
          <a:xfrm>
            <a:off x="533400" y="4560888"/>
            <a:ext cx="7162800" cy="925512"/>
          </a:xfrm>
          <a:prstGeom prst="rect">
            <a:avLst/>
          </a:prstGeom>
          <a:noFill/>
          <a:ln w="9525">
            <a:solidFill>
              <a:schemeClr val="tx1"/>
            </a:solidFill>
            <a:miter lim="800000"/>
            <a:headEnd/>
            <a:tailEnd/>
          </a:ln>
        </p:spPr>
        <p:txBody>
          <a:bodyPr>
            <a:spAutoFit/>
          </a:bodyPr>
          <a:lstStyle/>
          <a:p>
            <a:pPr>
              <a:spcBef>
                <a:spcPct val="50000"/>
              </a:spcBef>
            </a:pPr>
            <a:r>
              <a:rPr lang="en-US" b="1">
                <a:solidFill>
                  <a:srgbClr val="000000"/>
                </a:solidFill>
                <a:latin typeface="Comic Sans MS" pitchFamily="66" charset="0"/>
              </a:rPr>
              <a:t>Critical question: </a:t>
            </a:r>
            <a:r>
              <a:rPr lang="en-US">
                <a:solidFill>
                  <a:srgbClr val="000000"/>
                </a:solidFill>
                <a:latin typeface="Comic Sans MS" pitchFamily="66" charset="0"/>
              </a:rPr>
              <a:t>How should infrastructure (e.g. dams, diversion works, etc) be operated to achieve maximum benefit? How should water be allocated in shortage?</a:t>
            </a:r>
          </a:p>
        </p:txBody>
      </p:sp>
      <p:sp>
        <p:nvSpPr>
          <p:cNvPr id="50181" name="Text Box 5"/>
          <p:cNvSpPr txBox="1">
            <a:spLocks noChangeArrowheads="1"/>
          </p:cNvSpPr>
          <p:nvPr/>
        </p:nvSpPr>
        <p:spPr bwMode="auto">
          <a:xfrm>
            <a:off x="533400" y="3875088"/>
            <a:ext cx="7162800" cy="650875"/>
          </a:xfrm>
          <a:prstGeom prst="rect">
            <a:avLst/>
          </a:prstGeom>
          <a:noFill/>
          <a:ln w="9525">
            <a:solidFill>
              <a:schemeClr val="tx1"/>
            </a:solidFill>
            <a:miter lim="800000"/>
            <a:headEnd/>
            <a:tailEnd/>
          </a:ln>
        </p:spPr>
        <p:txBody>
          <a:bodyPr>
            <a:spAutoFit/>
          </a:bodyPr>
          <a:lstStyle/>
          <a:p>
            <a:pPr>
              <a:spcBef>
                <a:spcPct val="50000"/>
              </a:spcBef>
            </a:pPr>
            <a:r>
              <a:rPr lang="en-US" b="1">
                <a:solidFill>
                  <a:srgbClr val="000000"/>
                </a:solidFill>
                <a:latin typeface="Comic Sans MS" pitchFamily="66" charset="0"/>
              </a:rPr>
              <a:t>Critical question: </a:t>
            </a:r>
            <a:r>
              <a:rPr lang="en-US">
                <a:solidFill>
                  <a:srgbClr val="000000"/>
                </a:solidFill>
                <a:latin typeface="Comic Sans MS" pitchFamily="66" charset="0"/>
              </a:rPr>
              <a:t>How operations be optimized to protect the services provided by the river?</a:t>
            </a:r>
          </a:p>
        </p:txBody>
      </p:sp>
      <p:sp>
        <p:nvSpPr>
          <p:cNvPr id="50182" name="Text Box 6"/>
          <p:cNvSpPr txBox="1">
            <a:spLocks noChangeArrowheads="1"/>
          </p:cNvSpPr>
          <p:nvPr/>
        </p:nvSpPr>
        <p:spPr bwMode="auto">
          <a:xfrm>
            <a:off x="533400" y="5551488"/>
            <a:ext cx="7162800" cy="925512"/>
          </a:xfrm>
          <a:prstGeom prst="rect">
            <a:avLst/>
          </a:prstGeom>
          <a:noFill/>
          <a:ln w="9525">
            <a:solidFill>
              <a:schemeClr val="tx1"/>
            </a:solidFill>
            <a:miter lim="800000"/>
            <a:headEnd/>
            <a:tailEnd/>
          </a:ln>
        </p:spPr>
        <p:txBody>
          <a:bodyPr>
            <a:spAutoFit/>
          </a:bodyPr>
          <a:lstStyle/>
          <a:p>
            <a:pPr>
              <a:spcBef>
                <a:spcPct val="50000"/>
              </a:spcBef>
            </a:pPr>
            <a:r>
              <a:rPr lang="en-US" b="1">
                <a:solidFill>
                  <a:srgbClr val="000000"/>
                </a:solidFill>
                <a:latin typeface="Comic Sans MS" pitchFamily="66" charset="0"/>
              </a:rPr>
              <a:t>Critical question: </a:t>
            </a:r>
            <a:r>
              <a:rPr lang="en-US">
                <a:solidFill>
                  <a:srgbClr val="000000"/>
                </a:solidFill>
                <a:latin typeface="Comic Sans MS" pitchFamily="66" charset="0"/>
              </a:rPr>
              <a:t>How will allocation, operations and operating constraints change if new management strategies are introduced into the system?</a:t>
            </a:r>
          </a:p>
        </p:txBody>
      </p:sp>
      <p:pic>
        <p:nvPicPr>
          <p:cNvPr id="50183" name="Picture 7"/>
          <p:cNvPicPr>
            <a:picLocks noChangeAspect="1" noChangeArrowheads="1"/>
          </p:cNvPicPr>
          <p:nvPr/>
        </p:nvPicPr>
        <p:blipFill>
          <a:blip r:embed="rId3" cstate="print"/>
          <a:srcRect/>
          <a:stretch>
            <a:fillRect/>
          </a:stretch>
        </p:blipFill>
        <p:spPr bwMode="auto">
          <a:xfrm>
            <a:off x="1141413" y="936625"/>
            <a:ext cx="5822950" cy="2897188"/>
          </a:xfrm>
          <a:prstGeom prst="rect">
            <a:avLst/>
          </a:prstGeom>
          <a:noFill/>
          <a:ln w="9525">
            <a:noFill/>
            <a:miter lim="800000"/>
            <a:headEnd/>
            <a:tailEnd/>
          </a:ln>
        </p:spPr>
      </p:pic>
      <p:grpSp>
        <p:nvGrpSpPr>
          <p:cNvPr id="50184" name="Group 7"/>
          <p:cNvGrpSpPr>
            <a:grpSpLocks/>
          </p:cNvGrpSpPr>
          <p:nvPr/>
        </p:nvGrpSpPr>
        <p:grpSpPr bwMode="auto">
          <a:xfrm>
            <a:off x="7159625" y="228600"/>
            <a:ext cx="1757363" cy="1746250"/>
            <a:chOff x="2463700" y="803432"/>
            <a:chExt cx="1756916" cy="1745935"/>
          </a:xfrm>
          <a:solidFill>
            <a:schemeClr val="accent2">
              <a:hueOff val="1560506"/>
              <a:satOff val="-1946"/>
              <a:lumOff val="458"/>
            </a:schemeClr>
          </a:solidFill>
        </p:grpSpPr>
        <p:sp>
          <p:nvSpPr>
            <p:cNvPr id="9" name="Rounded Rectangle 8"/>
            <p:cNvSpPr/>
            <p:nvPr/>
          </p:nvSpPr>
          <p:spPr>
            <a:xfrm>
              <a:off x="2463700" y="803432"/>
              <a:ext cx="1756916" cy="1745935"/>
            </a:xfrm>
            <a:prstGeom prst="roundRect">
              <a:avLst>
                <a:gd name="adj" fmla="val 10000"/>
              </a:avLst>
            </a:prstGeom>
            <a:grpFill/>
          </p:spPr>
          <p:style>
            <a:lnRef idx="2">
              <a:schemeClr val="lt1">
                <a:hueOff val="0"/>
                <a:satOff val="0"/>
                <a:lumOff val="0"/>
                <a:alphaOff val="0"/>
              </a:schemeClr>
            </a:lnRef>
            <a:fillRef idx="1">
              <a:schemeClr val="accent2">
                <a:hueOff val="-279374"/>
                <a:satOff val="-3219"/>
                <a:lumOff val="720"/>
                <a:alphaOff val="0"/>
              </a:schemeClr>
            </a:fillRef>
            <a:effectRef idx="0">
              <a:schemeClr val="accent2">
                <a:hueOff val="-279374"/>
                <a:satOff val="-3219"/>
                <a:lumOff val="720"/>
                <a:alphaOff val="0"/>
              </a:schemeClr>
            </a:effectRef>
            <a:fontRef idx="minor">
              <a:schemeClr val="lt1"/>
            </a:fontRef>
          </p:style>
        </p:sp>
        <p:sp>
          <p:nvSpPr>
            <p:cNvPr id="10" name="Rounded Rectangle 4"/>
            <p:cNvSpPr/>
            <p:nvPr/>
          </p:nvSpPr>
          <p:spPr>
            <a:xfrm>
              <a:off x="2514487" y="854223"/>
              <a:ext cx="1655342" cy="1644353"/>
            </a:xfrm>
            <a:prstGeom prst="rect">
              <a:avLst/>
            </a:prstGeom>
            <a:grpFill/>
          </p:spPr>
          <p:style>
            <a:lnRef idx="0">
              <a:scrgbClr r="0" g="0" b="0"/>
            </a:lnRef>
            <a:fillRef idx="0">
              <a:scrgbClr r="0" g="0" b="0"/>
            </a:fillRef>
            <a:effectRef idx="0">
              <a:scrgbClr r="0" g="0" b="0"/>
            </a:effectRef>
            <a:fontRef idx="minor">
              <a:schemeClr val="lt1"/>
            </a:fontRef>
          </p:style>
          <p:txBody>
            <a:bodyPr lIns="68580" tIns="68580" rIns="68580" bIns="68580"/>
            <a:lstStyle/>
            <a:p>
              <a:pPr defTabSz="800100">
                <a:lnSpc>
                  <a:spcPct val="90000"/>
                </a:lnSpc>
                <a:spcAft>
                  <a:spcPct val="35000"/>
                </a:spcAft>
                <a:defRPr/>
              </a:pPr>
              <a:r>
                <a:rPr lang="en-US" dirty="0">
                  <a:solidFill>
                    <a:srgbClr val="FFFFFF"/>
                  </a:solidFill>
                </a:rPr>
                <a:t>Deterministic Formulation</a:t>
              </a:r>
            </a:p>
            <a:p>
              <a:pPr marL="114300" lvl="1" indent="-114300" defTabSz="800100">
                <a:lnSpc>
                  <a:spcPct val="90000"/>
                </a:lnSpc>
                <a:spcAft>
                  <a:spcPct val="15000"/>
                </a:spcAft>
                <a:buFontTx/>
                <a:buChar char="•"/>
                <a:defRPr/>
              </a:pPr>
              <a:r>
                <a:rPr lang="en-US" sz="1400" dirty="0">
                  <a:solidFill>
                    <a:srgbClr val="FFFFFF"/>
                  </a:solidFill>
                </a:rPr>
                <a:t>Decision Model</a:t>
              </a:r>
            </a:p>
            <a:p>
              <a:pPr marL="114300" lvl="1" indent="-114300" defTabSz="800100">
                <a:lnSpc>
                  <a:spcPct val="90000"/>
                </a:lnSpc>
                <a:spcAft>
                  <a:spcPct val="15000"/>
                </a:spcAft>
                <a:buFontTx/>
                <a:buChar char="•"/>
                <a:defRPr/>
              </a:pPr>
              <a:r>
                <a:rPr lang="en-US" sz="1400" dirty="0">
                  <a:solidFill>
                    <a:srgbClr val="FFFFFF"/>
                  </a:solidFill>
                </a:rPr>
                <a:t>Sensitivity Analysis</a:t>
              </a:r>
            </a:p>
          </p:txBody>
        </p:sp>
      </p:gr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Rectangle 2"/>
          <p:cNvSpPr>
            <a:spLocks noGrp="1" noRot="1" noChangeArrowheads="1"/>
          </p:cNvSpPr>
          <p:nvPr>
            <p:ph type="title"/>
          </p:nvPr>
        </p:nvSpPr>
        <p:spPr>
          <a:xfrm>
            <a:off x="457200" y="387350"/>
            <a:ext cx="8763000" cy="1143000"/>
          </a:xfrm>
        </p:spPr>
        <p:txBody>
          <a:bodyPr>
            <a:noAutofit/>
          </a:bodyPr>
          <a:lstStyle/>
          <a:p>
            <a:r>
              <a:rPr lang="en-US" sz="4000" b="1" dirty="0" smtClean="0">
                <a:latin typeface="Arial" pitchFamily="34" charset="0"/>
                <a:cs typeface="Arial" pitchFamily="34" charset="0"/>
              </a:rPr>
              <a:t>Water Management Can Get Complicated</a:t>
            </a:r>
          </a:p>
        </p:txBody>
      </p:sp>
      <p:pic>
        <p:nvPicPr>
          <p:cNvPr id="51203" name="Picture 3"/>
          <p:cNvPicPr>
            <a:picLocks noChangeAspect="1" noChangeArrowheads="1"/>
          </p:cNvPicPr>
          <p:nvPr/>
        </p:nvPicPr>
        <p:blipFill>
          <a:blip r:embed="rId3" cstate="print"/>
          <a:srcRect/>
          <a:stretch>
            <a:fillRect/>
          </a:stretch>
        </p:blipFill>
        <p:spPr bwMode="auto">
          <a:xfrm>
            <a:off x="1103313" y="1676400"/>
            <a:ext cx="6897687" cy="4724400"/>
          </a:xfrm>
          <a:prstGeom prst="rect">
            <a:avLst/>
          </a:prstGeom>
          <a:noFill/>
          <a:ln w="12700">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81000" y="304800"/>
            <a:ext cx="8382000" cy="908050"/>
          </a:xfrm>
          <a:noFill/>
        </p:spPr>
        <p:txBody>
          <a:bodyPr/>
          <a:lstStyle/>
          <a:p>
            <a:pPr eaLnBrk="1" hangingPunct="1"/>
            <a:r>
              <a:rPr lang="en-US" dirty="0" smtClean="0"/>
              <a:t>Case Studies</a:t>
            </a:r>
          </a:p>
        </p:txBody>
      </p:sp>
      <p:sp>
        <p:nvSpPr>
          <p:cNvPr id="28675" name="Rectangle 3"/>
          <p:cNvSpPr>
            <a:spLocks noGrp="1" noChangeArrowheads="1"/>
          </p:cNvSpPr>
          <p:nvPr>
            <p:ph type="body" sz="half" idx="1"/>
          </p:nvPr>
        </p:nvSpPr>
        <p:spPr>
          <a:xfrm>
            <a:off x="228600" y="1509713"/>
            <a:ext cx="8723313" cy="4114800"/>
          </a:xfrm>
          <a:noFill/>
        </p:spPr>
        <p:txBody>
          <a:bodyPr>
            <a:normAutofit fontScale="92500" lnSpcReduction="20000"/>
          </a:bodyPr>
          <a:lstStyle/>
          <a:p>
            <a:pPr marL="731520" lvl="2" indent="-457200">
              <a:spcAft>
                <a:spcPts val="1200"/>
              </a:spcAft>
              <a:buClr>
                <a:srgbClr val="000099"/>
              </a:buClr>
              <a:buFont typeface="Wingdings" pitchFamily="2" charset="2"/>
              <a:buChar char="§"/>
            </a:pPr>
            <a:r>
              <a:rPr lang="en-US" sz="2800" dirty="0" smtClean="0">
                <a:latin typeface="Arial" pitchFamily="34" charset="0"/>
                <a:cs typeface="Arial" pitchFamily="34" charset="0"/>
              </a:rPr>
              <a:t>Colorado Springs, CO</a:t>
            </a:r>
          </a:p>
          <a:p>
            <a:pPr marL="731520" lvl="2" indent="-457200">
              <a:spcAft>
                <a:spcPts val="1200"/>
              </a:spcAft>
              <a:buClr>
                <a:srgbClr val="000099"/>
              </a:buClr>
              <a:buFont typeface="Wingdings" pitchFamily="2" charset="2"/>
              <a:buChar char="§"/>
            </a:pPr>
            <a:r>
              <a:rPr lang="en-US" sz="2800" dirty="0" smtClean="0">
                <a:latin typeface="Arial" pitchFamily="34" charset="0"/>
                <a:cs typeface="Arial" pitchFamily="34" charset="0"/>
              </a:rPr>
              <a:t>Palm Beach County, FL</a:t>
            </a:r>
          </a:p>
          <a:p>
            <a:pPr marL="731520" lvl="2" indent="-457200">
              <a:spcAft>
                <a:spcPts val="1200"/>
              </a:spcAft>
              <a:buClr>
                <a:srgbClr val="000099"/>
              </a:buClr>
              <a:buFont typeface="Wingdings" pitchFamily="2" charset="2"/>
              <a:buChar char="§"/>
            </a:pPr>
            <a:r>
              <a:rPr lang="en-US" sz="2800" dirty="0" smtClean="0">
                <a:latin typeface="Arial" pitchFamily="34" charset="0"/>
                <a:cs typeface="Arial" pitchFamily="34" charset="0"/>
              </a:rPr>
              <a:t>Boston, MA</a:t>
            </a:r>
          </a:p>
          <a:p>
            <a:pPr marL="731520" lvl="2" indent="-457200">
              <a:spcAft>
                <a:spcPts val="1200"/>
              </a:spcAft>
              <a:buClr>
                <a:srgbClr val="000099"/>
              </a:buClr>
              <a:buFont typeface="Wingdings" pitchFamily="2" charset="2"/>
              <a:buChar char="§"/>
            </a:pPr>
            <a:r>
              <a:rPr lang="en-US" sz="2800" dirty="0" smtClean="0">
                <a:latin typeface="Arial" pitchFamily="34" charset="0"/>
                <a:cs typeface="Arial" pitchFamily="34" charset="0"/>
              </a:rPr>
              <a:t>Inland Empire of Southern CA</a:t>
            </a:r>
          </a:p>
          <a:p>
            <a:pPr marL="731520" lvl="2" indent="-457200">
              <a:spcAft>
                <a:spcPts val="1200"/>
              </a:spcAft>
              <a:buClr>
                <a:srgbClr val="000099"/>
              </a:buClr>
              <a:buFont typeface="Wingdings" pitchFamily="2" charset="2"/>
              <a:buChar char="§"/>
            </a:pPr>
            <a:r>
              <a:rPr lang="en-US" sz="2800" dirty="0" smtClean="0">
                <a:latin typeface="Arial" pitchFamily="34" charset="0"/>
                <a:cs typeface="Arial" pitchFamily="34" charset="0"/>
              </a:rPr>
              <a:t>Portland, OR</a:t>
            </a:r>
          </a:p>
          <a:p>
            <a:pPr marL="731520" lvl="2" indent="-457200">
              <a:spcAft>
                <a:spcPts val="1200"/>
              </a:spcAft>
              <a:buClr>
                <a:srgbClr val="000099"/>
              </a:buClr>
              <a:buFont typeface="Wingdings" pitchFamily="2" charset="2"/>
              <a:buChar char="§"/>
            </a:pPr>
            <a:r>
              <a:rPr lang="en-US" sz="2800" dirty="0" smtClean="0">
                <a:latin typeface="Arial" pitchFamily="34" charset="0"/>
                <a:cs typeface="Arial" pitchFamily="34" charset="0"/>
              </a:rPr>
              <a:t>Durham</a:t>
            </a:r>
          </a:p>
          <a:p>
            <a:pPr marL="731520" lvl="2" indent="-457200">
              <a:spcAft>
                <a:spcPts val="1200"/>
              </a:spcAft>
              <a:buClr>
                <a:srgbClr val="000099"/>
              </a:buClr>
              <a:buFont typeface="Wingdings" pitchFamily="2" charset="2"/>
              <a:buChar char="§"/>
            </a:pPr>
            <a:r>
              <a:rPr lang="en-US" sz="2800" dirty="0" smtClean="0">
                <a:latin typeface="Arial" pitchFamily="34" charset="0"/>
                <a:cs typeface="Arial" pitchFamily="34" charset="0"/>
              </a:rPr>
              <a:t>El Dorado </a:t>
            </a:r>
            <a:r>
              <a:rPr lang="en-US" sz="2800" dirty="0" err="1" smtClean="0">
                <a:latin typeface="Arial" pitchFamily="34" charset="0"/>
                <a:cs typeface="Arial" pitchFamily="34" charset="0"/>
              </a:rPr>
              <a:t>Irr</a:t>
            </a:r>
            <a:r>
              <a:rPr lang="en-US" sz="2800" dirty="0" smtClean="0">
                <a:latin typeface="Arial" pitchFamily="34" charset="0"/>
                <a:cs typeface="Arial" pitchFamily="34" charset="0"/>
              </a:rPr>
              <a:t> District</a:t>
            </a:r>
          </a:p>
          <a:p>
            <a:pPr marL="457200" lvl="1" indent="-533400" eaLnBrk="1" hangingPunct="1">
              <a:spcAft>
                <a:spcPct val="30000"/>
              </a:spcAft>
              <a:buClr>
                <a:srgbClr val="000099"/>
              </a:buClr>
              <a:buFont typeface="Wingdings" pitchFamily="2" charset="2"/>
              <a:buChar char="§"/>
            </a:pPr>
            <a:endParaRPr lang="en-US" dirty="0" smtClean="0">
              <a:latin typeface="Arial" pitchFamily="34" charset="0"/>
              <a:cs typeface="Arial" pitchFamily="34" charset="0"/>
            </a:endParaRPr>
          </a:p>
        </p:txBody>
      </p:sp>
      <p:grpSp>
        <p:nvGrpSpPr>
          <p:cNvPr id="2" name="Group 5"/>
          <p:cNvGrpSpPr>
            <a:grpSpLocks noChangeAspect="1"/>
          </p:cNvGrpSpPr>
          <p:nvPr/>
        </p:nvGrpSpPr>
        <p:grpSpPr bwMode="auto">
          <a:xfrm>
            <a:off x="4876800" y="3978275"/>
            <a:ext cx="3908822" cy="2743200"/>
            <a:chOff x="2928" y="2506"/>
            <a:chExt cx="2736" cy="1814"/>
          </a:xfrm>
        </p:grpSpPr>
        <p:grpSp>
          <p:nvGrpSpPr>
            <p:cNvPr id="3" name="Group 6"/>
            <p:cNvGrpSpPr>
              <a:grpSpLocks/>
            </p:cNvGrpSpPr>
            <p:nvPr/>
          </p:nvGrpSpPr>
          <p:grpSpPr bwMode="auto">
            <a:xfrm>
              <a:off x="2928" y="2506"/>
              <a:ext cx="2736" cy="1814"/>
              <a:chOff x="2928" y="2448"/>
              <a:chExt cx="2736" cy="1814"/>
            </a:xfrm>
          </p:grpSpPr>
          <p:pic>
            <p:nvPicPr>
              <p:cNvPr id="28680" name="Picture 7" descr="US-blank"/>
              <p:cNvPicPr>
                <a:picLocks noChangeAspect="1" noChangeArrowheads="1"/>
              </p:cNvPicPr>
              <p:nvPr/>
            </p:nvPicPr>
            <p:blipFill>
              <a:blip r:embed="rId3" cstate="print">
                <a:lum bright="38000"/>
              </a:blip>
              <a:srcRect/>
              <a:stretch>
                <a:fillRect/>
              </a:stretch>
            </p:blipFill>
            <p:spPr bwMode="auto">
              <a:xfrm>
                <a:off x="2928" y="2448"/>
                <a:ext cx="2568" cy="1734"/>
              </a:xfrm>
              <a:prstGeom prst="rect">
                <a:avLst/>
              </a:prstGeom>
              <a:noFill/>
              <a:ln w="9525">
                <a:noFill/>
                <a:miter lim="800000"/>
                <a:headEnd/>
                <a:tailEnd/>
              </a:ln>
            </p:spPr>
          </p:pic>
          <p:sp>
            <p:nvSpPr>
              <p:cNvPr id="28682" name="Text Box 9"/>
              <p:cNvSpPr txBox="1">
                <a:spLocks noChangeArrowheads="1"/>
              </p:cNvSpPr>
              <p:nvPr/>
            </p:nvSpPr>
            <p:spPr bwMode="auto">
              <a:xfrm>
                <a:off x="3504" y="3072"/>
                <a:ext cx="912" cy="192"/>
              </a:xfrm>
              <a:prstGeom prst="rect">
                <a:avLst/>
              </a:prstGeom>
              <a:noFill/>
              <a:ln w="9525">
                <a:noFill/>
                <a:miter lim="800000"/>
                <a:headEnd/>
                <a:tailEnd/>
              </a:ln>
            </p:spPr>
            <p:txBody>
              <a:bodyPr>
                <a:spAutoFit/>
              </a:bodyPr>
              <a:lstStyle/>
              <a:p>
                <a:pPr>
                  <a:spcBef>
                    <a:spcPct val="50000"/>
                  </a:spcBef>
                </a:pPr>
                <a:r>
                  <a:rPr lang="en-US" sz="1400" dirty="0">
                    <a:solidFill>
                      <a:srgbClr val="FF0000"/>
                    </a:solidFill>
                  </a:rPr>
                  <a:t>CO SPRINGS</a:t>
                </a:r>
              </a:p>
            </p:txBody>
          </p:sp>
          <p:sp>
            <p:nvSpPr>
              <p:cNvPr id="28683" name="Text Box 10"/>
              <p:cNvSpPr txBox="1">
                <a:spLocks noChangeArrowheads="1"/>
              </p:cNvSpPr>
              <p:nvPr/>
            </p:nvSpPr>
            <p:spPr bwMode="auto">
              <a:xfrm>
                <a:off x="4512" y="3936"/>
                <a:ext cx="1104" cy="326"/>
              </a:xfrm>
              <a:prstGeom prst="rect">
                <a:avLst/>
              </a:prstGeom>
              <a:noFill/>
              <a:ln w="9525">
                <a:noFill/>
                <a:miter lim="800000"/>
                <a:headEnd/>
                <a:tailEnd/>
              </a:ln>
            </p:spPr>
            <p:txBody>
              <a:bodyPr>
                <a:spAutoFit/>
              </a:bodyPr>
              <a:lstStyle/>
              <a:p>
                <a:pPr>
                  <a:spcBef>
                    <a:spcPct val="50000"/>
                  </a:spcBef>
                </a:pPr>
                <a:r>
                  <a:rPr lang="en-US" sz="1400" dirty="0">
                    <a:solidFill>
                      <a:srgbClr val="FF0000"/>
                    </a:solidFill>
                  </a:rPr>
                  <a:t>PALM BEACH COUNTY</a:t>
                </a:r>
              </a:p>
            </p:txBody>
          </p:sp>
          <p:sp>
            <p:nvSpPr>
              <p:cNvPr id="28685" name="Text Box 12"/>
              <p:cNvSpPr txBox="1">
                <a:spLocks noChangeArrowheads="1"/>
              </p:cNvSpPr>
              <p:nvPr/>
            </p:nvSpPr>
            <p:spPr bwMode="auto">
              <a:xfrm>
                <a:off x="5040" y="2832"/>
                <a:ext cx="624" cy="210"/>
              </a:xfrm>
              <a:prstGeom prst="rect">
                <a:avLst/>
              </a:prstGeom>
              <a:noFill/>
              <a:ln w="9525">
                <a:noFill/>
                <a:miter lim="800000"/>
                <a:headEnd/>
                <a:tailEnd/>
              </a:ln>
            </p:spPr>
            <p:txBody>
              <a:bodyPr wrap="square">
                <a:spAutoFit/>
              </a:bodyPr>
              <a:lstStyle/>
              <a:p>
                <a:pPr>
                  <a:spcBef>
                    <a:spcPct val="50000"/>
                  </a:spcBef>
                </a:pPr>
                <a:r>
                  <a:rPr lang="en-US" sz="1400" dirty="0">
                    <a:solidFill>
                      <a:srgbClr val="FF0000"/>
                    </a:solidFill>
                  </a:rPr>
                  <a:t>MWRA</a:t>
                </a:r>
              </a:p>
            </p:txBody>
          </p:sp>
        </p:grpSp>
        <p:sp>
          <p:nvSpPr>
            <p:cNvPr id="28679" name="Text Box 13"/>
            <p:cNvSpPr txBox="1">
              <a:spLocks noChangeArrowheads="1"/>
            </p:cNvSpPr>
            <p:nvPr/>
          </p:nvSpPr>
          <p:spPr bwMode="auto">
            <a:xfrm>
              <a:off x="3072" y="3408"/>
              <a:ext cx="600" cy="204"/>
            </a:xfrm>
            <a:prstGeom prst="rect">
              <a:avLst/>
            </a:prstGeom>
            <a:noFill/>
            <a:ln w="9525">
              <a:noFill/>
              <a:miter lim="800000"/>
              <a:headEnd/>
              <a:tailEnd/>
            </a:ln>
          </p:spPr>
          <p:txBody>
            <a:bodyPr wrap="square">
              <a:spAutoFit/>
            </a:bodyPr>
            <a:lstStyle/>
            <a:p>
              <a:pPr>
                <a:spcBef>
                  <a:spcPct val="50000"/>
                </a:spcBef>
              </a:pPr>
              <a:r>
                <a:rPr lang="en-US" sz="1400" dirty="0">
                  <a:solidFill>
                    <a:srgbClr val="FF0000"/>
                  </a:solidFill>
                </a:rPr>
                <a:t>IEUA</a:t>
              </a:r>
            </a:p>
          </p:txBody>
        </p:sp>
      </p:grpSp>
      <p:sp>
        <p:nvSpPr>
          <p:cNvPr id="15" name="TextBox 14"/>
          <p:cNvSpPr txBox="1"/>
          <p:nvPr/>
        </p:nvSpPr>
        <p:spPr>
          <a:xfrm>
            <a:off x="5029200" y="4343400"/>
            <a:ext cx="1295400" cy="369332"/>
          </a:xfrm>
          <a:prstGeom prst="rect">
            <a:avLst/>
          </a:prstGeom>
          <a:noFill/>
        </p:spPr>
        <p:txBody>
          <a:bodyPr wrap="square" rtlCol="0">
            <a:spAutoFit/>
          </a:bodyPr>
          <a:lstStyle/>
          <a:p>
            <a:r>
              <a:rPr lang="en-US" dirty="0" smtClean="0">
                <a:solidFill>
                  <a:srgbClr val="FF0000"/>
                </a:solidFill>
              </a:rPr>
              <a:t>Portland</a:t>
            </a:r>
            <a:endParaRPr lang="en-US" dirty="0">
              <a:solidFill>
                <a:srgbClr val="FF0000"/>
              </a:solidFill>
            </a:endParaRPr>
          </a:p>
        </p:txBody>
      </p:sp>
      <p:sp>
        <p:nvSpPr>
          <p:cNvPr id="12" name="Text Box 12"/>
          <p:cNvSpPr txBox="1">
            <a:spLocks noChangeArrowheads="1"/>
          </p:cNvSpPr>
          <p:nvPr/>
        </p:nvSpPr>
        <p:spPr bwMode="auto">
          <a:xfrm>
            <a:off x="7772400" y="5245030"/>
            <a:ext cx="891486" cy="317570"/>
          </a:xfrm>
          <a:prstGeom prst="rect">
            <a:avLst/>
          </a:prstGeom>
          <a:noFill/>
          <a:ln w="9525">
            <a:noFill/>
            <a:miter lim="800000"/>
            <a:headEnd/>
            <a:tailEnd/>
          </a:ln>
        </p:spPr>
        <p:txBody>
          <a:bodyPr wrap="square">
            <a:spAutoFit/>
          </a:bodyPr>
          <a:lstStyle/>
          <a:p>
            <a:pPr>
              <a:spcBef>
                <a:spcPct val="50000"/>
              </a:spcBef>
            </a:pPr>
            <a:r>
              <a:rPr lang="en-US" sz="1400" dirty="0" smtClean="0">
                <a:solidFill>
                  <a:srgbClr val="FF0000"/>
                </a:solidFill>
              </a:rPr>
              <a:t>Durham</a:t>
            </a:r>
            <a:endParaRPr lang="en-US" sz="1400" dirty="0">
              <a:solidFill>
                <a:srgbClr val="FF0000"/>
              </a:solidFill>
            </a:endParaRPr>
          </a:p>
        </p:txBody>
      </p:sp>
      <p:sp>
        <p:nvSpPr>
          <p:cNvPr id="13" name="Text Box 12"/>
          <p:cNvSpPr txBox="1">
            <a:spLocks noChangeArrowheads="1"/>
          </p:cNvSpPr>
          <p:nvPr/>
        </p:nvSpPr>
        <p:spPr bwMode="auto">
          <a:xfrm>
            <a:off x="4800600" y="5029200"/>
            <a:ext cx="891486" cy="317570"/>
          </a:xfrm>
          <a:prstGeom prst="rect">
            <a:avLst/>
          </a:prstGeom>
          <a:noFill/>
          <a:ln w="9525">
            <a:noFill/>
            <a:miter lim="800000"/>
            <a:headEnd/>
            <a:tailEnd/>
          </a:ln>
        </p:spPr>
        <p:txBody>
          <a:bodyPr wrap="square">
            <a:spAutoFit/>
          </a:bodyPr>
          <a:lstStyle/>
          <a:p>
            <a:pPr>
              <a:spcBef>
                <a:spcPct val="50000"/>
              </a:spcBef>
            </a:pPr>
            <a:r>
              <a:rPr lang="en-US" sz="1400" dirty="0" smtClean="0">
                <a:solidFill>
                  <a:srgbClr val="FF0000"/>
                </a:solidFill>
              </a:rPr>
              <a:t>EID</a:t>
            </a:r>
            <a:endParaRPr lang="en-US" sz="1400"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042988" y="736600"/>
            <a:ext cx="7029450" cy="558800"/>
          </a:xfrm>
          <a:noFill/>
          <a:ln/>
        </p:spPr>
        <p:txBody>
          <a:bodyPr>
            <a:noAutofit/>
          </a:bodyPr>
          <a:lstStyle/>
          <a:p>
            <a:pPr algn="ctr"/>
            <a:r>
              <a:rPr lang="en-US" sz="5400" b="1" dirty="0" smtClean="0">
                <a:solidFill>
                  <a:schemeClr val="tx1"/>
                </a:solidFill>
              </a:rPr>
              <a:t>CSU’s </a:t>
            </a:r>
            <a:r>
              <a:rPr lang="en-US" sz="5400" b="1" dirty="0">
                <a:solidFill>
                  <a:schemeClr val="tx1"/>
                </a:solidFill>
              </a:rPr>
              <a:t>Water System</a:t>
            </a:r>
          </a:p>
        </p:txBody>
      </p:sp>
      <p:sp>
        <p:nvSpPr>
          <p:cNvPr id="5" name="Rectangle 3"/>
          <p:cNvSpPr txBox="1">
            <a:spLocks noChangeArrowheads="1"/>
          </p:cNvSpPr>
          <p:nvPr/>
        </p:nvSpPr>
        <p:spPr>
          <a:xfrm>
            <a:off x="4649788" y="1920240"/>
            <a:ext cx="3883025" cy="3566160"/>
          </a:xfrm>
          <a:prstGeom prst="rect">
            <a:avLst/>
          </a:prstGeom>
          <a:noFill/>
          <a:ln/>
        </p:spPr>
        <p:txBody>
          <a:bodyPr vert="horz" lIns="91440" tIns="45720" rIns="91440" bIns="45720" rtlCol="0">
            <a:noAutofit/>
          </a:bodyPr>
          <a:lstStyle/>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75% of our water comes from reservoirs near the Continental Divide, over 200 miles away</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25% of our water comes from Pikes Peak and the Arkansas River</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Winter snows provide a continuous fresh water source for the citizens of Colorado Springs</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4" descr="eleven mile"/>
          <p:cNvPicPr>
            <a:picLocks noChangeAspect="1" noChangeArrowheads="1"/>
          </p:cNvPicPr>
          <p:nvPr/>
        </p:nvPicPr>
        <p:blipFill>
          <a:blip r:embed="rId2" cstate="print"/>
          <a:srcRect/>
          <a:stretch>
            <a:fillRect/>
          </a:stretch>
        </p:blipFill>
        <p:spPr bwMode="auto">
          <a:xfrm>
            <a:off x="269881" y="1828800"/>
            <a:ext cx="3921119" cy="41148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1"/>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0F446CCB-1C33-4882-A761-F3ACED0A3B08}" type="slidenum">
              <a:rPr lang="en-US" sz="1400"/>
              <a:pPr algn="r"/>
              <a:t>18</a:t>
            </a:fld>
            <a:endParaRPr lang="en-US" sz="1400"/>
          </a:p>
        </p:txBody>
      </p:sp>
      <p:pic>
        <p:nvPicPr>
          <p:cNvPr id="7" name="Picture 6" descr="Colorado_Springs_Water_System_Map_rev2.jpg"/>
          <p:cNvPicPr>
            <a:picLocks noChangeAspect="1"/>
          </p:cNvPicPr>
          <p:nvPr/>
        </p:nvPicPr>
        <p:blipFill>
          <a:blip r:embed="rId3" cstate="print"/>
          <a:stretch>
            <a:fillRect/>
          </a:stretch>
        </p:blipFill>
        <p:spPr>
          <a:xfrm>
            <a:off x="0" y="701675"/>
            <a:ext cx="9144000" cy="6156325"/>
          </a:xfrm>
          <a:prstGeom prst="rect">
            <a:avLst/>
          </a:prstGeom>
          <a:effectLst>
            <a:outerShdw blurRad="50800" dist="127000" dir="2700000" algn="tl" rotWithShape="0">
              <a:prstClr val="black">
                <a:alpha val="40000"/>
              </a:prstClr>
            </a:outerShdw>
          </a:effectLst>
        </p:spPr>
      </p:pic>
      <p:sp>
        <p:nvSpPr>
          <p:cNvPr id="10" name="Freeform 9"/>
          <p:cNvSpPr/>
          <p:nvPr/>
        </p:nvSpPr>
        <p:spPr>
          <a:xfrm>
            <a:off x="1103168" y="1070264"/>
            <a:ext cx="2928505" cy="5652654"/>
          </a:xfrm>
          <a:custGeom>
            <a:avLst/>
            <a:gdLst>
              <a:gd name="connsiteX0" fmla="*/ 2512868 w 2928505"/>
              <a:gd name="connsiteY0" fmla="*/ 0 h 5652654"/>
              <a:gd name="connsiteX1" fmla="*/ 2512868 w 2928505"/>
              <a:gd name="connsiteY1" fmla="*/ 187036 h 5652654"/>
              <a:gd name="connsiteX2" fmla="*/ 2907723 w 2928505"/>
              <a:gd name="connsiteY2" fmla="*/ 394854 h 5652654"/>
              <a:gd name="connsiteX3" fmla="*/ 2637559 w 2928505"/>
              <a:gd name="connsiteY3" fmla="*/ 820881 h 5652654"/>
              <a:gd name="connsiteX4" fmla="*/ 2221923 w 2928505"/>
              <a:gd name="connsiteY4" fmla="*/ 1267691 h 5652654"/>
              <a:gd name="connsiteX5" fmla="*/ 1910196 w 2928505"/>
              <a:gd name="connsiteY5" fmla="*/ 1330036 h 5652654"/>
              <a:gd name="connsiteX6" fmla="*/ 1099705 w 2928505"/>
              <a:gd name="connsiteY6" fmla="*/ 1330036 h 5652654"/>
              <a:gd name="connsiteX7" fmla="*/ 632114 w 2928505"/>
              <a:gd name="connsiteY7" fmla="*/ 1267691 h 5652654"/>
              <a:gd name="connsiteX8" fmla="*/ 434687 w 2928505"/>
              <a:gd name="connsiteY8" fmla="*/ 1589809 h 5652654"/>
              <a:gd name="connsiteX9" fmla="*/ 403514 w 2928505"/>
              <a:gd name="connsiteY9" fmla="*/ 2047009 h 5652654"/>
              <a:gd name="connsiteX10" fmla="*/ 81396 w 2928505"/>
              <a:gd name="connsiteY10" fmla="*/ 2441863 h 5652654"/>
              <a:gd name="connsiteX11" fmla="*/ 50223 w 2928505"/>
              <a:gd name="connsiteY11" fmla="*/ 2722418 h 5652654"/>
              <a:gd name="connsiteX12" fmla="*/ 382732 w 2928505"/>
              <a:gd name="connsiteY12" fmla="*/ 2878281 h 5652654"/>
              <a:gd name="connsiteX13" fmla="*/ 787977 w 2928505"/>
              <a:gd name="connsiteY13" fmla="*/ 3096491 h 5652654"/>
              <a:gd name="connsiteX14" fmla="*/ 1016577 w 2928505"/>
              <a:gd name="connsiteY14" fmla="*/ 3127663 h 5652654"/>
              <a:gd name="connsiteX15" fmla="*/ 580159 w 2928505"/>
              <a:gd name="connsiteY15" fmla="*/ 3605645 h 5652654"/>
              <a:gd name="connsiteX16" fmla="*/ 580159 w 2928505"/>
              <a:gd name="connsiteY16" fmla="*/ 3979718 h 5652654"/>
              <a:gd name="connsiteX17" fmla="*/ 798368 w 2928505"/>
              <a:gd name="connsiteY17" fmla="*/ 4187536 h 5652654"/>
              <a:gd name="connsiteX18" fmla="*/ 839932 w 2928505"/>
              <a:gd name="connsiteY18" fmla="*/ 4499263 h 5652654"/>
              <a:gd name="connsiteX19" fmla="*/ 1078923 w 2928505"/>
              <a:gd name="connsiteY19" fmla="*/ 4686300 h 5652654"/>
              <a:gd name="connsiteX20" fmla="*/ 1255568 w 2928505"/>
              <a:gd name="connsiteY20" fmla="*/ 4935681 h 5652654"/>
              <a:gd name="connsiteX21" fmla="*/ 1151659 w 2928505"/>
              <a:gd name="connsiteY21" fmla="*/ 5174672 h 5652654"/>
              <a:gd name="connsiteX22" fmla="*/ 995796 w 2928505"/>
              <a:gd name="connsiteY22" fmla="*/ 5216236 h 5652654"/>
              <a:gd name="connsiteX23" fmla="*/ 819150 w 2928505"/>
              <a:gd name="connsiteY23" fmla="*/ 5434445 h 5652654"/>
              <a:gd name="connsiteX24" fmla="*/ 590550 w 2928505"/>
              <a:gd name="connsiteY24" fmla="*/ 5392881 h 5652654"/>
              <a:gd name="connsiteX25" fmla="*/ 320387 w 2928505"/>
              <a:gd name="connsiteY25" fmla="*/ 5288972 h 5652654"/>
              <a:gd name="connsiteX26" fmla="*/ 185305 w 2928505"/>
              <a:gd name="connsiteY26" fmla="*/ 5413663 h 5652654"/>
              <a:gd name="connsiteX27" fmla="*/ 91787 w 2928505"/>
              <a:gd name="connsiteY27" fmla="*/ 5652654 h 5652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928505" h="5652654">
                <a:moveTo>
                  <a:pt x="2512868" y="0"/>
                </a:moveTo>
                <a:cubicBezTo>
                  <a:pt x="2479963" y="60613"/>
                  <a:pt x="2447059" y="121227"/>
                  <a:pt x="2512868" y="187036"/>
                </a:cubicBezTo>
                <a:cubicBezTo>
                  <a:pt x="2578677" y="252845"/>
                  <a:pt x="2886941" y="289213"/>
                  <a:pt x="2907723" y="394854"/>
                </a:cubicBezTo>
                <a:cubicBezTo>
                  <a:pt x="2928505" y="500495"/>
                  <a:pt x="2751859" y="675408"/>
                  <a:pt x="2637559" y="820881"/>
                </a:cubicBezTo>
                <a:cubicBezTo>
                  <a:pt x="2523259" y="966354"/>
                  <a:pt x="2343150" y="1182832"/>
                  <a:pt x="2221923" y="1267691"/>
                </a:cubicBezTo>
                <a:cubicBezTo>
                  <a:pt x="2100696" y="1352550"/>
                  <a:pt x="2097232" y="1319645"/>
                  <a:pt x="1910196" y="1330036"/>
                </a:cubicBezTo>
                <a:cubicBezTo>
                  <a:pt x="1723160" y="1340427"/>
                  <a:pt x="1312719" y="1340427"/>
                  <a:pt x="1099705" y="1330036"/>
                </a:cubicBezTo>
                <a:cubicBezTo>
                  <a:pt x="886691" y="1319645"/>
                  <a:pt x="742950" y="1224396"/>
                  <a:pt x="632114" y="1267691"/>
                </a:cubicBezTo>
                <a:cubicBezTo>
                  <a:pt x="521278" y="1310986"/>
                  <a:pt x="472787" y="1459923"/>
                  <a:pt x="434687" y="1589809"/>
                </a:cubicBezTo>
                <a:cubicBezTo>
                  <a:pt x="396587" y="1719695"/>
                  <a:pt x="462396" y="1905000"/>
                  <a:pt x="403514" y="2047009"/>
                </a:cubicBezTo>
                <a:cubicBezTo>
                  <a:pt x="344632" y="2189018"/>
                  <a:pt x="140278" y="2329295"/>
                  <a:pt x="81396" y="2441863"/>
                </a:cubicBezTo>
                <a:cubicBezTo>
                  <a:pt x="22514" y="2554431"/>
                  <a:pt x="0" y="2649682"/>
                  <a:pt x="50223" y="2722418"/>
                </a:cubicBezTo>
                <a:cubicBezTo>
                  <a:pt x="100446" y="2795154"/>
                  <a:pt x="259773" y="2815936"/>
                  <a:pt x="382732" y="2878281"/>
                </a:cubicBezTo>
                <a:cubicBezTo>
                  <a:pt x="505691" y="2940626"/>
                  <a:pt x="682336" y="3054927"/>
                  <a:pt x="787977" y="3096491"/>
                </a:cubicBezTo>
                <a:cubicBezTo>
                  <a:pt x="893618" y="3138055"/>
                  <a:pt x="1051213" y="3042804"/>
                  <a:pt x="1016577" y="3127663"/>
                </a:cubicBezTo>
                <a:cubicBezTo>
                  <a:pt x="981941" y="3212522"/>
                  <a:pt x="652895" y="3463636"/>
                  <a:pt x="580159" y="3605645"/>
                </a:cubicBezTo>
                <a:cubicBezTo>
                  <a:pt x="507423" y="3747654"/>
                  <a:pt x="543791" y="3882736"/>
                  <a:pt x="580159" y="3979718"/>
                </a:cubicBezTo>
                <a:cubicBezTo>
                  <a:pt x="616527" y="4076700"/>
                  <a:pt x="755073" y="4100945"/>
                  <a:pt x="798368" y="4187536"/>
                </a:cubicBezTo>
                <a:cubicBezTo>
                  <a:pt x="841663" y="4274127"/>
                  <a:pt x="793173" y="4416136"/>
                  <a:pt x="839932" y="4499263"/>
                </a:cubicBezTo>
                <a:cubicBezTo>
                  <a:pt x="886691" y="4582390"/>
                  <a:pt x="1009650" y="4613564"/>
                  <a:pt x="1078923" y="4686300"/>
                </a:cubicBezTo>
                <a:cubicBezTo>
                  <a:pt x="1148196" y="4759036"/>
                  <a:pt x="1243445" y="4854286"/>
                  <a:pt x="1255568" y="4935681"/>
                </a:cubicBezTo>
                <a:cubicBezTo>
                  <a:pt x="1267691" y="5017076"/>
                  <a:pt x="1194954" y="5127913"/>
                  <a:pt x="1151659" y="5174672"/>
                </a:cubicBezTo>
                <a:cubicBezTo>
                  <a:pt x="1108364" y="5221431"/>
                  <a:pt x="1051214" y="5172941"/>
                  <a:pt x="995796" y="5216236"/>
                </a:cubicBezTo>
                <a:cubicBezTo>
                  <a:pt x="940378" y="5259532"/>
                  <a:pt x="886691" y="5405004"/>
                  <a:pt x="819150" y="5434445"/>
                </a:cubicBezTo>
                <a:cubicBezTo>
                  <a:pt x="751609" y="5463886"/>
                  <a:pt x="673677" y="5417126"/>
                  <a:pt x="590550" y="5392881"/>
                </a:cubicBezTo>
                <a:cubicBezTo>
                  <a:pt x="507423" y="5368636"/>
                  <a:pt x="387928" y="5285508"/>
                  <a:pt x="320387" y="5288972"/>
                </a:cubicBezTo>
                <a:cubicBezTo>
                  <a:pt x="252846" y="5292436"/>
                  <a:pt x="223405" y="5353049"/>
                  <a:pt x="185305" y="5413663"/>
                </a:cubicBezTo>
                <a:cubicBezTo>
                  <a:pt x="147205" y="5474277"/>
                  <a:pt x="119496" y="5563465"/>
                  <a:pt x="91787" y="5652654"/>
                </a:cubicBezTo>
              </a:path>
            </a:pathLst>
          </a:custGeom>
          <a:ln w="603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smtClean="0"/>
              <a:t> </a:t>
            </a:r>
            <a:endParaRPr lang="en-US" dirty="0"/>
          </a:p>
        </p:txBody>
      </p:sp>
      <p:sp>
        <p:nvSpPr>
          <p:cNvPr id="11" name="TextBox 10"/>
          <p:cNvSpPr txBox="1"/>
          <p:nvPr/>
        </p:nvSpPr>
        <p:spPr>
          <a:xfrm>
            <a:off x="228600" y="266700"/>
            <a:ext cx="3359831" cy="523220"/>
          </a:xfrm>
          <a:prstGeom prst="rect">
            <a:avLst/>
          </a:prstGeom>
          <a:noFill/>
        </p:spPr>
        <p:txBody>
          <a:bodyPr wrap="none" rtlCol="0">
            <a:spAutoFit/>
          </a:bodyPr>
          <a:lstStyle/>
          <a:p>
            <a:r>
              <a:rPr lang="en-US" sz="2800" b="1" dirty="0" smtClean="0"/>
              <a:t>75% from West Slope</a:t>
            </a:r>
            <a:endParaRPr lang="en-US" sz="2800" b="1" dirty="0"/>
          </a:p>
        </p:txBody>
      </p:sp>
      <p:sp>
        <p:nvSpPr>
          <p:cNvPr id="12" name="TextBox 11"/>
          <p:cNvSpPr txBox="1"/>
          <p:nvPr/>
        </p:nvSpPr>
        <p:spPr>
          <a:xfrm>
            <a:off x="4191000" y="266700"/>
            <a:ext cx="3021661" cy="523220"/>
          </a:xfrm>
          <a:prstGeom prst="rect">
            <a:avLst/>
          </a:prstGeom>
          <a:noFill/>
        </p:spPr>
        <p:txBody>
          <a:bodyPr wrap="none" rtlCol="0">
            <a:spAutoFit/>
          </a:bodyPr>
          <a:lstStyle/>
          <a:p>
            <a:r>
              <a:rPr lang="en-US" sz="2800" b="1" dirty="0" smtClean="0"/>
              <a:t>25% from East Side</a:t>
            </a:r>
            <a:endParaRPr lang="en-US" sz="2800" b="1" dirty="0"/>
          </a:p>
        </p:txBody>
      </p:sp>
      <p:grpSp>
        <p:nvGrpSpPr>
          <p:cNvPr id="2" name="Group 15"/>
          <p:cNvGrpSpPr/>
          <p:nvPr/>
        </p:nvGrpSpPr>
        <p:grpSpPr>
          <a:xfrm>
            <a:off x="304800" y="990600"/>
            <a:ext cx="8001000" cy="990600"/>
            <a:chOff x="304800" y="990600"/>
            <a:chExt cx="8001000" cy="990600"/>
          </a:xfrm>
        </p:grpSpPr>
        <p:sp>
          <p:nvSpPr>
            <p:cNvPr id="8" name="Rectangle 7"/>
            <p:cNvSpPr/>
            <p:nvPr/>
          </p:nvSpPr>
          <p:spPr>
            <a:xfrm>
              <a:off x="1447800" y="990600"/>
              <a:ext cx="6858000" cy="990600"/>
            </a:xfrm>
            <a:prstGeom prst="rect">
              <a:avLst/>
            </a:prstGeom>
            <a:solidFill>
              <a:schemeClr val="accent6">
                <a:lumMod val="20000"/>
                <a:lumOff val="80000"/>
                <a:alpha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Diversion Rights are Largely Controlled by Senior Rights on </a:t>
              </a:r>
              <a:r>
                <a:rPr lang="en-US" b="1" dirty="0" err="1" smtClean="0">
                  <a:solidFill>
                    <a:schemeClr val="tx1"/>
                  </a:solidFill>
                </a:rPr>
                <a:t>Colo</a:t>
              </a:r>
              <a:r>
                <a:rPr lang="en-US" b="1" dirty="0" smtClean="0">
                  <a:solidFill>
                    <a:schemeClr val="tx1"/>
                  </a:solidFill>
                </a:rPr>
                <a:t> River at Cameo and </a:t>
              </a:r>
              <a:r>
                <a:rPr lang="en-US" b="1" dirty="0" err="1" smtClean="0">
                  <a:solidFill>
                    <a:schemeClr val="tx1"/>
                  </a:solidFill>
                </a:rPr>
                <a:t>Shosone</a:t>
              </a:r>
              <a:endParaRPr lang="en-US" b="1" dirty="0">
                <a:solidFill>
                  <a:schemeClr val="tx1"/>
                </a:solidFill>
              </a:endParaRPr>
            </a:p>
          </p:txBody>
        </p:sp>
        <p:cxnSp>
          <p:nvCxnSpPr>
            <p:cNvPr id="15" name="Straight Arrow Connector 14"/>
            <p:cNvCxnSpPr/>
            <p:nvPr/>
          </p:nvCxnSpPr>
          <p:spPr>
            <a:xfrm rot="10800000">
              <a:off x="304800" y="990600"/>
              <a:ext cx="990600" cy="685800"/>
            </a:xfrm>
            <a:prstGeom prst="straightConnector1">
              <a:avLst/>
            </a:prstGeom>
            <a:ln w="101600">
              <a:solidFill>
                <a:schemeClr val="accent1">
                  <a:shade val="50000"/>
                  <a:satMod val="103000"/>
                  <a:alpha val="76000"/>
                </a:schemeClr>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2057400"/>
            <a:ext cx="3581400" cy="4419600"/>
          </a:xfrm>
        </p:spPr>
        <p:txBody>
          <a:bodyPr>
            <a:normAutofit/>
          </a:bodyPr>
          <a:lstStyle/>
          <a:p>
            <a:r>
              <a:rPr lang="en-US" sz="3600" dirty="0" smtClean="0"/>
              <a:t>Characterization of Watersheds and Sub-Watersheds</a:t>
            </a:r>
            <a:endParaRPr lang="en-US" sz="3600" dirty="0">
              <a:latin typeface="Arial" pitchFamily="34" charset="0"/>
              <a:cs typeface="Arial" pitchFamily="34" charset="0"/>
            </a:endParaRPr>
          </a:p>
        </p:txBody>
      </p:sp>
      <p:pic>
        <p:nvPicPr>
          <p:cNvPr id="3" name="Picture 2" descr="cartoon"/>
          <p:cNvPicPr/>
          <p:nvPr/>
        </p:nvPicPr>
        <p:blipFill>
          <a:blip r:embed="rId2" cstate="print"/>
          <a:srcRect/>
          <a:stretch>
            <a:fillRect/>
          </a:stretch>
        </p:blipFill>
        <p:spPr bwMode="auto">
          <a:xfrm>
            <a:off x="685800" y="609600"/>
            <a:ext cx="4921250" cy="5905500"/>
          </a:xfrm>
          <a:prstGeom prst="rect">
            <a:avLst/>
          </a:prstGeom>
          <a:noFill/>
          <a:ln w="9525">
            <a:noFill/>
            <a:miter lim="800000"/>
            <a:headEnd/>
            <a:tailEnd/>
          </a:ln>
        </p:spPr>
      </p:pic>
      <p:grpSp>
        <p:nvGrpSpPr>
          <p:cNvPr id="4" name="Group 3"/>
          <p:cNvGrpSpPr/>
          <p:nvPr/>
        </p:nvGrpSpPr>
        <p:grpSpPr>
          <a:xfrm>
            <a:off x="7159625" y="228600"/>
            <a:ext cx="1757363" cy="1746250"/>
            <a:chOff x="7159625" y="228600"/>
            <a:chExt cx="1757363" cy="1746250"/>
          </a:xfrm>
        </p:grpSpPr>
        <p:sp>
          <p:nvSpPr>
            <p:cNvPr id="5" name="Rounded Rectangle 4"/>
            <p:cNvSpPr/>
            <p:nvPr/>
          </p:nvSpPr>
          <p:spPr bwMode="auto">
            <a:xfrm>
              <a:off x="7159625" y="228600"/>
              <a:ext cx="1757363" cy="1746250"/>
            </a:xfrm>
            <a:prstGeom prst="roundRect">
              <a:avLst>
                <a:gd name="adj" fmla="val 10000"/>
              </a:avLst>
            </a:prstGeom>
            <a:solidFill>
              <a:srgbClr val="BE8351"/>
            </a:solidFill>
          </p:spPr>
          <p:style>
            <a:lnRef idx="2">
              <a:schemeClr val="lt1">
                <a:hueOff val="0"/>
                <a:satOff val="0"/>
                <a:lumOff val="0"/>
                <a:alphaOff val="0"/>
              </a:schemeClr>
            </a:lnRef>
            <a:fillRef idx="1">
              <a:schemeClr val="accent2">
                <a:hueOff val="-279374"/>
                <a:satOff val="-3219"/>
                <a:lumOff val="720"/>
                <a:alphaOff val="0"/>
              </a:schemeClr>
            </a:fillRef>
            <a:effectRef idx="0">
              <a:schemeClr val="accent2">
                <a:hueOff val="-279374"/>
                <a:satOff val="-3219"/>
                <a:lumOff val="720"/>
                <a:alphaOff val="0"/>
              </a:schemeClr>
            </a:effectRef>
            <a:fontRef idx="minor">
              <a:schemeClr val="lt1"/>
            </a:fontRef>
          </p:style>
        </p:sp>
        <p:sp>
          <p:nvSpPr>
            <p:cNvPr id="6" name="Rounded Rectangle 4"/>
            <p:cNvSpPr/>
            <p:nvPr/>
          </p:nvSpPr>
          <p:spPr bwMode="auto">
            <a:xfrm>
              <a:off x="7210425" y="279400"/>
              <a:ext cx="1655763" cy="1644650"/>
            </a:xfrm>
            <a:prstGeom prst="rect">
              <a:avLst/>
            </a:prstGeom>
            <a:solidFill>
              <a:srgbClr val="BE8351"/>
            </a:solidFill>
          </p:spPr>
          <p:style>
            <a:lnRef idx="0">
              <a:scrgbClr r="0" g="0" b="0"/>
            </a:lnRef>
            <a:fillRef idx="0">
              <a:scrgbClr r="0" g="0" b="0"/>
            </a:fillRef>
            <a:effectRef idx="0">
              <a:scrgbClr r="0" g="0" b="0"/>
            </a:effectRef>
            <a:fontRef idx="minor">
              <a:schemeClr val="lt1"/>
            </a:fontRef>
          </p:style>
          <p:txBody>
            <a:bodyPr lIns="68580" tIns="68580" rIns="68580" bIns="68580"/>
            <a:lstStyle/>
            <a:p>
              <a:pPr defTabSz="800100">
                <a:lnSpc>
                  <a:spcPct val="90000"/>
                </a:lnSpc>
                <a:spcAft>
                  <a:spcPct val="35000"/>
                </a:spcAft>
                <a:defRPr/>
              </a:pPr>
              <a:r>
                <a:rPr lang="en-US" dirty="0">
                  <a:solidFill>
                    <a:srgbClr val="FFFFFF"/>
                  </a:solidFill>
                </a:rPr>
                <a:t>Deterministic Formulation</a:t>
              </a:r>
            </a:p>
            <a:p>
              <a:pPr marL="114300" lvl="1" indent="-114300" defTabSz="800100">
                <a:lnSpc>
                  <a:spcPct val="90000"/>
                </a:lnSpc>
                <a:spcAft>
                  <a:spcPct val="15000"/>
                </a:spcAft>
                <a:buFontTx/>
                <a:buChar char="•"/>
                <a:defRPr/>
              </a:pPr>
              <a:r>
                <a:rPr lang="en-US" sz="1400" dirty="0">
                  <a:solidFill>
                    <a:srgbClr val="FFFFFF"/>
                  </a:solidFill>
                </a:rPr>
                <a:t>Decision Model</a:t>
              </a:r>
            </a:p>
            <a:p>
              <a:pPr marL="114300" lvl="1" indent="-114300" defTabSz="800100">
                <a:lnSpc>
                  <a:spcPct val="90000"/>
                </a:lnSpc>
                <a:spcAft>
                  <a:spcPct val="15000"/>
                </a:spcAft>
                <a:buFontTx/>
                <a:buChar char="•"/>
                <a:defRPr/>
              </a:pPr>
              <a:r>
                <a:rPr lang="en-US" sz="1400" dirty="0">
                  <a:solidFill>
                    <a:srgbClr val="FFFFFF"/>
                  </a:solidFill>
                </a:rPr>
                <a:t>Sensitivity Analysis</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2"/>
          <p:cNvPicPr preferRelativeResize="0">
            <a:picLocks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1066800"/>
            <a:ext cx="9070848" cy="5669280"/>
          </a:xfrm>
          <a:prstGeom prst="rect">
            <a:avLst/>
          </a:prstGeom>
          <a:noFill/>
          <a:ln w="9525">
            <a:noFill/>
            <a:miter lim="800000"/>
            <a:headEnd/>
            <a:tailEnd/>
          </a:ln>
        </p:spPr>
      </p:pic>
      <p:sp>
        <p:nvSpPr>
          <p:cNvPr id="3" name="Rectangle 2"/>
          <p:cNvSpPr/>
          <p:nvPr/>
        </p:nvSpPr>
        <p:spPr>
          <a:xfrm>
            <a:off x="6934200" y="3581400"/>
            <a:ext cx="1371600" cy="1600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43900" y="609600"/>
            <a:ext cx="9187900" cy="461665"/>
          </a:xfrm>
          <a:prstGeom prst="rect">
            <a:avLst/>
          </a:prstGeom>
          <a:noFill/>
        </p:spPr>
        <p:txBody>
          <a:bodyPr wrap="none" rtlCol="0">
            <a:spAutoFit/>
          </a:bodyPr>
          <a:lstStyle/>
          <a:p>
            <a:r>
              <a:rPr lang="en-US" sz="2400" b="1" dirty="0" smtClean="0"/>
              <a:t>NCAR and CSU built a WEAP Application of  West Slope Supply</a:t>
            </a:r>
            <a:endParaRPr lang="en-US" sz="2400" b="1" dirty="0"/>
          </a:p>
        </p:txBody>
      </p:sp>
      <p:pic>
        <p:nvPicPr>
          <p:cNvPr id="1027" name="Picture 3"/>
          <p:cNvPicPr>
            <a:picLocks noChangeAspect="1" noChangeArrowheads="1"/>
          </p:cNvPicPr>
          <p:nvPr/>
        </p:nvPicPr>
        <p:blipFill>
          <a:blip r:embed="rId3" cstate="print"/>
          <a:srcRect l="22467" t="4902" b="1961"/>
          <a:stretch>
            <a:fillRect/>
          </a:stretch>
        </p:blipFill>
        <p:spPr bwMode="auto">
          <a:xfrm>
            <a:off x="1557314" y="1066800"/>
            <a:ext cx="7510486" cy="5638800"/>
          </a:xfrm>
          <a:prstGeom prst="rect">
            <a:avLst/>
          </a:prstGeom>
          <a:noFill/>
          <a:ln w="25400">
            <a:solidFill>
              <a:schemeClr val="tx1"/>
            </a:solidFill>
            <a:miter lim="800000"/>
            <a:headEnd/>
            <a:tailEnd/>
          </a:ln>
        </p:spPr>
      </p:pic>
      <p:sp>
        <p:nvSpPr>
          <p:cNvPr id="11" name="Rectangle 10"/>
          <p:cNvSpPr/>
          <p:nvPr/>
        </p:nvSpPr>
        <p:spPr>
          <a:xfrm>
            <a:off x="4876800" y="4572000"/>
            <a:ext cx="1219200" cy="1295400"/>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2"/>
          <p:cNvGrpSpPr/>
          <p:nvPr/>
        </p:nvGrpSpPr>
        <p:grpSpPr>
          <a:xfrm>
            <a:off x="0" y="1066800"/>
            <a:ext cx="8991600" cy="5619750"/>
            <a:chOff x="0" y="1066800"/>
            <a:chExt cx="8991600" cy="5619750"/>
          </a:xfrm>
        </p:grpSpPr>
        <p:pic>
          <p:nvPicPr>
            <p:cNvPr id="1028" name="Picture 4"/>
            <p:cNvPicPr>
              <a:picLocks noChangeAspect="1" noChangeArrowheads="1"/>
            </p:cNvPicPr>
            <p:nvPr/>
          </p:nvPicPr>
          <p:blipFill>
            <a:blip r:embed="rId4" cstate="print"/>
            <a:srcRect/>
            <a:stretch>
              <a:fillRect/>
            </a:stretch>
          </p:blipFill>
          <p:spPr bwMode="auto">
            <a:xfrm>
              <a:off x="0" y="1066800"/>
              <a:ext cx="8991600" cy="5619750"/>
            </a:xfrm>
            <a:prstGeom prst="rect">
              <a:avLst/>
            </a:prstGeom>
            <a:noFill/>
            <a:ln w="9525">
              <a:noFill/>
              <a:miter lim="800000"/>
              <a:headEnd/>
              <a:tailEnd/>
            </a:ln>
          </p:spPr>
        </p:pic>
        <p:sp>
          <p:nvSpPr>
            <p:cNvPr id="7" name="TextBox 6"/>
            <p:cNvSpPr txBox="1"/>
            <p:nvPr/>
          </p:nvSpPr>
          <p:spPr>
            <a:xfrm>
              <a:off x="1752600" y="3505200"/>
              <a:ext cx="5503686" cy="646331"/>
            </a:xfrm>
            <a:prstGeom prst="rect">
              <a:avLst/>
            </a:prstGeom>
            <a:solidFill>
              <a:schemeClr val="bg1">
                <a:lumMod val="85000"/>
                <a:alpha val="90000"/>
              </a:schemeClr>
            </a:solidFill>
          </p:spPr>
          <p:txBody>
            <a:bodyPr wrap="none" rtlCol="0">
              <a:spAutoFit/>
            </a:bodyPr>
            <a:lstStyle/>
            <a:p>
              <a:r>
                <a:rPr lang="en-US" dirty="0" smtClean="0"/>
                <a:t>Watersheds are defined according to Elevation Bands </a:t>
              </a:r>
            </a:p>
            <a:p>
              <a:r>
                <a:rPr lang="en-US" dirty="0" smtClean="0"/>
                <a:t>with a unique  climate forcing dataset.</a:t>
              </a:r>
            </a:p>
          </p:txBody>
        </p:sp>
        <p:cxnSp>
          <p:nvCxnSpPr>
            <p:cNvPr id="9" name="Straight Arrow Connector 8"/>
            <p:cNvCxnSpPr/>
            <p:nvPr/>
          </p:nvCxnSpPr>
          <p:spPr>
            <a:xfrm flipV="1">
              <a:off x="1752600" y="4191000"/>
              <a:ext cx="1066800" cy="68580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a:off x="5029200" y="4114800"/>
              <a:ext cx="1143000" cy="83820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normAutofit/>
          </a:bodyPr>
          <a:lstStyle/>
          <a:p>
            <a:pPr algn="ctr"/>
            <a:r>
              <a:rPr lang="en-US" b="1" dirty="0" smtClean="0">
                <a:solidFill>
                  <a:schemeClr val="tx1"/>
                </a:solidFill>
              </a:rPr>
              <a:t>The WEAP Application-Some Details</a:t>
            </a:r>
            <a:endParaRPr lang="en-US" b="1" dirty="0">
              <a:solidFill>
                <a:schemeClr val="tx1"/>
              </a:solidFill>
            </a:endParaRPr>
          </a:p>
        </p:txBody>
      </p:sp>
      <p:sp>
        <p:nvSpPr>
          <p:cNvPr id="3" name="Content Placeholder 2"/>
          <p:cNvSpPr>
            <a:spLocks noGrp="1"/>
          </p:cNvSpPr>
          <p:nvPr>
            <p:ph idx="1"/>
          </p:nvPr>
        </p:nvSpPr>
        <p:spPr>
          <a:xfrm>
            <a:off x="457200" y="1524000"/>
            <a:ext cx="8229600" cy="5181600"/>
          </a:xfrm>
        </p:spPr>
        <p:txBody>
          <a:bodyPr>
            <a:normAutofit/>
          </a:bodyPr>
          <a:lstStyle/>
          <a:p>
            <a:r>
              <a:rPr lang="en-US" sz="2400" dirty="0" smtClean="0"/>
              <a:t>Rivers and Creek (11+)</a:t>
            </a:r>
          </a:p>
          <a:p>
            <a:pPr lvl="1"/>
            <a:r>
              <a:rPr lang="en-US" sz="2000" dirty="0" smtClean="0"/>
              <a:t>Blue, Ten Mile, Eagle, </a:t>
            </a:r>
            <a:r>
              <a:rPr lang="en-US" sz="2000" dirty="0" err="1" smtClean="0"/>
              <a:t>Homestake</a:t>
            </a:r>
            <a:r>
              <a:rPr lang="en-US" sz="2000" dirty="0" smtClean="0"/>
              <a:t>, Williams Fork, Fraser, Willow, Roaring Fork, Frying Pan, Muddy, Arkansas</a:t>
            </a:r>
          </a:p>
          <a:p>
            <a:r>
              <a:rPr lang="en-US" sz="2400" dirty="0" smtClean="0"/>
              <a:t>Reservoirs (10)</a:t>
            </a:r>
          </a:p>
          <a:p>
            <a:pPr lvl="1"/>
            <a:r>
              <a:rPr lang="en-US" sz="2000" dirty="0" smtClean="0"/>
              <a:t>Granby/Grand, Dillon, Green Mountain, </a:t>
            </a:r>
            <a:r>
              <a:rPr lang="en-US" sz="2000" dirty="0" err="1" smtClean="0"/>
              <a:t>Homestake</a:t>
            </a:r>
            <a:r>
              <a:rPr lang="en-US" sz="2000" dirty="0" smtClean="0"/>
              <a:t>, Meadow </a:t>
            </a:r>
            <a:r>
              <a:rPr lang="en-US" sz="2000" dirty="0" err="1" smtClean="0"/>
              <a:t>Crk</a:t>
            </a:r>
            <a:r>
              <a:rPr lang="en-US" sz="2000" dirty="0" smtClean="0"/>
              <a:t>, </a:t>
            </a:r>
            <a:r>
              <a:rPr lang="en-US" sz="2000" dirty="0" err="1" smtClean="0"/>
              <a:t>Ruedi</a:t>
            </a:r>
            <a:r>
              <a:rPr lang="en-US" sz="2000" dirty="0" smtClean="0"/>
              <a:t>, Upper Blue, Williams </a:t>
            </a:r>
            <a:r>
              <a:rPr lang="en-US" sz="2000" dirty="0" err="1" smtClean="0"/>
              <a:t>Frk</a:t>
            </a:r>
            <a:r>
              <a:rPr lang="en-US" sz="2000" dirty="0" smtClean="0"/>
              <a:t>, Windy Gap, Wolford</a:t>
            </a:r>
          </a:p>
          <a:p>
            <a:r>
              <a:rPr lang="en-US" sz="2400" dirty="0" smtClean="0"/>
              <a:t>Diversions and Rights (12)</a:t>
            </a:r>
          </a:p>
          <a:p>
            <a:pPr lvl="1"/>
            <a:r>
              <a:rPr lang="en-US" sz="2000" dirty="0" smtClean="0"/>
              <a:t>Grand River, CBT, Windy Gap, Willow </a:t>
            </a:r>
            <a:r>
              <a:rPr lang="en-US" sz="2000" dirty="0" err="1" smtClean="0"/>
              <a:t>Crk</a:t>
            </a:r>
            <a:r>
              <a:rPr lang="en-US" sz="2000" dirty="0" smtClean="0"/>
              <a:t>, </a:t>
            </a:r>
            <a:r>
              <a:rPr lang="en-US" sz="2000" dirty="0" err="1" smtClean="0"/>
              <a:t>Moffatt</a:t>
            </a:r>
            <a:r>
              <a:rPr lang="en-US" sz="2000" dirty="0" smtClean="0"/>
              <a:t>, Jones Pass, Roberts, Hoosier, </a:t>
            </a:r>
            <a:r>
              <a:rPr lang="en-US" sz="2000" dirty="0" err="1" smtClean="0"/>
              <a:t>Homestake</a:t>
            </a:r>
            <a:r>
              <a:rPr lang="en-US" sz="2000" dirty="0" smtClean="0"/>
              <a:t>, Boustead, Hunter, and Twin</a:t>
            </a:r>
          </a:p>
          <a:p>
            <a:r>
              <a:rPr lang="en-US" sz="2200" dirty="0" smtClean="0"/>
              <a:t>Major Diversion Rights  which Influence CSU</a:t>
            </a:r>
          </a:p>
          <a:p>
            <a:pPr lvl="1"/>
            <a:r>
              <a:rPr lang="en-US" sz="2000" dirty="0" smtClean="0"/>
              <a:t>Hoosier, </a:t>
            </a:r>
            <a:r>
              <a:rPr lang="en-US" sz="2000" dirty="0" err="1" smtClean="0"/>
              <a:t>Homestake</a:t>
            </a:r>
            <a:r>
              <a:rPr lang="en-US" sz="2000" dirty="0" smtClean="0"/>
              <a:t>, and Fry Ark. These are controlled by the Shoshone and Cameo Calls.</a:t>
            </a:r>
          </a:p>
          <a:p>
            <a:pPr lvl="1"/>
            <a:r>
              <a:rPr lang="en-US" sz="2000" dirty="0" smtClean="0"/>
              <a:t>Green Mountain Payback</a:t>
            </a:r>
          </a:p>
          <a:p>
            <a:pPr lvl="1"/>
            <a:r>
              <a:rPr lang="en-US" sz="2000" dirty="0" smtClean="0"/>
              <a:t>Representation of CBT and Denver Water’s “Rights”</a:t>
            </a:r>
          </a:p>
          <a:p>
            <a:endParaRPr lang="en-US" sz="2400" dirty="0" smtClean="0"/>
          </a:p>
          <a:p>
            <a:pPr lvl="1"/>
            <a:endParaRPr lang="en-US" sz="2000" dirty="0" smtClean="0"/>
          </a:p>
          <a:p>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pPr algn="ctr"/>
            <a:r>
              <a:rPr lang="en-US" sz="3200" b="1" dirty="0" smtClean="0">
                <a:solidFill>
                  <a:schemeClr val="tx1"/>
                </a:solidFill>
              </a:rPr>
              <a:t>Calibration Objectives: Re-create observed flow, storage, and delivery for historic period</a:t>
            </a:r>
            <a:endParaRPr lang="en-US" sz="3200" b="1" dirty="0">
              <a:solidFill>
                <a:schemeClr val="tx1"/>
              </a:solidFill>
            </a:endParaRPr>
          </a:p>
        </p:txBody>
      </p:sp>
      <p:pic>
        <p:nvPicPr>
          <p:cNvPr id="5" name="Picture 4"/>
          <p:cNvPicPr>
            <a:picLocks noChangeAspect="1"/>
          </p:cNvPicPr>
          <p:nvPr/>
        </p:nvPicPr>
        <p:blipFill>
          <a:blip r:embed="rId2" cstate="print"/>
          <a:srcRect/>
          <a:stretch>
            <a:fillRect/>
          </a:stretch>
        </p:blipFill>
        <p:spPr bwMode="auto">
          <a:xfrm>
            <a:off x="810095" y="2034540"/>
            <a:ext cx="3838105" cy="2194560"/>
          </a:xfrm>
          <a:prstGeom prst="rect">
            <a:avLst/>
          </a:prstGeom>
          <a:noFill/>
        </p:spPr>
      </p:pic>
      <p:pic>
        <p:nvPicPr>
          <p:cNvPr id="6" name="Picture 5"/>
          <p:cNvPicPr>
            <a:picLocks noChangeAspect="1"/>
          </p:cNvPicPr>
          <p:nvPr/>
        </p:nvPicPr>
        <p:blipFill>
          <a:blip r:embed="rId3" cstate="print"/>
          <a:srcRect l="6269"/>
          <a:stretch>
            <a:fillRect/>
          </a:stretch>
        </p:blipFill>
        <p:spPr bwMode="auto">
          <a:xfrm>
            <a:off x="5160368" y="2034540"/>
            <a:ext cx="3602632" cy="2194560"/>
          </a:xfrm>
          <a:prstGeom prst="rect">
            <a:avLst/>
          </a:prstGeom>
          <a:noFill/>
        </p:spPr>
      </p:pic>
      <p:pic>
        <p:nvPicPr>
          <p:cNvPr id="7" name="Picture 6"/>
          <p:cNvPicPr>
            <a:picLocks noChangeAspect="1"/>
          </p:cNvPicPr>
          <p:nvPr/>
        </p:nvPicPr>
        <p:blipFill>
          <a:blip r:embed="rId4" cstate="print"/>
          <a:srcRect/>
          <a:stretch>
            <a:fillRect/>
          </a:stretch>
        </p:blipFill>
        <p:spPr bwMode="auto">
          <a:xfrm>
            <a:off x="810095" y="4282440"/>
            <a:ext cx="3838105" cy="2194560"/>
          </a:xfrm>
          <a:prstGeom prst="rect">
            <a:avLst/>
          </a:prstGeom>
          <a:noFill/>
        </p:spPr>
      </p:pic>
      <p:pic>
        <p:nvPicPr>
          <p:cNvPr id="8" name="Picture 7"/>
          <p:cNvPicPr>
            <a:picLocks noChangeAspect="1"/>
          </p:cNvPicPr>
          <p:nvPr/>
        </p:nvPicPr>
        <p:blipFill>
          <a:blip r:embed="rId5" cstate="print"/>
          <a:srcRect l="6623"/>
          <a:stretch>
            <a:fillRect/>
          </a:stretch>
        </p:blipFill>
        <p:spPr bwMode="auto">
          <a:xfrm>
            <a:off x="5185743" y="4282440"/>
            <a:ext cx="3577257" cy="2194560"/>
          </a:xfrm>
          <a:prstGeom prst="rect">
            <a:avLst/>
          </a:prstGeom>
          <a:noFill/>
        </p:spPr>
      </p:pic>
      <p:sp>
        <p:nvSpPr>
          <p:cNvPr id="9" name="TextBox 8"/>
          <p:cNvSpPr txBox="1"/>
          <p:nvPr/>
        </p:nvSpPr>
        <p:spPr>
          <a:xfrm>
            <a:off x="304800" y="6581001"/>
            <a:ext cx="7436651" cy="276999"/>
          </a:xfrm>
          <a:prstGeom prst="rect">
            <a:avLst/>
          </a:prstGeom>
          <a:noFill/>
        </p:spPr>
        <p:txBody>
          <a:bodyPr wrap="none" rtlCol="0">
            <a:spAutoFit/>
          </a:bodyPr>
          <a:lstStyle/>
          <a:p>
            <a:r>
              <a:rPr lang="en-US" sz="1200" b="1" dirty="0" smtClean="0">
                <a:latin typeface="Courier" pitchFamily="49" charset="0"/>
              </a:rPr>
              <a:t>* Statistical evaluation will be available in Water Research Foundation Report</a:t>
            </a:r>
            <a:endParaRPr lang="en-US" sz="1200" b="1" dirty="0">
              <a:latin typeface="Courier" pitchFamily="49" charset="0"/>
            </a:endParaRPr>
          </a:p>
        </p:txBody>
      </p:sp>
      <p:sp>
        <p:nvSpPr>
          <p:cNvPr id="10" name="TextBox 9"/>
          <p:cNvSpPr txBox="1"/>
          <p:nvPr/>
        </p:nvSpPr>
        <p:spPr>
          <a:xfrm rot="5400000">
            <a:off x="-593830" y="3788433"/>
            <a:ext cx="1861792" cy="461665"/>
          </a:xfrm>
          <a:prstGeom prst="rect">
            <a:avLst/>
          </a:prstGeom>
          <a:noFill/>
        </p:spPr>
        <p:txBody>
          <a:bodyPr wrap="none" rtlCol="0">
            <a:spAutoFit/>
          </a:bodyPr>
          <a:lstStyle/>
          <a:p>
            <a:r>
              <a:rPr lang="en-US" sz="2400" b="1" dirty="0" smtClean="0"/>
              <a:t>Streamflow</a:t>
            </a:r>
            <a:endParaRPr lang="en-US" sz="2400" b="1" dirty="0"/>
          </a:p>
        </p:txBody>
      </p:sp>
      <p:sp>
        <p:nvSpPr>
          <p:cNvPr id="11" name="TextBox 10"/>
          <p:cNvSpPr txBox="1"/>
          <p:nvPr/>
        </p:nvSpPr>
        <p:spPr>
          <a:xfrm>
            <a:off x="6019800" y="4264223"/>
            <a:ext cx="1773242" cy="261610"/>
          </a:xfrm>
          <a:prstGeom prst="rect">
            <a:avLst/>
          </a:prstGeom>
          <a:solidFill>
            <a:schemeClr val="bg1">
              <a:lumMod val="95000"/>
            </a:schemeClr>
          </a:solidFill>
        </p:spPr>
        <p:txBody>
          <a:bodyPr wrap="none" rtlCol="0">
            <a:spAutoFit/>
          </a:bodyPr>
          <a:lstStyle/>
          <a:p>
            <a:r>
              <a:rPr lang="en-US" sz="1100" b="1" dirty="0" smtClean="0"/>
              <a:t>Cameo Weekly </a:t>
            </a:r>
            <a:r>
              <a:rPr lang="en-US" sz="1100" b="1" dirty="0" err="1" smtClean="0"/>
              <a:t>Avg</a:t>
            </a:r>
            <a:r>
              <a:rPr lang="en-US" sz="1100" b="1" dirty="0" smtClean="0"/>
              <a:t> flow</a:t>
            </a:r>
            <a:endParaRPr lang="en-US" sz="11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7200" y="685800"/>
            <a:ext cx="822960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j-lt"/>
                <a:ea typeface="+mj-ea"/>
                <a:cs typeface="+mj-cs"/>
              </a:rPr>
              <a:t>Monthly Average Storage</a:t>
            </a:r>
            <a:endParaRPr kumimoji="0" lang="en-US" sz="3200" b="1"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304800" y="6581001"/>
            <a:ext cx="7436651" cy="276999"/>
          </a:xfrm>
          <a:prstGeom prst="rect">
            <a:avLst/>
          </a:prstGeom>
          <a:noFill/>
        </p:spPr>
        <p:txBody>
          <a:bodyPr wrap="none" rtlCol="0">
            <a:spAutoFit/>
          </a:bodyPr>
          <a:lstStyle/>
          <a:p>
            <a:r>
              <a:rPr lang="en-US" sz="1200" b="1" dirty="0" smtClean="0">
                <a:latin typeface="Courier" pitchFamily="49" charset="0"/>
              </a:rPr>
              <a:t>* Statistical evaluation will be available in Water Research Foundation Report</a:t>
            </a:r>
            <a:endParaRPr lang="en-US" sz="1200" b="1" dirty="0">
              <a:latin typeface="Courier" pitchFamily="49" charset="0"/>
            </a:endParaRPr>
          </a:p>
        </p:txBody>
      </p:sp>
      <p:pic>
        <p:nvPicPr>
          <p:cNvPr id="1026" name="Picture 2"/>
          <p:cNvPicPr>
            <a:picLocks noChangeAspect="1" noChangeArrowheads="1"/>
          </p:cNvPicPr>
          <p:nvPr/>
        </p:nvPicPr>
        <p:blipFill>
          <a:blip r:embed="rId2" cstate="print"/>
          <a:srcRect/>
          <a:stretch>
            <a:fillRect/>
          </a:stretch>
        </p:blipFill>
        <p:spPr bwMode="auto">
          <a:xfrm>
            <a:off x="4610100" y="1600200"/>
            <a:ext cx="3804659" cy="22860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626667" y="4038600"/>
            <a:ext cx="3771525" cy="22860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411941" y="4038600"/>
            <a:ext cx="3804659" cy="22860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325911" y="1600200"/>
            <a:ext cx="3976718" cy="2286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458200" cy="1143000"/>
          </a:xfrm>
        </p:spPr>
        <p:txBody>
          <a:bodyPr>
            <a:noAutofit/>
          </a:bodyPr>
          <a:lstStyle/>
          <a:p>
            <a:r>
              <a:rPr lang="en-US" sz="4000" b="1" dirty="0" smtClean="0">
                <a:solidFill>
                  <a:schemeClr val="tx1"/>
                </a:solidFill>
              </a:rPr>
              <a:t>Only Simple Climate Sensitivity thus far</a:t>
            </a:r>
            <a:endParaRPr lang="en-US" sz="4000" b="1" dirty="0">
              <a:solidFill>
                <a:schemeClr val="tx1"/>
              </a:solidFill>
            </a:endParaRPr>
          </a:p>
        </p:txBody>
      </p:sp>
      <p:sp>
        <p:nvSpPr>
          <p:cNvPr id="3" name="Content Placeholder 2"/>
          <p:cNvSpPr>
            <a:spLocks noGrp="1"/>
          </p:cNvSpPr>
          <p:nvPr>
            <p:ph idx="1"/>
          </p:nvPr>
        </p:nvSpPr>
        <p:spPr>
          <a:xfrm>
            <a:off x="457200" y="1630680"/>
            <a:ext cx="8229600" cy="1036320"/>
          </a:xfrm>
        </p:spPr>
        <p:txBody>
          <a:bodyPr>
            <a:normAutofit fontScale="85000" lnSpcReduction="10000"/>
          </a:bodyPr>
          <a:lstStyle/>
          <a:p>
            <a:r>
              <a:rPr lang="en-US" dirty="0" smtClean="0"/>
              <a:t>Add 2.8</a:t>
            </a:r>
            <a:r>
              <a:rPr lang="en-US" baseline="30000" dirty="0" smtClean="0"/>
              <a:t>o</a:t>
            </a:r>
            <a:r>
              <a:rPr lang="en-US" dirty="0" smtClean="0"/>
              <a:t>C to complete historic temperature- </a:t>
            </a:r>
            <a:r>
              <a:rPr lang="en-US" b="1" dirty="0" smtClean="0">
                <a:solidFill>
                  <a:srgbClr val="E07720"/>
                </a:solidFill>
              </a:rPr>
              <a:t>DT2.8</a:t>
            </a:r>
          </a:p>
          <a:p>
            <a:r>
              <a:rPr lang="en-US" dirty="0" smtClean="0"/>
              <a:t>Add 2.8</a:t>
            </a:r>
            <a:r>
              <a:rPr lang="en-US" baseline="30000" dirty="0" smtClean="0"/>
              <a:t>o</a:t>
            </a:r>
            <a:r>
              <a:rPr lang="en-US" dirty="0" smtClean="0"/>
              <a:t>C and reduce </a:t>
            </a:r>
            <a:r>
              <a:rPr lang="en-US" dirty="0" err="1" smtClean="0"/>
              <a:t>precip</a:t>
            </a:r>
            <a:r>
              <a:rPr lang="en-US" dirty="0" smtClean="0"/>
              <a:t>. By 10% - </a:t>
            </a:r>
            <a:r>
              <a:rPr lang="en-US" b="1" dirty="0" smtClean="0">
                <a:solidFill>
                  <a:srgbClr val="FF0000"/>
                </a:solidFill>
              </a:rPr>
              <a:t>DT2.8-10%</a:t>
            </a:r>
          </a:p>
        </p:txBody>
      </p:sp>
      <p:pic>
        <p:nvPicPr>
          <p:cNvPr id="4" name="Picture 3" descr="FlowAtCameoWeekly.png"/>
          <p:cNvPicPr>
            <a:picLocks noChangeAspect="1"/>
          </p:cNvPicPr>
          <p:nvPr/>
        </p:nvPicPr>
        <p:blipFill>
          <a:blip r:embed="rId2" cstate="print"/>
          <a:srcRect r="14470"/>
          <a:stretch>
            <a:fillRect/>
          </a:stretch>
        </p:blipFill>
        <p:spPr>
          <a:xfrm>
            <a:off x="4748276" y="3154680"/>
            <a:ext cx="4014724" cy="2560320"/>
          </a:xfrm>
          <a:prstGeom prst="rect">
            <a:avLst/>
          </a:prstGeom>
        </p:spPr>
      </p:pic>
      <p:pic>
        <p:nvPicPr>
          <p:cNvPr id="5" name="Picture 4" descr="BlueRiverWeekly.png"/>
          <p:cNvPicPr>
            <a:picLocks noChangeAspect="1"/>
          </p:cNvPicPr>
          <p:nvPr/>
        </p:nvPicPr>
        <p:blipFill>
          <a:blip r:embed="rId3" cstate="print"/>
          <a:srcRect r="14704"/>
          <a:stretch>
            <a:fillRect/>
          </a:stretch>
        </p:blipFill>
        <p:spPr>
          <a:xfrm>
            <a:off x="337250" y="3154680"/>
            <a:ext cx="4006150" cy="2560320"/>
          </a:xfrm>
          <a:prstGeom prst="rect">
            <a:avLst/>
          </a:prstGeom>
        </p:spPr>
      </p:pic>
      <p:sp>
        <p:nvSpPr>
          <p:cNvPr id="6" name="TextBox 5"/>
          <p:cNvSpPr txBox="1"/>
          <p:nvPr/>
        </p:nvSpPr>
        <p:spPr>
          <a:xfrm>
            <a:off x="5688686" y="2773680"/>
            <a:ext cx="2086149" cy="369332"/>
          </a:xfrm>
          <a:prstGeom prst="rect">
            <a:avLst/>
          </a:prstGeom>
          <a:noFill/>
        </p:spPr>
        <p:txBody>
          <a:bodyPr wrap="none" rtlCol="0">
            <a:spAutoFit/>
          </a:bodyPr>
          <a:lstStyle/>
          <a:p>
            <a:r>
              <a:rPr lang="en-US" dirty="0" smtClean="0"/>
              <a:t>Colorado at Cameo</a:t>
            </a:r>
            <a:endParaRPr lang="en-US" dirty="0"/>
          </a:p>
        </p:txBody>
      </p:sp>
      <p:sp>
        <p:nvSpPr>
          <p:cNvPr id="7" name="TextBox 6"/>
          <p:cNvSpPr txBox="1"/>
          <p:nvPr/>
        </p:nvSpPr>
        <p:spPr>
          <a:xfrm>
            <a:off x="1001140" y="2773680"/>
            <a:ext cx="2961260" cy="369332"/>
          </a:xfrm>
          <a:prstGeom prst="rect">
            <a:avLst/>
          </a:prstGeom>
          <a:noFill/>
        </p:spPr>
        <p:txBody>
          <a:bodyPr wrap="none" rtlCol="0">
            <a:spAutoFit/>
          </a:bodyPr>
          <a:lstStyle/>
          <a:p>
            <a:r>
              <a:rPr lang="en-US" dirty="0" smtClean="0"/>
              <a:t>Blue River inflow to Dillon </a:t>
            </a:r>
            <a:endParaRPr lang="en-US" dirty="0"/>
          </a:p>
        </p:txBody>
      </p:sp>
      <p:sp>
        <p:nvSpPr>
          <p:cNvPr id="8" name="TextBox 7"/>
          <p:cNvSpPr txBox="1"/>
          <p:nvPr/>
        </p:nvSpPr>
        <p:spPr>
          <a:xfrm>
            <a:off x="228600" y="6400800"/>
            <a:ext cx="3725315" cy="369332"/>
          </a:xfrm>
          <a:prstGeom prst="rect">
            <a:avLst/>
          </a:prstGeom>
          <a:noFill/>
        </p:spPr>
        <p:txBody>
          <a:bodyPr wrap="none" rtlCol="0">
            <a:spAutoFit/>
          </a:bodyPr>
          <a:lstStyle/>
          <a:p>
            <a:r>
              <a:rPr lang="en-US" dirty="0" smtClean="0"/>
              <a:t>*28-year monthly mean, (1000’s a-f)</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838200"/>
          </a:xfrm>
        </p:spPr>
        <p:txBody>
          <a:bodyPr>
            <a:noAutofit/>
          </a:bodyPr>
          <a:lstStyle/>
          <a:p>
            <a:r>
              <a:rPr lang="en-US" sz="3600" b="1" dirty="0" smtClean="0">
                <a:solidFill>
                  <a:schemeClr val="tx1"/>
                </a:solidFill>
              </a:rPr>
              <a:t>Storage, Delivery and Diversion: </a:t>
            </a:r>
            <a:r>
              <a:rPr lang="en-US" sz="3600" b="1" dirty="0" err="1" smtClean="0">
                <a:solidFill>
                  <a:schemeClr val="tx1"/>
                </a:solidFill>
              </a:rPr>
              <a:t>Homestake</a:t>
            </a:r>
            <a:endParaRPr lang="en-US" sz="3600" b="1" dirty="0">
              <a:solidFill>
                <a:schemeClr val="tx1"/>
              </a:solidFill>
            </a:endParaRPr>
          </a:p>
        </p:txBody>
      </p:sp>
      <p:pic>
        <p:nvPicPr>
          <p:cNvPr id="7" name="Picture 6" descr="ReferenceDT2.8Scenario.png"/>
          <p:cNvPicPr>
            <a:picLocks noChangeAspect="1"/>
          </p:cNvPicPr>
          <p:nvPr/>
        </p:nvPicPr>
        <p:blipFill>
          <a:blip r:embed="rId2" cstate="print"/>
          <a:srcRect r="14046"/>
          <a:stretch>
            <a:fillRect/>
          </a:stretch>
        </p:blipFill>
        <p:spPr>
          <a:xfrm>
            <a:off x="5031082" y="1676400"/>
            <a:ext cx="3579518" cy="2377440"/>
          </a:xfrm>
          <a:prstGeom prst="rect">
            <a:avLst/>
          </a:prstGeom>
        </p:spPr>
      </p:pic>
      <p:pic>
        <p:nvPicPr>
          <p:cNvPr id="8" name="Picture 7" descr="ReferenceDTDP-10Scenario.png"/>
          <p:cNvPicPr>
            <a:picLocks noChangeAspect="1"/>
          </p:cNvPicPr>
          <p:nvPr/>
        </p:nvPicPr>
        <p:blipFill>
          <a:blip r:embed="rId3" cstate="print"/>
          <a:srcRect r="13726"/>
          <a:stretch>
            <a:fillRect/>
          </a:stretch>
        </p:blipFill>
        <p:spPr>
          <a:xfrm>
            <a:off x="5017730" y="4191000"/>
            <a:ext cx="3592870" cy="2377440"/>
          </a:xfrm>
          <a:prstGeom prst="rect">
            <a:avLst/>
          </a:prstGeom>
        </p:spPr>
      </p:pic>
      <p:sp>
        <p:nvSpPr>
          <p:cNvPr id="10" name="Rectangle 9"/>
          <p:cNvSpPr/>
          <p:nvPr/>
        </p:nvSpPr>
        <p:spPr>
          <a:xfrm>
            <a:off x="152400" y="1143000"/>
            <a:ext cx="4038600" cy="5562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400" dirty="0" smtClean="0">
                <a:solidFill>
                  <a:schemeClr val="tx1"/>
                </a:solidFill>
              </a:rPr>
              <a:t>Storage</a:t>
            </a:r>
            <a:r>
              <a:rPr lang="en-US" dirty="0" smtClean="0">
                <a:solidFill>
                  <a:schemeClr val="tx1"/>
                </a:solidFill>
              </a:rPr>
              <a:t> (weekly average, 1000’s a-f)</a:t>
            </a: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r>
              <a:rPr lang="en-US" sz="2400" dirty="0" smtClean="0">
                <a:solidFill>
                  <a:schemeClr val="tx1"/>
                </a:solidFill>
              </a:rPr>
              <a:t>Delivery</a:t>
            </a:r>
            <a:endParaRPr lang="en-US" dirty="0">
              <a:solidFill>
                <a:schemeClr val="tx1"/>
              </a:solidFill>
            </a:endParaRPr>
          </a:p>
        </p:txBody>
      </p:sp>
      <p:sp>
        <p:nvSpPr>
          <p:cNvPr id="12" name="Rectangle 11"/>
          <p:cNvSpPr/>
          <p:nvPr/>
        </p:nvSpPr>
        <p:spPr>
          <a:xfrm>
            <a:off x="4648200" y="1143000"/>
            <a:ext cx="4038600" cy="5562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400" dirty="0" err="1" smtClean="0">
                <a:solidFill>
                  <a:schemeClr val="tx1"/>
                </a:solidFill>
              </a:rPr>
              <a:t>Homestake</a:t>
            </a:r>
            <a:r>
              <a:rPr lang="en-US" sz="2400" dirty="0" smtClean="0">
                <a:solidFill>
                  <a:schemeClr val="tx1"/>
                </a:solidFill>
              </a:rPr>
              <a:t> Diversions</a:t>
            </a:r>
            <a:r>
              <a:rPr lang="en-US" dirty="0" smtClean="0">
                <a:solidFill>
                  <a:schemeClr val="tx1"/>
                </a:solidFill>
              </a:rPr>
              <a:t> (weeks)</a:t>
            </a:r>
            <a:endParaRPr lang="en-US" sz="2400" dirty="0">
              <a:solidFill>
                <a:schemeClr val="tx1"/>
              </a:solidFill>
            </a:endParaRPr>
          </a:p>
        </p:txBody>
      </p:sp>
      <p:sp>
        <p:nvSpPr>
          <p:cNvPr id="13" name="TextBox 12"/>
          <p:cNvSpPr txBox="1"/>
          <p:nvPr/>
        </p:nvSpPr>
        <p:spPr>
          <a:xfrm>
            <a:off x="4572000" y="2484114"/>
            <a:ext cx="461665" cy="716286"/>
          </a:xfrm>
          <a:prstGeom prst="rect">
            <a:avLst/>
          </a:prstGeom>
          <a:noFill/>
        </p:spPr>
        <p:txBody>
          <a:bodyPr vert="vert" wrap="square" rtlCol="0">
            <a:spAutoFit/>
          </a:bodyPr>
          <a:lstStyle/>
          <a:p>
            <a:r>
              <a:rPr lang="en-US" b="1" dirty="0" smtClean="0">
                <a:solidFill>
                  <a:srgbClr val="FFC000"/>
                </a:solidFill>
              </a:rPr>
              <a:t>DT2.8</a:t>
            </a:r>
            <a:endParaRPr lang="en-US" b="1" dirty="0">
              <a:solidFill>
                <a:srgbClr val="FFC000"/>
              </a:solidFill>
            </a:endParaRPr>
          </a:p>
        </p:txBody>
      </p:sp>
      <p:sp>
        <p:nvSpPr>
          <p:cNvPr id="14" name="TextBox 13"/>
          <p:cNvSpPr txBox="1"/>
          <p:nvPr/>
        </p:nvSpPr>
        <p:spPr>
          <a:xfrm>
            <a:off x="4572000" y="4953000"/>
            <a:ext cx="461665" cy="1143000"/>
          </a:xfrm>
          <a:prstGeom prst="rect">
            <a:avLst/>
          </a:prstGeom>
          <a:noFill/>
        </p:spPr>
        <p:txBody>
          <a:bodyPr vert="vert" wrap="square" rtlCol="0">
            <a:spAutoFit/>
          </a:bodyPr>
          <a:lstStyle/>
          <a:p>
            <a:r>
              <a:rPr lang="en-US" b="1" dirty="0" smtClean="0">
                <a:solidFill>
                  <a:srgbClr val="FF0000"/>
                </a:solidFill>
              </a:rPr>
              <a:t>DT2.8-10</a:t>
            </a:r>
            <a:endParaRPr lang="en-US" b="1" dirty="0">
              <a:solidFill>
                <a:srgbClr val="FF0000"/>
              </a:solidFill>
            </a:endParaRPr>
          </a:p>
        </p:txBody>
      </p:sp>
      <p:sp>
        <p:nvSpPr>
          <p:cNvPr id="15" name="Rectangle 14"/>
          <p:cNvSpPr/>
          <p:nvPr/>
        </p:nvSpPr>
        <p:spPr>
          <a:xfrm>
            <a:off x="5562600" y="4191000"/>
            <a:ext cx="2514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June, July, August</a:t>
            </a:r>
            <a:endParaRPr lang="en-US" dirty="0">
              <a:solidFill>
                <a:schemeClr val="tx1"/>
              </a:solidFill>
            </a:endParaRPr>
          </a:p>
        </p:txBody>
      </p:sp>
      <p:sp>
        <p:nvSpPr>
          <p:cNvPr id="16" name="Rectangle 15"/>
          <p:cNvSpPr/>
          <p:nvPr/>
        </p:nvSpPr>
        <p:spPr>
          <a:xfrm>
            <a:off x="5638800" y="1676400"/>
            <a:ext cx="2514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June, July, August</a:t>
            </a:r>
            <a:endParaRPr lang="en-US" dirty="0">
              <a:solidFill>
                <a:schemeClr val="tx1"/>
              </a:solidFill>
            </a:endParaRPr>
          </a:p>
        </p:txBody>
      </p:sp>
      <p:pic>
        <p:nvPicPr>
          <p:cNvPr id="19" name="Picture 18" descr="HSDelivery2.jpg"/>
          <p:cNvPicPr>
            <a:picLocks noChangeAspect="1"/>
          </p:cNvPicPr>
          <p:nvPr/>
        </p:nvPicPr>
        <p:blipFill>
          <a:blip r:embed="rId4" cstate="print"/>
          <a:srcRect t="5970" r="14167" b="1416"/>
          <a:stretch>
            <a:fillRect/>
          </a:stretch>
        </p:blipFill>
        <p:spPr>
          <a:xfrm>
            <a:off x="304800" y="4495800"/>
            <a:ext cx="3705569" cy="2194560"/>
          </a:xfrm>
          <a:prstGeom prst="rect">
            <a:avLst/>
          </a:prstGeom>
        </p:spPr>
      </p:pic>
      <p:pic>
        <p:nvPicPr>
          <p:cNvPr id="20" name="Picture 19" descr="HSDelivery3.jpg"/>
          <p:cNvPicPr>
            <a:picLocks noChangeAspect="1"/>
          </p:cNvPicPr>
          <p:nvPr/>
        </p:nvPicPr>
        <p:blipFill>
          <a:blip r:embed="rId5" cstate="print"/>
          <a:srcRect t="5970" r="14167"/>
          <a:stretch>
            <a:fillRect/>
          </a:stretch>
        </p:blipFill>
        <p:spPr>
          <a:xfrm>
            <a:off x="228600" y="1676400"/>
            <a:ext cx="3801863" cy="22860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193675" y="2133600"/>
            <a:ext cx="8626475" cy="4724400"/>
          </a:xfrm>
          <a:prstGeom prst="rect">
            <a:avLst/>
          </a:prstGeom>
          <a:solidFill>
            <a:srgbClr val="FFFFFF"/>
          </a:solidFill>
          <a:ln>
            <a:miter lim="800000"/>
            <a:headEnd/>
            <a:tailEnd/>
          </a:ln>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10000"/>
              </a:spcBef>
              <a:spcAft>
                <a:spcPts val="0"/>
              </a:spcAft>
              <a:buClrTx/>
              <a:buSzTx/>
              <a:buFontTx/>
              <a:buNone/>
              <a:tabLst/>
              <a:defRPr/>
            </a:pPr>
            <a:endParaRPr kumimoji="0" lang="en-US" sz="3200" b="1" i="0" u="sng"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10000"/>
              </a:spcBef>
              <a:spcAft>
                <a:spcPts val="0"/>
              </a:spcAft>
              <a:buClrTx/>
              <a:buSzTx/>
              <a:buFontTx/>
              <a:buNone/>
              <a:tabLst/>
              <a:defRPr/>
            </a:pPr>
            <a:r>
              <a:rPr kumimoji="0" lang="en-US" sz="3200" b="1" i="0" u="sng" strike="noStrike" kern="1200" cap="none" spc="0" normalizeH="0" baseline="0" noProof="0" dirty="0" smtClean="0">
                <a:ln>
                  <a:noFill/>
                </a:ln>
                <a:solidFill>
                  <a:schemeClr val="tx1"/>
                </a:solidFill>
                <a:effectLst/>
                <a:uLnTx/>
                <a:uFillTx/>
                <a:latin typeface="+mn-lt"/>
                <a:ea typeface="+mn-ea"/>
                <a:cs typeface="+mn-cs"/>
                <a:hlinkClick r:id="rId2"/>
              </a:rPr>
              <a:t>http://www.isse.ucar.edu/awwarf/</a:t>
            </a:r>
            <a:endParaRPr kumimoji="0" lang="en-US" sz="3200" b="1" i="0" u="sng" strike="noStrike" kern="1200" cap="none" spc="0" normalizeH="0" baseline="0" noProof="0" dirty="0" smtClean="0">
              <a:ln>
                <a:noFill/>
              </a:ln>
              <a:solidFill>
                <a:schemeClr val="tx1"/>
              </a:solidFill>
              <a:effectLst/>
              <a:uLnTx/>
              <a:uFillTx/>
              <a:latin typeface="+mn-lt"/>
              <a:ea typeface="+mn-ea"/>
              <a:cs typeface="+mn-cs"/>
            </a:endParaRPr>
          </a:p>
          <a:p>
            <a:pPr marL="342900" lvl="0" indent="-342900" algn="ctr" fontAlgn="auto">
              <a:spcBef>
                <a:spcPct val="10000"/>
              </a:spcBef>
              <a:spcAft>
                <a:spcPts val="0"/>
              </a:spcAft>
            </a:pPr>
            <a:r>
              <a:rPr kumimoji="0" lang="en-US" sz="3200" b="1" i="0" u="sng" strike="noStrike" kern="1200" cap="none" spc="0" normalizeH="0" baseline="0" noProof="0" dirty="0" smtClean="0">
                <a:ln>
                  <a:noFill/>
                </a:ln>
                <a:solidFill>
                  <a:schemeClr val="tx1"/>
                </a:solidFill>
                <a:effectLst/>
                <a:uLnTx/>
                <a:uFillTx/>
                <a:latin typeface="+mn-lt"/>
                <a:ea typeface="+mn-ea"/>
                <a:cs typeface="+mn-cs"/>
                <a:hlinkClick r:id="rId3"/>
              </a:rPr>
              <a:t>http://waterresearchfoundation.org/</a:t>
            </a:r>
            <a:endParaRPr kumimoji="0" lang="en-US" sz="3200" b="1" i="0" u="sng"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10000"/>
              </a:spcBef>
              <a:spcAft>
                <a:spcPts val="0"/>
              </a:spcAft>
              <a:buClrTx/>
              <a:buSzTx/>
              <a:buFontTx/>
              <a:buNone/>
              <a:tabLst/>
              <a:defRPr/>
            </a:pPr>
            <a:r>
              <a:rPr kumimoji="0" lang="en-US" sz="3200" b="1" i="0" u="sng" strike="noStrike" kern="1200" cap="none" spc="0" normalizeH="0" baseline="0" noProof="0" dirty="0" smtClean="0">
                <a:ln>
                  <a:noFill/>
                </a:ln>
                <a:solidFill>
                  <a:schemeClr val="tx1"/>
                </a:solidFill>
                <a:effectLst/>
                <a:uLnTx/>
                <a:uFillTx/>
                <a:latin typeface="+mn-lt"/>
                <a:ea typeface="+mn-ea"/>
                <a:cs typeface="+mn-cs"/>
                <a:hlinkClick r:id="rId4"/>
              </a:rPr>
              <a:t>http:</a:t>
            </a:r>
            <a:r>
              <a:rPr kumimoji="0" lang="en-US" sz="3200" b="1" i="0" u="sng" strike="noStrike" kern="1200" cap="none" spc="0" normalizeH="0" baseline="0" noProof="0" dirty="0" smtClean="0">
                <a:ln>
                  <a:noFill/>
                </a:ln>
                <a:solidFill>
                  <a:schemeClr val="hlink"/>
                </a:solidFill>
                <a:effectLst/>
                <a:uLnTx/>
                <a:uFillTx/>
                <a:latin typeface="+mn-lt"/>
                <a:ea typeface="+mn-ea"/>
                <a:cs typeface="+mn-cs"/>
                <a:hlinkClick r:id="rId4"/>
              </a:rPr>
              <a:t>//s</a:t>
            </a:r>
            <a:r>
              <a:rPr kumimoji="0" lang="en-US" sz="3200" b="1" i="0" u="sng" strike="noStrike" kern="1200" cap="none" spc="0" normalizeH="0" baseline="0" noProof="0" dirty="0" smtClean="0">
                <a:ln>
                  <a:noFill/>
                </a:ln>
                <a:solidFill>
                  <a:schemeClr val="hlink"/>
                </a:solidFill>
                <a:effectLst/>
                <a:uLnTx/>
                <a:uFillTx/>
                <a:latin typeface="+mn-lt"/>
                <a:ea typeface="+mn-ea"/>
                <a:cs typeface="+mn-cs"/>
              </a:rPr>
              <a:t>ei-us.org</a:t>
            </a:r>
          </a:p>
          <a:p>
            <a:pPr marL="342900" marR="0" lvl="0" indent="-342900" algn="ctr" defTabSz="914400" rtl="0" eaLnBrk="1" fontAlgn="auto" latinLnBrk="0" hangingPunct="1">
              <a:lnSpc>
                <a:spcPct val="100000"/>
              </a:lnSpc>
              <a:spcBef>
                <a:spcPct val="10000"/>
              </a:spcBef>
              <a:spcAft>
                <a:spcPts val="0"/>
              </a:spcAft>
              <a:buClrTx/>
              <a:buSzTx/>
              <a:buFontTx/>
              <a:buNone/>
              <a:tabLst/>
              <a:defRPr/>
            </a:pPr>
            <a:r>
              <a:rPr kumimoji="0" lang="en-US" sz="3200" b="1" i="0" u="sng" strike="noStrike" kern="1200" cap="none" spc="0" normalizeH="0" baseline="0" noProof="0" dirty="0" smtClean="0">
                <a:ln>
                  <a:noFill/>
                </a:ln>
                <a:solidFill>
                  <a:schemeClr val="hlink"/>
                </a:solidFill>
                <a:effectLst/>
                <a:uLnTx/>
                <a:uFillTx/>
                <a:latin typeface="+mn-lt"/>
                <a:ea typeface="+mn-ea"/>
                <a:cs typeface="+mn-cs"/>
                <a:hlinkClick r:id="rId5"/>
              </a:rPr>
              <a:t>http://weap21.org</a:t>
            </a:r>
            <a:endParaRPr kumimoji="0" lang="en-US" sz="3200" b="1" i="0" u="sng" strike="noStrike" kern="1200" cap="none" spc="0" normalizeH="0" baseline="0" noProof="0" dirty="0" smtClean="0">
              <a:ln>
                <a:noFill/>
              </a:ln>
              <a:solidFill>
                <a:schemeClr val="hlink"/>
              </a:solidFill>
              <a:effectLst/>
              <a:uLnTx/>
              <a:uFillTx/>
              <a:latin typeface="+mn-lt"/>
              <a:ea typeface="+mn-ea"/>
              <a:cs typeface="+mn-cs"/>
            </a:endParaRPr>
          </a:p>
          <a:p>
            <a:pPr marL="342900" marR="0" lvl="0" indent="-342900" algn="ctr" defTabSz="914400" rtl="0" eaLnBrk="1" fontAlgn="auto" latinLnBrk="0" hangingPunct="1">
              <a:lnSpc>
                <a:spcPct val="100000"/>
              </a:lnSpc>
              <a:spcBef>
                <a:spcPct val="10000"/>
              </a:spcBef>
              <a:spcAft>
                <a:spcPts val="0"/>
              </a:spcAft>
              <a:buClrTx/>
              <a:buSzTx/>
              <a:buFontTx/>
              <a:buNone/>
              <a:tabLst/>
              <a:defRPr/>
            </a:pPr>
            <a:endParaRPr kumimoji="0" lang="en-US" sz="3200" b="1" i="0" u="sng" strike="noStrike" kern="1200" cap="none" spc="0" normalizeH="0" baseline="0" noProof="0" dirty="0" smtClean="0">
              <a:ln>
                <a:noFill/>
              </a:ln>
              <a:solidFill>
                <a:schemeClr val="hlink"/>
              </a:solidFill>
              <a:effectLst/>
              <a:uLnTx/>
              <a:uFillTx/>
              <a:latin typeface="+mn-lt"/>
              <a:ea typeface="+mn-ea"/>
              <a:cs typeface="+mn-cs"/>
            </a:endParaRPr>
          </a:p>
          <a:p>
            <a:pPr marL="342900" marR="0" lvl="0" indent="-342900" algn="ctr" defTabSz="914400" rtl="0" eaLnBrk="1" fontAlgn="auto" latinLnBrk="0" hangingPunct="1">
              <a:lnSpc>
                <a:spcPct val="100000"/>
              </a:lnSpc>
              <a:spcBef>
                <a:spcPct val="1000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David Yates </a:t>
            </a:r>
            <a:r>
              <a:rPr kumimoji="0" lang="en-US" sz="2400" b="0" i="0" u="none" strike="noStrike" kern="1200" cap="none" spc="0" normalizeH="0" baseline="0" noProof="0" dirty="0" smtClean="0">
                <a:ln>
                  <a:noFill/>
                </a:ln>
                <a:solidFill>
                  <a:schemeClr val="tx1"/>
                </a:solidFill>
                <a:effectLst/>
                <a:uLnTx/>
                <a:uFillTx/>
                <a:latin typeface="+mn-lt"/>
                <a:ea typeface="+mn-ea"/>
                <a:cs typeface="+mn-cs"/>
                <a:hlinkClick r:id="rId6"/>
              </a:rPr>
              <a:t>yates@ucar.edu</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lgn="ctr" fontAlgn="auto">
              <a:spcBef>
                <a:spcPct val="10000"/>
              </a:spcBef>
              <a:spcAft>
                <a:spcPts val="0"/>
              </a:spcAft>
            </a:pPr>
            <a:r>
              <a:rPr lang="en-US" sz="2400" dirty="0" smtClean="0">
                <a:latin typeface="+mn-lt"/>
              </a:rPr>
              <a:t>Kathleen Miller </a:t>
            </a:r>
            <a:r>
              <a:rPr lang="en-US" sz="2000" dirty="0" smtClean="0">
                <a:hlinkClick r:id="rId7"/>
              </a:rPr>
              <a:t>kathleen@ucar.edu</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5" name="Picture 4"/>
          <p:cNvPicPr>
            <a:picLocks noChangeAspect="1" noChangeArrowheads="1"/>
          </p:cNvPicPr>
          <p:nvPr/>
        </p:nvPicPr>
        <p:blipFill>
          <a:blip r:embed="rId8" cstate="print"/>
          <a:srcRect/>
          <a:stretch>
            <a:fillRect/>
          </a:stretch>
        </p:blipFill>
        <p:spPr bwMode="auto">
          <a:xfrm>
            <a:off x="0" y="-12700"/>
            <a:ext cx="9144000" cy="210502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457200" y="228600"/>
            <a:ext cx="8229600" cy="1143000"/>
          </a:xfrm>
        </p:spPr>
        <p:txBody>
          <a:bodyPr anchor="t">
            <a:normAutofit/>
          </a:bodyPr>
          <a:lstStyle/>
          <a:p>
            <a:pPr eaLnBrk="1" hangingPunct="1"/>
            <a:r>
              <a:rPr lang="en-US" sz="3600" b="1" dirty="0" smtClean="0"/>
              <a:t>GCM’s – A Grid of Points over Earth</a:t>
            </a:r>
            <a:br>
              <a:rPr lang="en-US" sz="3600" b="1" dirty="0" smtClean="0"/>
            </a:br>
            <a:r>
              <a:rPr lang="en-US" sz="2000" b="1" dirty="0" smtClean="0"/>
              <a:t>(Precipitation is the most difficult modeled variable)</a:t>
            </a:r>
          </a:p>
        </p:txBody>
      </p:sp>
      <p:graphicFrame>
        <p:nvGraphicFramePr>
          <p:cNvPr id="2050" name="Object 2"/>
          <p:cNvGraphicFramePr>
            <a:graphicFrameLocks noChangeAspect="1"/>
          </p:cNvGraphicFramePr>
          <p:nvPr>
            <p:ph sz="half" idx="1"/>
          </p:nvPr>
        </p:nvGraphicFramePr>
        <p:xfrm>
          <a:off x="533400" y="1600200"/>
          <a:ext cx="5410200" cy="4143375"/>
        </p:xfrm>
        <a:graphic>
          <a:graphicData uri="http://schemas.openxmlformats.org/presentationml/2006/ole">
            <p:oleObj spid="_x0000_s92162" name="Photo Editor Photo" r:id="rId3" imgW="14809524" imgH="11342857" progId="">
              <p:embed/>
            </p:oleObj>
          </a:graphicData>
        </a:graphic>
      </p:graphicFrame>
      <p:pic>
        <p:nvPicPr>
          <p:cNvPr id="2052" name="Picture 5"/>
          <p:cNvPicPr>
            <a:picLocks noGrp="1" noChangeAspect="1" noChangeArrowheads="1"/>
          </p:cNvPicPr>
          <p:nvPr>
            <p:ph sz="half" idx="2"/>
          </p:nvPr>
        </p:nvPicPr>
        <p:blipFill>
          <a:blip r:embed="rId4" cstate="print"/>
          <a:srcRect/>
          <a:stretch>
            <a:fillRect/>
          </a:stretch>
        </p:blipFill>
        <p:spPr>
          <a:xfrm>
            <a:off x="4191000" y="1371600"/>
            <a:ext cx="4724400" cy="4724400"/>
          </a:xfrm>
          <a:noFill/>
          <a:ln w="28575">
            <a:solidFill>
              <a:schemeClr val="tx1"/>
            </a:solidFill>
          </a:ln>
        </p:spPr>
      </p:pic>
      <p:sp>
        <p:nvSpPr>
          <p:cNvPr id="2" name="Footer Placeholder 4"/>
          <p:cNvSpPr>
            <a:spLocks noGrp="1"/>
          </p:cNvSpPr>
          <p:nvPr>
            <p:ph type="ftr" sz="quarter" idx="11"/>
          </p:nvPr>
        </p:nvSpPr>
        <p:spPr>
          <a:xfrm>
            <a:off x="0" y="6629400"/>
            <a:ext cx="9144000" cy="228600"/>
          </a:xfrm>
        </p:spPr>
        <p:txBody>
          <a:bodyPr/>
          <a:lstStyle/>
          <a:p>
            <a:pPr>
              <a:defRPr/>
            </a:pPr>
            <a:r>
              <a:rPr lang="en-US" smtClean="0">
                <a:ea typeface="MS PGothic" pitchFamily="34" charset="-128"/>
              </a:rPr>
              <a:t>UCAR Confidential and Proprietary. © 2008, University Corporation for Atmospheric Research. All rights reserved.</a:t>
            </a:r>
          </a:p>
          <a:p>
            <a:pPr>
              <a:defRPr/>
            </a:pPr>
            <a:endParaRPr lang="en-US" smtClean="0"/>
          </a:p>
        </p:txBody>
      </p:sp>
      <p:pic>
        <p:nvPicPr>
          <p:cNvPr id="2054" name="Picture 4" descr="Reduced Gaussian spherical grid"/>
          <p:cNvPicPr>
            <a:picLocks noChangeAspect="1" noChangeArrowheads="1"/>
          </p:cNvPicPr>
          <p:nvPr/>
        </p:nvPicPr>
        <p:blipFill>
          <a:blip r:embed="rId5" cstate="print"/>
          <a:srcRect/>
          <a:stretch>
            <a:fillRect/>
          </a:stretch>
        </p:blipFill>
        <p:spPr bwMode="auto">
          <a:xfrm>
            <a:off x="1905000" y="1981200"/>
            <a:ext cx="4462463" cy="4395788"/>
          </a:xfrm>
          <a:prstGeom prst="rect">
            <a:avLst/>
          </a:prstGeom>
          <a:noFill/>
          <a:ln w="9525">
            <a:noFill/>
            <a:miter lim="800000"/>
            <a:headEnd/>
            <a:tailEnd/>
          </a:ln>
        </p:spPr>
      </p:pic>
      <p:sp>
        <p:nvSpPr>
          <p:cNvPr id="2055" name="Line 6"/>
          <p:cNvSpPr>
            <a:spLocks noChangeShapeType="1"/>
          </p:cNvSpPr>
          <p:nvPr/>
        </p:nvSpPr>
        <p:spPr bwMode="auto">
          <a:xfrm flipH="1" flipV="1">
            <a:off x="762000" y="1600200"/>
            <a:ext cx="457200" cy="762000"/>
          </a:xfrm>
          <a:prstGeom prst="line">
            <a:avLst/>
          </a:prstGeom>
          <a:noFill/>
          <a:ln w="38100">
            <a:solidFill>
              <a:srgbClr val="FF0000"/>
            </a:solidFill>
            <a:prstDash val="sysDot"/>
            <a:round/>
            <a:headEnd/>
            <a:tailEnd type="triangle" w="med" len="med"/>
          </a:ln>
        </p:spPr>
        <p:txBody>
          <a:bodyPr/>
          <a:lstStyle/>
          <a:p>
            <a:endParaRPr lang="en-US"/>
          </a:p>
        </p:txBody>
      </p:sp>
      <p:sp>
        <p:nvSpPr>
          <p:cNvPr id="2056" name="Text Box 8"/>
          <p:cNvSpPr txBox="1">
            <a:spLocks noChangeArrowheads="1"/>
          </p:cNvSpPr>
          <p:nvPr/>
        </p:nvSpPr>
        <p:spPr bwMode="auto">
          <a:xfrm>
            <a:off x="1371600" y="2895600"/>
            <a:ext cx="6477000" cy="1066800"/>
          </a:xfrm>
          <a:prstGeom prst="rect">
            <a:avLst/>
          </a:prstGeom>
          <a:solidFill>
            <a:schemeClr val="accent1"/>
          </a:solidFill>
          <a:ln w="9525">
            <a:noFill/>
            <a:miter lim="800000"/>
            <a:headEnd/>
            <a:tailEnd/>
          </a:ln>
        </p:spPr>
        <p:txBody>
          <a:bodyPr>
            <a:spAutoFit/>
          </a:bodyPr>
          <a:lstStyle/>
          <a:p>
            <a:pPr algn="ctr">
              <a:spcBef>
                <a:spcPct val="50000"/>
              </a:spcBef>
            </a:pPr>
            <a:r>
              <a:rPr lang="en-US" sz="3200">
                <a:solidFill>
                  <a:srgbClr val="FF0000"/>
                </a:solidFill>
              </a:rPr>
              <a:t>Typical global climate model has 1-2 million calculation points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794" name="Picture 2" descr="topo_25"/>
          <p:cNvPicPr>
            <a:picLocks noChangeAspect="1" noChangeArrowheads="1"/>
          </p:cNvPicPr>
          <p:nvPr/>
        </p:nvPicPr>
        <p:blipFill>
          <a:blip r:embed="rId2" cstate="print"/>
          <a:srcRect/>
          <a:stretch>
            <a:fillRect/>
          </a:stretch>
        </p:blipFill>
        <p:spPr bwMode="auto">
          <a:xfrm>
            <a:off x="381000" y="3549650"/>
            <a:ext cx="4122738" cy="3308350"/>
          </a:xfrm>
          <a:prstGeom prst="rect">
            <a:avLst/>
          </a:prstGeom>
          <a:noFill/>
          <a:ln w="9525">
            <a:noFill/>
            <a:miter lim="800000"/>
            <a:headEnd/>
            <a:tailEnd/>
          </a:ln>
        </p:spPr>
      </p:pic>
      <p:pic>
        <p:nvPicPr>
          <p:cNvPr id="33795" name="Picture 3" descr="topo_10"/>
          <p:cNvPicPr>
            <a:picLocks noChangeAspect="1" noChangeArrowheads="1"/>
          </p:cNvPicPr>
          <p:nvPr/>
        </p:nvPicPr>
        <p:blipFill>
          <a:blip r:embed="rId3" cstate="print"/>
          <a:srcRect/>
          <a:stretch>
            <a:fillRect/>
          </a:stretch>
        </p:blipFill>
        <p:spPr bwMode="auto">
          <a:xfrm>
            <a:off x="4724400" y="3549650"/>
            <a:ext cx="4122738" cy="3308350"/>
          </a:xfrm>
          <a:prstGeom prst="rect">
            <a:avLst/>
          </a:prstGeom>
          <a:noFill/>
          <a:ln w="9525">
            <a:noFill/>
            <a:miter lim="800000"/>
            <a:headEnd/>
            <a:tailEnd/>
          </a:ln>
        </p:spPr>
      </p:pic>
      <p:pic>
        <p:nvPicPr>
          <p:cNvPr id="33796" name="Picture 4" descr="topo_400"/>
          <p:cNvPicPr>
            <a:picLocks noChangeAspect="1" noChangeArrowheads="1"/>
          </p:cNvPicPr>
          <p:nvPr/>
        </p:nvPicPr>
        <p:blipFill>
          <a:blip r:embed="rId4" cstate="print"/>
          <a:srcRect/>
          <a:stretch>
            <a:fillRect/>
          </a:stretch>
        </p:blipFill>
        <p:spPr bwMode="auto">
          <a:xfrm>
            <a:off x="381000" y="196850"/>
            <a:ext cx="4113213" cy="3298825"/>
          </a:xfrm>
          <a:prstGeom prst="rect">
            <a:avLst/>
          </a:prstGeom>
          <a:noFill/>
          <a:ln w="9525">
            <a:noFill/>
            <a:miter lim="800000"/>
            <a:headEnd/>
            <a:tailEnd/>
          </a:ln>
        </p:spPr>
      </p:pic>
      <p:pic>
        <p:nvPicPr>
          <p:cNvPr id="33797" name="Picture 5" descr="topo_100"/>
          <p:cNvPicPr>
            <a:picLocks noChangeAspect="1" noChangeArrowheads="1"/>
          </p:cNvPicPr>
          <p:nvPr/>
        </p:nvPicPr>
        <p:blipFill>
          <a:blip r:embed="rId5" cstate="print"/>
          <a:srcRect/>
          <a:stretch>
            <a:fillRect/>
          </a:stretch>
        </p:blipFill>
        <p:spPr bwMode="auto">
          <a:xfrm>
            <a:off x="4725988" y="196850"/>
            <a:ext cx="4113212" cy="3298825"/>
          </a:xfrm>
          <a:prstGeom prst="rect">
            <a:avLst/>
          </a:prstGeom>
          <a:noFill/>
          <a:ln w="9525">
            <a:noFill/>
            <a:miter lim="800000"/>
            <a:headEnd/>
            <a:tailEnd/>
          </a:ln>
        </p:spPr>
      </p:pic>
      <p:sp>
        <p:nvSpPr>
          <p:cNvPr id="33798" name="Text Box 6"/>
          <p:cNvSpPr txBox="1">
            <a:spLocks noChangeArrowheads="1"/>
          </p:cNvSpPr>
          <p:nvPr/>
        </p:nvSpPr>
        <p:spPr bwMode="auto">
          <a:xfrm>
            <a:off x="5105400" y="3778250"/>
            <a:ext cx="3500438" cy="457200"/>
          </a:xfrm>
          <a:prstGeom prst="rect">
            <a:avLst/>
          </a:prstGeom>
          <a:noFill/>
          <a:ln w="9525">
            <a:noFill/>
            <a:miter lim="800000"/>
            <a:headEnd/>
            <a:tailEnd/>
          </a:ln>
        </p:spPr>
        <p:txBody>
          <a:bodyPr wrap="none">
            <a:spAutoFit/>
          </a:bodyPr>
          <a:lstStyle/>
          <a:p>
            <a:r>
              <a:rPr lang="en-US" sz="2400">
                <a:solidFill>
                  <a:srgbClr val="000000"/>
                </a:solidFill>
                <a:latin typeface="Times New Roman" pitchFamily="18" charset="0"/>
                <a:ea typeface="MS PGothic" pitchFamily="34" charset="-128"/>
              </a:rPr>
              <a:t>Global models in 5-10 yrs?</a:t>
            </a:r>
          </a:p>
        </p:txBody>
      </p:sp>
      <p:sp>
        <p:nvSpPr>
          <p:cNvPr id="33799" name="Text Box 7"/>
          <p:cNvSpPr txBox="1">
            <a:spLocks noChangeArrowheads="1"/>
          </p:cNvSpPr>
          <p:nvPr/>
        </p:nvSpPr>
        <p:spPr bwMode="auto">
          <a:xfrm>
            <a:off x="431800" y="314325"/>
            <a:ext cx="4292600" cy="457200"/>
          </a:xfrm>
          <a:prstGeom prst="rect">
            <a:avLst/>
          </a:prstGeom>
          <a:noFill/>
          <a:ln w="9525">
            <a:noFill/>
            <a:miter lim="800000"/>
            <a:headEnd/>
            <a:tailEnd/>
          </a:ln>
        </p:spPr>
        <p:txBody>
          <a:bodyPr wrap="none">
            <a:spAutoFit/>
          </a:bodyPr>
          <a:lstStyle/>
          <a:p>
            <a:r>
              <a:rPr lang="en-US" sz="2400">
                <a:solidFill>
                  <a:srgbClr val="000000"/>
                </a:solidFill>
                <a:latin typeface="Times New Roman" pitchFamily="18" charset="0"/>
                <a:ea typeface="MS PGothic" pitchFamily="34" charset="-128"/>
              </a:rPr>
              <a:t>Climate Models circa early 1990s</a:t>
            </a:r>
          </a:p>
        </p:txBody>
      </p:sp>
      <p:sp>
        <p:nvSpPr>
          <p:cNvPr id="33800" name="Text Box 8"/>
          <p:cNvSpPr txBox="1">
            <a:spLocks noChangeArrowheads="1"/>
          </p:cNvSpPr>
          <p:nvPr/>
        </p:nvSpPr>
        <p:spPr bwMode="auto">
          <a:xfrm>
            <a:off x="5029200" y="273050"/>
            <a:ext cx="3048000" cy="822325"/>
          </a:xfrm>
          <a:prstGeom prst="rect">
            <a:avLst/>
          </a:prstGeom>
          <a:noFill/>
          <a:ln w="9525">
            <a:noFill/>
            <a:miter lim="800000"/>
            <a:headEnd/>
            <a:tailEnd/>
          </a:ln>
        </p:spPr>
        <p:txBody>
          <a:bodyPr>
            <a:spAutoFit/>
          </a:bodyPr>
          <a:lstStyle/>
          <a:p>
            <a:r>
              <a:rPr lang="en-US" sz="2400">
                <a:solidFill>
                  <a:srgbClr val="000000"/>
                </a:solidFill>
                <a:latin typeface="Times New Roman" pitchFamily="18" charset="0"/>
                <a:ea typeface="MS PGothic" pitchFamily="34" charset="-128"/>
              </a:rPr>
              <a:t>Global coupled climate models in 2006</a:t>
            </a:r>
          </a:p>
        </p:txBody>
      </p:sp>
      <p:sp>
        <p:nvSpPr>
          <p:cNvPr id="33801" name="Text Box 9"/>
          <p:cNvSpPr txBox="1">
            <a:spLocks noChangeArrowheads="1"/>
          </p:cNvSpPr>
          <p:nvPr/>
        </p:nvSpPr>
        <p:spPr bwMode="auto">
          <a:xfrm>
            <a:off x="1143000" y="4159250"/>
            <a:ext cx="2241550" cy="457200"/>
          </a:xfrm>
          <a:prstGeom prst="rect">
            <a:avLst/>
          </a:prstGeom>
          <a:noFill/>
          <a:ln w="9525">
            <a:noFill/>
            <a:miter lim="800000"/>
            <a:headEnd/>
            <a:tailEnd/>
          </a:ln>
        </p:spPr>
        <p:txBody>
          <a:bodyPr wrap="none">
            <a:spAutoFit/>
          </a:bodyPr>
          <a:lstStyle/>
          <a:p>
            <a:r>
              <a:rPr lang="en-US" sz="2400">
                <a:solidFill>
                  <a:srgbClr val="000000"/>
                </a:solidFill>
                <a:latin typeface="Times New Roman" pitchFamily="18" charset="0"/>
                <a:ea typeface="MS PGothic" pitchFamily="34" charset="-128"/>
              </a:rPr>
              <a:t>Regional models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LTmq6Aug1997.wmv">
            <a:hlinkClick r:id="" action="ppaction://media"/>
          </p:cNvPr>
          <p:cNvPicPr>
            <a:picLocks noRot="1" noChangeAspect="1"/>
          </p:cNvPicPr>
          <p:nvPr>
            <a:videoFile r:link="rId1"/>
          </p:nvPr>
        </p:nvPicPr>
        <p:blipFill>
          <a:blip r:embed="rId3" cstate="print"/>
          <a:stretch>
            <a:fillRect/>
          </a:stretch>
        </p:blipFill>
        <p:spPr>
          <a:xfrm>
            <a:off x="0" y="1219200"/>
            <a:ext cx="9144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Need “Actionable Information”</a:t>
            </a:r>
            <a:endParaRPr lang="en-US" dirty="0"/>
          </a:p>
        </p:txBody>
      </p:sp>
      <p:sp>
        <p:nvSpPr>
          <p:cNvPr id="27651" name="TextBox 2"/>
          <p:cNvSpPr txBox="1">
            <a:spLocks noChangeArrowheads="1"/>
          </p:cNvSpPr>
          <p:nvPr/>
        </p:nvSpPr>
        <p:spPr bwMode="auto">
          <a:xfrm>
            <a:off x="533400" y="2362200"/>
            <a:ext cx="7976479" cy="2246769"/>
          </a:xfrm>
          <a:prstGeom prst="rect">
            <a:avLst/>
          </a:prstGeom>
          <a:noFill/>
          <a:ln w="9525">
            <a:noFill/>
            <a:miter lim="800000"/>
            <a:headEnd/>
            <a:tailEnd/>
          </a:ln>
        </p:spPr>
        <p:txBody>
          <a:bodyPr wrap="none">
            <a:spAutoFit/>
          </a:bodyPr>
          <a:lstStyle/>
          <a:p>
            <a:r>
              <a:rPr lang="en-US" sz="2000" i="1"/>
              <a:t>David Behar, Water Utility Climate Alliance</a:t>
            </a:r>
            <a:r>
              <a:rPr lang="en-US" sz="2000"/>
              <a:t>, “We need actionable</a:t>
            </a:r>
          </a:p>
          <a:p>
            <a:r>
              <a:rPr lang="en-US" sz="2000"/>
              <a:t>information to make changes or additions to capital investments..”, </a:t>
            </a:r>
          </a:p>
          <a:p>
            <a:r>
              <a:rPr lang="en-US" sz="2000"/>
              <a:t>San Francisco Public Utilities</a:t>
            </a:r>
          </a:p>
          <a:p>
            <a:endParaRPr lang="en-US" sz="2000"/>
          </a:p>
          <a:p>
            <a:r>
              <a:rPr lang="en-US" sz="2000" i="1"/>
              <a:t>Marc Wagee, Manager of Water Supply, Denver Water,</a:t>
            </a:r>
            <a:r>
              <a:rPr lang="en-US" sz="2000"/>
              <a:t> “Surprisingly,</a:t>
            </a:r>
          </a:p>
          <a:p>
            <a:r>
              <a:rPr lang="en-US" sz="2000"/>
              <a:t>we haven’t dealt well with uncertainty.. Climate change is a wake-up</a:t>
            </a:r>
          </a:p>
          <a:p>
            <a:r>
              <a:rPr lang="en-US" sz="2000"/>
              <a:t>to this fact”</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78" name="Rectangle 2"/>
          <p:cNvSpPr>
            <a:spLocks noGrp="1" noChangeArrowheads="1"/>
          </p:cNvSpPr>
          <p:nvPr>
            <p:ph type="title"/>
          </p:nvPr>
        </p:nvSpPr>
        <p:spPr>
          <a:xfrm>
            <a:off x="457200" y="304800"/>
            <a:ext cx="8305800" cy="914400"/>
          </a:xfrm>
        </p:spPr>
        <p:txBody>
          <a:bodyPr>
            <a:normAutofit fontScale="90000"/>
          </a:bodyPr>
          <a:lstStyle/>
          <a:p>
            <a:pPr eaLnBrk="1" fontAlgn="auto" hangingPunct="1">
              <a:spcAft>
                <a:spcPts val="0"/>
              </a:spcAft>
              <a:defRPr/>
            </a:pPr>
            <a:r>
              <a:rPr lang="en-US" sz="3600" b="1" dirty="0" smtClean="0"/>
              <a:t>MWRA and the “Boston </a:t>
            </a:r>
            <a:r>
              <a:rPr lang="en-US" sz="3600" b="1" dirty="0"/>
              <a:t>Harbor Cleanup”,</a:t>
            </a:r>
          </a:p>
        </p:txBody>
      </p:sp>
      <p:sp>
        <p:nvSpPr>
          <p:cNvPr id="4" name="Slide Number Placeholder 2"/>
          <p:cNvSpPr>
            <a:spLocks noGrp="1"/>
          </p:cNvSpPr>
          <p:nvPr>
            <p:ph type="sldNum" sz="quarter" idx="12"/>
          </p:nvPr>
        </p:nvSpPr>
        <p:spPr/>
        <p:txBody>
          <a:bodyPr/>
          <a:lstStyle/>
          <a:p>
            <a:pPr>
              <a:defRPr/>
            </a:pPr>
            <a:fld id="{F1661EF5-5721-4CC9-84F2-0B9C4664ED64}" type="slidenum">
              <a:rPr lang="en-US" altLang="en-US"/>
              <a:pPr>
                <a:defRPr/>
              </a:pPr>
              <a:t>7</a:t>
            </a:fld>
            <a:endParaRPr lang="en-US" altLang="en-US"/>
          </a:p>
        </p:txBody>
      </p:sp>
      <p:pic>
        <p:nvPicPr>
          <p:cNvPr id="28676" name="Picture 3"/>
          <p:cNvPicPr>
            <a:picLocks noGrp="1" noChangeAspect="1" noChangeArrowheads="1"/>
          </p:cNvPicPr>
          <p:nvPr>
            <p:ph type="body" idx="4294967295"/>
          </p:nvPr>
        </p:nvPicPr>
        <p:blipFill>
          <a:blip r:embed="rId3" cstate="print"/>
          <a:srcRect/>
          <a:stretch>
            <a:fillRect/>
          </a:stretch>
        </p:blipFill>
        <p:spPr>
          <a:xfrm>
            <a:off x="609600" y="1371600"/>
            <a:ext cx="7829550" cy="5156200"/>
          </a:xfr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81000" y="304800"/>
            <a:ext cx="8382000" cy="908050"/>
          </a:xfrm>
          <a:noFill/>
        </p:spPr>
        <p:txBody>
          <a:bodyPr/>
          <a:lstStyle/>
          <a:p>
            <a:pPr eaLnBrk="1" hangingPunct="1"/>
            <a:r>
              <a:rPr lang="en-US" dirty="0" smtClean="0"/>
              <a:t>Study Approach</a:t>
            </a:r>
          </a:p>
        </p:txBody>
      </p:sp>
      <p:sp>
        <p:nvSpPr>
          <p:cNvPr id="28675" name="Rectangle 3"/>
          <p:cNvSpPr>
            <a:spLocks noGrp="1" noChangeArrowheads="1"/>
          </p:cNvSpPr>
          <p:nvPr>
            <p:ph type="body" sz="half" idx="1"/>
          </p:nvPr>
        </p:nvSpPr>
        <p:spPr>
          <a:xfrm>
            <a:off x="228600" y="1509712"/>
            <a:ext cx="8723313" cy="4205287"/>
          </a:xfrm>
          <a:noFill/>
        </p:spPr>
        <p:txBody>
          <a:bodyPr/>
          <a:lstStyle/>
          <a:p>
            <a:pPr marL="457200" lvl="1" indent="-533400" eaLnBrk="1" hangingPunct="1">
              <a:spcAft>
                <a:spcPct val="30000"/>
              </a:spcAft>
              <a:buClr>
                <a:srgbClr val="000099"/>
              </a:buClr>
              <a:buFont typeface="Wingdings" pitchFamily="2" charset="2"/>
              <a:buChar char="§"/>
            </a:pPr>
            <a:r>
              <a:rPr lang="en-US" dirty="0" smtClean="0">
                <a:latin typeface="+mj-lt"/>
              </a:rPr>
              <a:t>Developing Decision Analysis tools that incorporate climate change information </a:t>
            </a:r>
          </a:p>
          <a:p>
            <a:pPr marL="457200" lvl="1" indent="-533400" eaLnBrk="1" hangingPunct="1">
              <a:spcAft>
                <a:spcPct val="30000"/>
              </a:spcAft>
              <a:buClr>
                <a:srgbClr val="000099"/>
              </a:buClr>
              <a:buFont typeface="Wingdings" pitchFamily="2" charset="2"/>
              <a:buChar char="§"/>
            </a:pPr>
            <a:r>
              <a:rPr lang="en-US" dirty="0" smtClean="0">
                <a:latin typeface="+mj-lt"/>
              </a:rPr>
              <a:t>Risk-management approach to decision-making</a:t>
            </a:r>
          </a:p>
          <a:p>
            <a:pPr marL="457200" lvl="1" indent="-533400" eaLnBrk="1" hangingPunct="1">
              <a:spcAft>
                <a:spcPct val="30000"/>
              </a:spcAft>
              <a:buClr>
                <a:srgbClr val="000099"/>
              </a:buClr>
              <a:buFont typeface="Wingdings" pitchFamily="2" charset="2"/>
              <a:buChar char="§"/>
            </a:pPr>
            <a:r>
              <a:rPr lang="en-US" dirty="0" smtClean="0">
                <a:latin typeface="+mj-lt"/>
              </a:rPr>
              <a:t>Worked with a set of water utility partners from the very start</a:t>
            </a:r>
          </a:p>
          <a:p>
            <a:pPr marL="457200" lvl="1" indent="-533400" eaLnBrk="1" hangingPunct="1">
              <a:spcAft>
                <a:spcPct val="30000"/>
              </a:spcAft>
              <a:buClr>
                <a:srgbClr val="000099"/>
              </a:buClr>
              <a:buFont typeface="Wingdings" pitchFamily="2" charset="2"/>
              <a:buChar char="§"/>
            </a:pPr>
            <a:endParaRPr lang="en-US" dirty="0" smtClean="0">
              <a:latin typeface="+mj-lt"/>
            </a:endParaRPr>
          </a:p>
        </p:txBody>
      </p:sp>
      <p:grpSp>
        <p:nvGrpSpPr>
          <p:cNvPr id="2" name="Group 5"/>
          <p:cNvGrpSpPr>
            <a:grpSpLocks noChangeAspect="1"/>
          </p:cNvGrpSpPr>
          <p:nvPr/>
        </p:nvGrpSpPr>
        <p:grpSpPr bwMode="auto">
          <a:xfrm>
            <a:off x="4953000" y="3978275"/>
            <a:ext cx="3908822" cy="2743200"/>
            <a:chOff x="2928" y="2506"/>
            <a:chExt cx="2736" cy="1814"/>
          </a:xfrm>
        </p:grpSpPr>
        <p:grpSp>
          <p:nvGrpSpPr>
            <p:cNvPr id="3" name="Group 6"/>
            <p:cNvGrpSpPr>
              <a:grpSpLocks/>
            </p:cNvGrpSpPr>
            <p:nvPr/>
          </p:nvGrpSpPr>
          <p:grpSpPr bwMode="auto">
            <a:xfrm>
              <a:off x="2928" y="2506"/>
              <a:ext cx="2736" cy="1814"/>
              <a:chOff x="2928" y="2448"/>
              <a:chExt cx="2736" cy="1814"/>
            </a:xfrm>
          </p:grpSpPr>
          <p:pic>
            <p:nvPicPr>
              <p:cNvPr id="28680" name="Picture 7" descr="US-blank"/>
              <p:cNvPicPr>
                <a:picLocks noChangeAspect="1" noChangeArrowheads="1"/>
              </p:cNvPicPr>
              <p:nvPr/>
            </p:nvPicPr>
            <p:blipFill>
              <a:blip r:embed="rId3" cstate="print">
                <a:lum bright="38000"/>
              </a:blip>
              <a:srcRect/>
              <a:stretch>
                <a:fillRect/>
              </a:stretch>
            </p:blipFill>
            <p:spPr bwMode="auto">
              <a:xfrm>
                <a:off x="2928" y="2448"/>
                <a:ext cx="2568" cy="1734"/>
              </a:xfrm>
              <a:prstGeom prst="rect">
                <a:avLst/>
              </a:prstGeom>
              <a:noFill/>
              <a:ln w="9525">
                <a:noFill/>
                <a:miter lim="800000"/>
                <a:headEnd/>
                <a:tailEnd/>
              </a:ln>
            </p:spPr>
          </p:pic>
          <p:sp>
            <p:nvSpPr>
              <p:cNvPr id="28682" name="Text Box 9"/>
              <p:cNvSpPr txBox="1">
                <a:spLocks noChangeArrowheads="1"/>
              </p:cNvSpPr>
              <p:nvPr/>
            </p:nvSpPr>
            <p:spPr bwMode="auto">
              <a:xfrm>
                <a:off x="3504" y="3072"/>
                <a:ext cx="912" cy="192"/>
              </a:xfrm>
              <a:prstGeom prst="rect">
                <a:avLst/>
              </a:prstGeom>
              <a:noFill/>
              <a:ln w="9525">
                <a:noFill/>
                <a:miter lim="800000"/>
                <a:headEnd/>
                <a:tailEnd/>
              </a:ln>
            </p:spPr>
            <p:txBody>
              <a:bodyPr>
                <a:spAutoFit/>
              </a:bodyPr>
              <a:lstStyle/>
              <a:p>
                <a:pPr>
                  <a:spcBef>
                    <a:spcPct val="50000"/>
                  </a:spcBef>
                </a:pPr>
                <a:r>
                  <a:rPr lang="en-US" sz="1400" dirty="0">
                    <a:solidFill>
                      <a:srgbClr val="FF0000"/>
                    </a:solidFill>
                  </a:rPr>
                  <a:t>CO SPRINGS</a:t>
                </a:r>
              </a:p>
            </p:txBody>
          </p:sp>
          <p:sp>
            <p:nvSpPr>
              <p:cNvPr id="28683" name="Text Box 10"/>
              <p:cNvSpPr txBox="1">
                <a:spLocks noChangeArrowheads="1"/>
              </p:cNvSpPr>
              <p:nvPr/>
            </p:nvSpPr>
            <p:spPr bwMode="auto">
              <a:xfrm>
                <a:off x="4512" y="3936"/>
                <a:ext cx="1104" cy="326"/>
              </a:xfrm>
              <a:prstGeom prst="rect">
                <a:avLst/>
              </a:prstGeom>
              <a:noFill/>
              <a:ln w="9525">
                <a:noFill/>
                <a:miter lim="800000"/>
                <a:headEnd/>
                <a:tailEnd/>
              </a:ln>
            </p:spPr>
            <p:txBody>
              <a:bodyPr>
                <a:spAutoFit/>
              </a:bodyPr>
              <a:lstStyle/>
              <a:p>
                <a:pPr>
                  <a:spcBef>
                    <a:spcPct val="50000"/>
                  </a:spcBef>
                </a:pPr>
                <a:r>
                  <a:rPr lang="en-US" sz="1400" dirty="0">
                    <a:solidFill>
                      <a:srgbClr val="FF0000"/>
                    </a:solidFill>
                  </a:rPr>
                  <a:t>PALM BEACH COUNTY</a:t>
                </a:r>
              </a:p>
            </p:txBody>
          </p:sp>
          <p:sp>
            <p:nvSpPr>
              <p:cNvPr id="28685" name="Text Box 12"/>
              <p:cNvSpPr txBox="1">
                <a:spLocks noChangeArrowheads="1"/>
              </p:cNvSpPr>
              <p:nvPr/>
            </p:nvSpPr>
            <p:spPr bwMode="auto">
              <a:xfrm>
                <a:off x="5040" y="2832"/>
                <a:ext cx="624" cy="210"/>
              </a:xfrm>
              <a:prstGeom prst="rect">
                <a:avLst/>
              </a:prstGeom>
              <a:noFill/>
              <a:ln w="9525">
                <a:noFill/>
                <a:miter lim="800000"/>
                <a:headEnd/>
                <a:tailEnd/>
              </a:ln>
            </p:spPr>
            <p:txBody>
              <a:bodyPr wrap="square">
                <a:spAutoFit/>
              </a:bodyPr>
              <a:lstStyle/>
              <a:p>
                <a:pPr>
                  <a:spcBef>
                    <a:spcPct val="50000"/>
                  </a:spcBef>
                </a:pPr>
                <a:r>
                  <a:rPr lang="en-US" sz="1400" dirty="0">
                    <a:solidFill>
                      <a:srgbClr val="FF0000"/>
                    </a:solidFill>
                  </a:rPr>
                  <a:t>MWRA</a:t>
                </a:r>
              </a:p>
            </p:txBody>
          </p:sp>
        </p:grpSp>
        <p:sp>
          <p:nvSpPr>
            <p:cNvPr id="28679" name="Text Box 13"/>
            <p:cNvSpPr txBox="1">
              <a:spLocks noChangeArrowheads="1"/>
            </p:cNvSpPr>
            <p:nvPr/>
          </p:nvSpPr>
          <p:spPr bwMode="auto">
            <a:xfrm>
              <a:off x="3072" y="3408"/>
              <a:ext cx="600" cy="204"/>
            </a:xfrm>
            <a:prstGeom prst="rect">
              <a:avLst/>
            </a:prstGeom>
            <a:noFill/>
            <a:ln w="9525">
              <a:noFill/>
              <a:miter lim="800000"/>
              <a:headEnd/>
              <a:tailEnd/>
            </a:ln>
          </p:spPr>
          <p:txBody>
            <a:bodyPr wrap="square">
              <a:spAutoFit/>
            </a:bodyPr>
            <a:lstStyle/>
            <a:p>
              <a:pPr>
                <a:spcBef>
                  <a:spcPct val="50000"/>
                </a:spcBef>
              </a:pPr>
              <a:r>
                <a:rPr lang="en-US" sz="1400" dirty="0">
                  <a:solidFill>
                    <a:srgbClr val="FF0000"/>
                  </a:solidFill>
                </a:rPr>
                <a:t>IEUA</a:t>
              </a:r>
            </a:p>
          </p:txBody>
        </p:sp>
      </p:grpSp>
      <p:sp>
        <p:nvSpPr>
          <p:cNvPr id="15" name="TextBox 14"/>
          <p:cNvSpPr txBox="1"/>
          <p:nvPr/>
        </p:nvSpPr>
        <p:spPr>
          <a:xfrm>
            <a:off x="5105400" y="4343400"/>
            <a:ext cx="1295400" cy="369332"/>
          </a:xfrm>
          <a:prstGeom prst="rect">
            <a:avLst/>
          </a:prstGeom>
          <a:noFill/>
        </p:spPr>
        <p:txBody>
          <a:bodyPr wrap="square" rtlCol="0">
            <a:spAutoFit/>
          </a:bodyPr>
          <a:lstStyle/>
          <a:p>
            <a:r>
              <a:rPr lang="en-US" dirty="0" smtClean="0">
                <a:solidFill>
                  <a:srgbClr val="FF0000"/>
                </a:solidFill>
              </a:rPr>
              <a:t>Portland</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Oval 2"/>
          <p:cNvSpPr>
            <a:spLocks noChangeArrowheads="1"/>
          </p:cNvSpPr>
          <p:nvPr/>
        </p:nvSpPr>
        <p:spPr bwMode="auto">
          <a:xfrm>
            <a:off x="5715000" y="2895600"/>
            <a:ext cx="2667000" cy="2544763"/>
          </a:xfrm>
          <a:prstGeom prst="ellipse">
            <a:avLst/>
          </a:prstGeom>
          <a:solidFill>
            <a:srgbClr val="DEA6D9">
              <a:alpha val="50195"/>
            </a:srgbClr>
          </a:solidFill>
          <a:ln w="9525">
            <a:solidFill>
              <a:schemeClr val="tx1"/>
            </a:solidFill>
            <a:round/>
            <a:headEnd/>
            <a:tailEnd/>
          </a:ln>
        </p:spPr>
        <p:txBody>
          <a:bodyPr wrap="none" anchor="ctr"/>
          <a:lstStyle/>
          <a:p>
            <a:endParaRPr lang="en-US"/>
          </a:p>
        </p:txBody>
      </p:sp>
      <p:sp>
        <p:nvSpPr>
          <p:cNvPr id="30723" name="Rectangle 3"/>
          <p:cNvSpPr>
            <a:spLocks noGrp="1" noChangeArrowheads="1"/>
          </p:cNvSpPr>
          <p:nvPr>
            <p:ph type="title"/>
          </p:nvPr>
        </p:nvSpPr>
        <p:spPr>
          <a:xfrm>
            <a:off x="228600" y="381000"/>
            <a:ext cx="6781800" cy="609600"/>
          </a:xfrm>
        </p:spPr>
        <p:txBody>
          <a:bodyPr>
            <a:normAutofit fontScale="90000"/>
          </a:bodyPr>
          <a:lstStyle/>
          <a:p>
            <a:pPr algn="l" eaLnBrk="1" hangingPunct="1"/>
            <a:r>
              <a:rPr lang="en-US" sz="4000" b="1" dirty="0" smtClean="0"/>
              <a:t>Partnership Design and Decision Tools</a:t>
            </a:r>
          </a:p>
        </p:txBody>
      </p:sp>
      <p:sp>
        <p:nvSpPr>
          <p:cNvPr id="30724" name="Oval 4"/>
          <p:cNvSpPr>
            <a:spLocks noChangeArrowheads="1"/>
          </p:cNvSpPr>
          <p:nvPr/>
        </p:nvSpPr>
        <p:spPr bwMode="auto">
          <a:xfrm>
            <a:off x="1219200" y="1524000"/>
            <a:ext cx="4570413" cy="1508125"/>
          </a:xfrm>
          <a:prstGeom prst="ellipse">
            <a:avLst/>
          </a:prstGeom>
          <a:solidFill>
            <a:schemeClr val="accent1">
              <a:alpha val="50195"/>
            </a:schemeClr>
          </a:solidFill>
          <a:ln w="9525">
            <a:solidFill>
              <a:schemeClr val="tx1"/>
            </a:solidFill>
            <a:round/>
            <a:headEnd/>
            <a:tailEnd/>
          </a:ln>
        </p:spPr>
        <p:txBody>
          <a:bodyPr wrap="none" anchor="ctr"/>
          <a:lstStyle/>
          <a:p>
            <a:endParaRPr lang="en-US"/>
          </a:p>
        </p:txBody>
      </p:sp>
      <p:sp>
        <p:nvSpPr>
          <p:cNvPr id="30725" name="Oval 5"/>
          <p:cNvSpPr>
            <a:spLocks noChangeAspect="1" noChangeArrowheads="1"/>
          </p:cNvSpPr>
          <p:nvPr/>
        </p:nvSpPr>
        <p:spPr bwMode="auto">
          <a:xfrm>
            <a:off x="533400" y="2667000"/>
            <a:ext cx="2541588" cy="2473325"/>
          </a:xfrm>
          <a:prstGeom prst="ellipse">
            <a:avLst/>
          </a:prstGeom>
          <a:solidFill>
            <a:srgbClr val="DEA6D9">
              <a:alpha val="50195"/>
            </a:srgbClr>
          </a:solidFill>
          <a:ln w="9525">
            <a:solidFill>
              <a:schemeClr val="tx1"/>
            </a:solidFill>
            <a:round/>
            <a:headEnd/>
            <a:tailEnd/>
          </a:ln>
        </p:spPr>
        <p:txBody>
          <a:bodyPr wrap="none" anchor="ctr"/>
          <a:lstStyle/>
          <a:p>
            <a:pPr algn="ctr"/>
            <a:endParaRPr lang="en-US"/>
          </a:p>
        </p:txBody>
      </p:sp>
      <p:sp>
        <p:nvSpPr>
          <p:cNvPr id="30726" name="Text Box 6"/>
          <p:cNvSpPr txBox="1">
            <a:spLocks noChangeArrowheads="1"/>
          </p:cNvSpPr>
          <p:nvPr/>
        </p:nvSpPr>
        <p:spPr bwMode="auto">
          <a:xfrm>
            <a:off x="1828800" y="1752600"/>
            <a:ext cx="3429000" cy="946150"/>
          </a:xfrm>
          <a:prstGeom prst="rect">
            <a:avLst/>
          </a:prstGeom>
          <a:noFill/>
          <a:ln w="9525">
            <a:noFill/>
            <a:miter lim="800000"/>
            <a:headEnd/>
            <a:tailEnd/>
          </a:ln>
        </p:spPr>
        <p:txBody>
          <a:bodyPr>
            <a:spAutoFit/>
          </a:bodyPr>
          <a:lstStyle/>
          <a:p>
            <a:pPr>
              <a:spcBef>
                <a:spcPct val="50000"/>
              </a:spcBef>
            </a:pPr>
            <a:r>
              <a:rPr lang="en-US" sz="2800"/>
              <a:t>Industry Research –  AwwaRF </a:t>
            </a:r>
          </a:p>
        </p:txBody>
      </p:sp>
      <p:sp>
        <p:nvSpPr>
          <p:cNvPr id="30727" name="Oval 7"/>
          <p:cNvSpPr>
            <a:spLocks noChangeArrowheads="1"/>
          </p:cNvSpPr>
          <p:nvPr/>
        </p:nvSpPr>
        <p:spPr bwMode="auto">
          <a:xfrm>
            <a:off x="3276600" y="5181600"/>
            <a:ext cx="4570413" cy="1508125"/>
          </a:xfrm>
          <a:prstGeom prst="ellipse">
            <a:avLst/>
          </a:prstGeom>
          <a:solidFill>
            <a:schemeClr val="accent1">
              <a:alpha val="50195"/>
            </a:schemeClr>
          </a:solidFill>
          <a:ln w="9525">
            <a:solidFill>
              <a:schemeClr val="tx1"/>
            </a:solidFill>
            <a:round/>
            <a:headEnd/>
            <a:tailEnd/>
          </a:ln>
        </p:spPr>
        <p:txBody>
          <a:bodyPr wrap="none" anchor="ctr"/>
          <a:lstStyle/>
          <a:p>
            <a:endParaRPr lang="en-US"/>
          </a:p>
        </p:txBody>
      </p:sp>
      <p:sp>
        <p:nvSpPr>
          <p:cNvPr id="30728" name="Text Box 8"/>
          <p:cNvSpPr txBox="1">
            <a:spLocks noChangeArrowheads="1"/>
          </p:cNvSpPr>
          <p:nvPr/>
        </p:nvSpPr>
        <p:spPr bwMode="auto">
          <a:xfrm>
            <a:off x="3962400" y="5562600"/>
            <a:ext cx="3429000" cy="366713"/>
          </a:xfrm>
          <a:prstGeom prst="rect">
            <a:avLst/>
          </a:prstGeom>
          <a:noFill/>
          <a:ln w="9525">
            <a:noFill/>
            <a:miter lim="800000"/>
            <a:headEnd/>
            <a:tailEnd/>
          </a:ln>
        </p:spPr>
        <p:txBody>
          <a:bodyPr>
            <a:spAutoFit/>
          </a:bodyPr>
          <a:lstStyle/>
          <a:p>
            <a:pPr>
              <a:spcBef>
                <a:spcPct val="50000"/>
              </a:spcBef>
            </a:pPr>
            <a:endParaRPr lang="en-US"/>
          </a:p>
        </p:txBody>
      </p:sp>
      <p:sp>
        <p:nvSpPr>
          <p:cNvPr id="30729" name="Text Box 9"/>
          <p:cNvSpPr txBox="1">
            <a:spLocks noChangeArrowheads="1"/>
          </p:cNvSpPr>
          <p:nvPr/>
        </p:nvSpPr>
        <p:spPr bwMode="auto">
          <a:xfrm>
            <a:off x="3429000" y="5562600"/>
            <a:ext cx="4343400" cy="822325"/>
          </a:xfrm>
          <a:prstGeom prst="rect">
            <a:avLst/>
          </a:prstGeom>
          <a:noFill/>
          <a:ln w="9525">
            <a:noFill/>
            <a:miter lim="800000"/>
            <a:headEnd/>
            <a:tailEnd/>
          </a:ln>
        </p:spPr>
        <p:txBody>
          <a:bodyPr>
            <a:spAutoFit/>
          </a:bodyPr>
          <a:lstStyle/>
          <a:p>
            <a:pPr>
              <a:spcBef>
                <a:spcPct val="50000"/>
              </a:spcBef>
            </a:pPr>
            <a:r>
              <a:rPr lang="en-US" sz="2400"/>
              <a:t>Climate Research – NCAR; Universities; Federal Agencies</a:t>
            </a:r>
          </a:p>
        </p:txBody>
      </p:sp>
      <p:sp>
        <p:nvSpPr>
          <p:cNvPr id="30730" name="Text Box 10"/>
          <p:cNvSpPr txBox="1">
            <a:spLocks noChangeArrowheads="1"/>
          </p:cNvSpPr>
          <p:nvPr/>
        </p:nvSpPr>
        <p:spPr bwMode="auto">
          <a:xfrm>
            <a:off x="6096000" y="3284538"/>
            <a:ext cx="2209800" cy="1973262"/>
          </a:xfrm>
          <a:prstGeom prst="rect">
            <a:avLst/>
          </a:prstGeom>
          <a:noFill/>
          <a:ln w="9525">
            <a:noFill/>
            <a:miter lim="800000"/>
            <a:headEnd/>
            <a:tailEnd/>
          </a:ln>
        </p:spPr>
        <p:txBody>
          <a:bodyPr>
            <a:spAutoFit/>
          </a:bodyPr>
          <a:lstStyle/>
          <a:p>
            <a:pPr>
              <a:spcBef>
                <a:spcPct val="50000"/>
              </a:spcBef>
            </a:pPr>
            <a:r>
              <a:rPr lang="en-US" sz="2500" b="1"/>
              <a:t>Project Team</a:t>
            </a:r>
          </a:p>
          <a:p>
            <a:pPr>
              <a:spcBef>
                <a:spcPct val="50000"/>
              </a:spcBef>
            </a:pPr>
            <a:r>
              <a:rPr lang="en-US" sz="2500" b="1"/>
              <a:t>NCAR, consultants</a:t>
            </a:r>
          </a:p>
          <a:p>
            <a:pPr>
              <a:spcBef>
                <a:spcPct val="50000"/>
              </a:spcBef>
            </a:pPr>
            <a:endParaRPr lang="en-US" sz="2400" b="1"/>
          </a:p>
        </p:txBody>
      </p:sp>
      <p:sp>
        <p:nvSpPr>
          <p:cNvPr id="30731" name="Text Box 11"/>
          <p:cNvSpPr txBox="1">
            <a:spLocks noChangeArrowheads="1"/>
          </p:cNvSpPr>
          <p:nvPr/>
        </p:nvSpPr>
        <p:spPr bwMode="auto">
          <a:xfrm>
            <a:off x="990600" y="3352800"/>
            <a:ext cx="1752600" cy="946150"/>
          </a:xfrm>
          <a:prstGeom prst="rect">
            <a:avLst/>
          </a:prstGeom>
          <a:noFill/>
          <a:ln w="9525">
            <a:noFill/>
            <a:miter lim="800000"/>
            <a:headEnd/>
            <a:tailEnd/>
          </a:ln>
        </p:spPr>
        <p:txBody>
          <a:bodyPr>
            <a:spAutoFit/>
          </a:bodyPr>
          <a:lstStyle/>
          <a:p>
            <a:r>
              <a:rPr lang="en-US" sz="2800"/>
              <a:t>Utility Partners</a:t>
            </a:r>
          </a:p>
        </p:txBody>
      </p:sp>
      <p:sp>
        <p:nvSpPr>
          <p:cNvPr id="30732" name="Oval 12"/>
          <p:cNvSpPr>
            <a:spLocks noChangeArrowheads="1"/>
          </p:cNvSpPr>
          <p:nvPr/>
        </p:nvSpPr>
        <p:spPr bwMode="auto">
          <a:xfrm>
            <a:off x="2667000" y="3200400"/>
            <a:ext cx="3492500" cy="1281113"/>
          </a:xfrm>
          <a:prstGeom prst="ellipse">
            <a:avLst/>
          </a:prstGeom>
          <a:solidFill>
            <a:srgbClr val="81CBFD">
              <a:alpha val="50195"/>
            </a:srgbClr>
          </a:solidFill>
          <a:ln w="9525">
            <a:solidFill>
              <a:schemeClr val="tx1"/>
            </a:solidFill>
            <a:round/>
            <a:headEnd/>
            <a:tailEnd/>
          </a:ln>
        </p:spPr>
        <p:txBody>
          <a:bodyPr wrap="none" anchor="ctr"/>
          <a:lstStyle/>
          <a:p>
            <a:endParaRPr lang="en-US"/>
          </a:p>
        </p:txBody>
      </p:sp>
      <p:sp>
        <p:nvSpPr>
          <p:cNvPr id="30733" name="Text Box 13"/>
          <p:cNvSpPr txBox="1">
            <a:spLocks noChangeArrowheads="1"/>
          </p:cNvSpPr>
          <p:nvPr/>
        </p:nvSpPr>
        <p:spPr bwMode="auto">
          <a:xfrm>
            <a:off x="3048000" y="3429000"/>
            <a:ext cx="2819400" cy="822325"/>
          </a:xfrm>
          <a:prstGeom prst="rect">
            <a:avLst/>
          </a:prstGeom>
          <a:noFill/>
          <a:ln w="9525">
            <a:noFill/>
            <a:miter lim="800000"/>
            <a:headEnd/>
            <a:tailEnd/>
          </a:ln>
        </p:spPr>
        <p:txBody>
          <a:bodyPr>
            <a:spAutoFit/>
          </a:bodyPr>
          <a:lstStyle/>
          <a:p>
            <a:pPr>
              <a:spcBef>
                <a:spcPct val="50000"/>
              </a:spcBef>
            </a:pPr>
            <a:r>
              <a:rPr lang="en-US" sz="2400"/>
              <a:t>Structured Process &amp; Decision Tools</a:t>
            </a:r>
          </a:p>
        </p:txBody>
      </p:sp>
      <p:cxnSp>
        <p:nvCxnSpPr>
          <p:cNvPr id="30734" name="AutoShape 14"/>
          <p:cNvCxnSpPr>
            <a:cxnSpLocks noChangeShapeType="1"/>
            <a:stCxn id="30725" idx="4"/>
            <a:endCxn id="30732" idx="4"/>
          </p:cNvCxnSpPr>
          <p:nvPr/>
        </p:nvCxnSpPr>
        <p:spPr bwMode="auto">
          <a:xfrm rot="5400000" flipH="1" flipV="1">
            <a:off x="2779713" y="3506788"/>
            <a:ext cx="658812" cy="2608262"/>
          </a:xfrm>
          <a:prstGeom prst="curvedConnector3">
            <a:avLst>
              <a:gd name="adj1" fmla="val -34699"/>
            </a:avLst>
          </a:prstGeom>
          <a:noFill/>
          <a:ln w="9525">
            <a:solidFill>
              <a:schemeClr val="tx1"/>
            </a:solidFill>
            <a:round/>
            <a:headEnd type="triangle" w="med" len="med"/>
            <a:tailEnd type="triangle" w="med" len="med"/>
          </a:ln>
        </p:spPr>
      </p:cxnSp>
      <p:cxnSp>
        <p:nvCxnSpPr>
          <p:cNvPr id="30735" name="AutoShape 15"/>
          <p:cNvCxnSpPr>
            <a:cxnSpLocks noChangeShapeType="1"/>
          </p:cNvCxnSpPr>
          <p:nvPr/>
        </p:nvCxnSpPr>
        <p:spPr bwMode="auto">
          <a:xfrm rot="10800000">
            <a:off x="5029200" y="4419600"/>
            <a:ext cx="838200" cy="320675"/>
          </a:xfrm>
          <a:prstGeom prst="curvedConnector2">
            <a:avLst/>
          </a:prstGeom>
          <a:noFill/>
          <a:ln w="9525">
            <a:solidFill>
              <a:schemeClr val="tx1"/>
            </a:solidFill>
            <a:round/>
            <a:headEnd type="triangle" w="med" len="med"/>
            <a:tailEnd type="triangle" w="med" len="med"/>
          </a:ln>
        </p:spPr>
      </p:cxnSp>
      <p:cxnSp>
        <p:nvCxnSpPr>
          <p:cNvPr id="30736" name="AutoShape 16"/>
          <p:cNvCxnSpPr>
            <a:cxnSpLocks noChangeShapeType="1"/>
            <a:stCxn id="30722" idx="0"/>
            <a:endCxn id="30724" idx="6"/>
          </p:cNvCxnSpPr>
          <p:nvPr/>
        </p:nvCxnSpPr>
        <p:spPr bwMode="auto">
          <a:xfrm rot="5400000" flipH="1">
            <a:off x="6110288" y="1957388"/>
            <a:ext cx="617537" cy="1258887"/>
          </a:xfrm>
          <a:prstGeom prst="curvedConnector2">
            <a:avLst/>
          </a:prstGeom>
          <a:noFill/>
          <a:ln w="9525">
            <a:solidFill>
              <a:schemeClr val="tx1"/>
            </a:solidFill>
            <a:round/>
            <a:headEnd type="triangle" w="med" len="med"/>
            <a:tailEnd type="triangle" w="med" len="med"/>
          </a:ln>
        </p:spPr>
      </p:cxnSp>
      <p:cxnSp>
        <p:nvCxnSpPr>
          <p:cNvPr id="30737" name="AutoShape 17"/>
          <p:cNvCxnSpPr>
            <a:cxnSpLocks noChangeShapeType="1"/>
            <a:stCxn id="30729" idx="3"/>
            <a:endCxn id="30722" idx="6"/>
          </p:cNvCxnSpPr>
          <p:nvPr/>
        </p:nvCxnSpPr>
        <p:spPr bwMode="auto">
          <a:xfrm flipV="1">
            <a:off x="7772400" y="4168775"/>
            <a:ext cx="609600" cy="1804988"/>
          </a:xfrm>
          <a:prstGeom prst="curvedConnector3">
            <a:avLst>
              <a:gd name="adj1" fmla="val 137500"/>
            </a:avLst>
          </a:prstGeom>
          <a:noFill/>
          <a:ln w="9525">
            <a:solidFill>
              <a:schemeClr val="tx1"/>
            </a:solidFill>
            <a:round/>
            <a:headEnd type="triangle" w="med" len="med"/>
            <a:tailEnd type="triangle" w="med" len="med"/>
          </a:ln>
        </p:spPr>
      </p:cxnSp>
      <p:cxnSp>
        <p:nvCxnSpPr>
          <p:cNvPr id="30738" name="AutoShape 18"/>
          <p:cNvCxnSpPr>
            <a:cxnSpLocks noChangeShapeType="1"/>
            <a:stCxn id="30725" idx="2"/>
            <a:endCxn id="30724" idx="2"/>
          </p:cNvCxnSpPr>
          <p:nvPr/>
        </p:nvCxnSpPr>
        <p:spPr bwMode="auto">
          <a:xfrm rot="10800000" flipH="1">
            <a:off x="533400" y="2278063"/>
            <a:ext cx="685800" cy="1625600"/>
          </a:xfrm>
          <a:prstGeom prst="curvedConnector3">
            <a:avLst>
              <a:gd name="adj1" fmla="val -33333"/>
            </a:avLst>
          </a:prstGeom>
          <a:noFill/>
          <a:ln w="9525">
            <a:solidFill>
              <a:schemeClr val="tx1"/>
            </a:solidFill>
            <a:round/>
            <a:headEnd type="triangle" w="med" len="med"/>
            <a:tailEnd type="triangle" w="med" len="med"/>
          </a:ln>
        </p:spPr>
      </p:cxnSp>
      <p:sp>
        <p:nvSpPr>
          <p:cNvPr id="30739" name="Line 19"/>
          <p:cNvSpPr>
            <a:spLocks noChangeShapeType="1"/>
          </p:cNvSpPr>
          <p:nvPr/>
        </p:nvSpPr>
        <p:spPr bwMode="auto">
          <a:xfrm flipH="1" flipV="1">
            <a:off x="4114800" y="2895600"/>
            <a:ext cx="152400" cy="3048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NCAR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NCAR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1968</TotalTime>
  <Words>1468</Words>
  <Application>Microsoft Office PowerPoint</Application>
  <PresentationFormat>On-screen Show (4:3)</PresentationFormat>
  <Paragraphs>193</Paragraphs>
  <Slides>26</Slides>
  <Notes>10</Notes>
  <HiddenSlides>0</HiddenSlides>
  <MMClips>1</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26</vt:i4>
      </vt:variant>
    </vt:vector>
  </HeadingPairs>
  <TitlesOfParts>
    <vt:vector size="29" baseType="lpstr">
      <vt:lpstr>NCAR1</vt:lpstr>
      <vt:lpstr>1_NCAR1</vt:lpstr>
      <vt:lpstr>Photo Editor Photo</vt:lpstr>
      <vt:lpstr>Slide 1</vt:lpstr>
      <vt:lpstr>Slide 2</vt:lpstr>
      <vt:lpstr>GCM’s – A Grid of Points over Earth (Precipitation is the most difficult modeled variable)</vt:lpstr>
      <vt:lpstr>Slide 4</vt:lpstr>
      <vt:lpstr>Slide 5</vt:lpstr>
      <vt:lpstr>Need “Actionable Information”</vt:lpstr>
      <vt:lpstr>MWRA and the “Boston Harbor Cleanup”,</vt:lpstr>
      <vt:lpstr>Study Approach</vt:lpstr>
      <vt:lpstr>Partnership Design and Decision Tools</vt:lpstr>
      <vt:lpstr>Partnership Design and Decision Tools</vt:lpstr>
      <vt:lpstr>Problem Structuring- Goals and Objectives</vt:lpstr>
      <vt:lpstr>Slide 12</vt:lpstr>
      <vt:lpstr>Hydrology Model</vt:lpstr>
      <vt:lpstr>Planning Model</vt:lpstr>
      <vt:lpstr>Water Management Can Get Complicated</vt:lpstr>
      <vt:lpstr>Case Studies</vt:lpstr>
      <vt:lpstr>CSU’s Water System</vt:lpstr>
      <vt:lpstr>Slide 18</vt:lpstr>
      <vt:lpstr>Characterization of Watersheds and Sub-Watersheds</vt:lpstr>
      <vt:lpstr>Slide 20</vt:lpstr>
      <vt:lpstr>The WEAP Application-Some Details</vt:lpstr>
      <vt:lpstr>Calibration Objectives: Re-create observed flow, storage, and delivery for historic period</vt:lpstr>
      <vt:lpstr>Slide 23</vt:lpstr>
      <vt:lpstr>Only Simple Climate Sensitivity thus far</vt:lpstr>
      <vt:lpstr>Storage, Delivery and Diversion: Homestake</vt:lpstr>
      <vt:lpstr>Slide 26</vt:lpstr>
    </vt:vector>
  </TitlesOfParts>
  <Company>UCAR/NCAR/EOL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SWANS  </dc:title>
  <dc:creator>kathleen</dc:creator>
  <cp:lastModifiedBy>yates</cp:lastModifiedBy>
  <cp:revision>117</cp:revision>
  <dcterms:created xsi:type="dcterms:W3CDTF">2008-11-05T22:03:51Z</dcterms:created>
  <dcterms:modified xsi:type="dcterms:W3CDTF">2010-07-13T19:59:26Z</dcterms:modified>
</cp:coreProperties>
</file>