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80" r:id="rId3"/>
    <p:sldId id="260" r:id="rId4"/>
    <p:sldId id="259" r:id="rId5"/>
    <p:sldId id="261" r:id="rId6"/>
    <p:sldId id="284" r:id="rId7"/>
    <p:sldId id="262" r:id="rId8"/>
    <p:sldId id="270" r:id="rId9"/>
    <p:sldId id="271" r:id="rId10"/>
    <p:sldId id="263" r:id="rId11"/>
    <p:sldId id="281" r:id="rId12"/>
    <p:sldId id="267" r:id="rId13"/>
    <p:sldId id="274" r:id="rId14"/>
    <p:sldId id="283" r:id="rId15"/>
    <p:sldId id="266" r:id="rId16"/>
    <p:sldId id="275" r:id="rId17"/>
    <p:sldId id="277" r:id="rId18"/>
    <p:sldId id="279" r:id="rId19"/>
    <p:sldId id="278" r:id="rId20"/>
    <p:sldId id="282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634AF-A2C6-3C4A-97DC-DEDB72728DDE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67F73-3A49-C644-96FA-FCA1F8249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9865C-ACA5-43CB-8BA6-7A3556B7F4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E2916A-9E50-40DE-8E80-30333E14E3A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19B660-F346-4A6B-A70C-ED97100EF55B}" type="slidenum">
              <a:rPr lang="en-US"/>
              <a:pPr/>
              <a:t>4</a:t>
            </a:fld>
            <a:endParaRPr lang="en-US"/>
          </a:p>
        </p:txBody>
      </p:sp>
      <p:sp>
        <p:nvSpPr>
          <p:cNvPr id="64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2D41B6-3312-4BE8-A264-854BE7EFA9A3}" type="slidenum">
              <a:rPr 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F655C5-0804-4C90-AA49-9F166B3465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040F33-1500-407F-8F98-601044917CA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E7E3F8-7396-C64C-882E-04A2FF0C92FE}" type="slidenum">
              <a:rPr lang="en-US"/>
              <a:pPr/>
              <a:t>13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65650" cy="34242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1638" cy="40274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2586F7-CF40-4AC2-8901-E70E40AF48E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112" y="4342150"/>
            <a:ext cx="5487333" cy="4113861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C6D265-75C7-4283-8C82-918ED49E0FA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30256-C55B-3A40-A771-666157C14035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C6FFB-34CF-0245-AB84-D3A33D728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Network Enabled Verification Service (NEVS) in Support of</a:t>
            </a:r>
            <a:br>
              <a:rPr lang="en-US" dirty="0" smtClean="0"/>
            </a:br>
            <a:r>
              <a:rPr lang="en-US" dirty="0" smtClean="0"/>
              <a:t>NNEW Capability Evaluation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Sean Madine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ESRL/GSD/FVS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15 September 2010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7" name="Picture 2" descr="noa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0"/>
            <a:ext cx="1371600" cy="109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NEVS in the FY10 Capability Evaluation</a:t>
            </a:r>
            <a:br>
              <a:rPr lang="en-US" dirty="0" smtClean="0"/>
            </a:br>
            <a:r>
              <a:rPr lang="en-US" sz="4000" dirty="0" smtClean="0"/>
              <a:t>Planned Configuration</a:t>
            </a:r>
            <a:endParaRPr lang="en-US" sz="4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2075" y="1417638"/>
            <a:ext cx="6445306" cy="42642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9500" y="5681858"/>
            <a:ext cx="730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Consume weather information from NNEW services, and show resulting value through web user interface.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NEVS in the FY10 Capability Evaluation</a:t>
            </a:r>
            <a:br>
              <a:rPr lang="en-US" dirty="0" smtClean="0"/>
            </a:br>
            <a:r>
              <a:rPr lang="en-US" sz="4000" dirty="0" smtClean="0"/>
              <a:t>Actual  Configuration</a:t>
            </a:r>
            <a:endParaRPr lang="en-US" sz="4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2075" y="1417638"/>
            <a:ext cx="6445306" cy="42642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9500" y="5681858"/>
            <a:ext cx="73025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WFS and WCS successful ingest via public URL access.  </a:t>
            </a:r>
            <a:r>
              <a:rPr lang="en-US" sz="2400" dirty="0" err="1" smtClean="0"/>
              <a:t>NOAAnet</a:t>
            </a:r>
            <a:r>
              <a:rPr lang="en-US" sz="2400" dirty="0" smtClean="0"/>
              <a:t> connections unavailable to GSD/FVS until 9/14.  Offline access (</a:t>
            </a:r>
            <a:r>
              <a:rPr lang="en-US" sz="2400" dirty="0" err="1" smtClean="0"/>
              <a:t>getCapabilities</a:t>
            </a:r>
            <a:r>
              <a:rPr lang="en-US" sz="2400" dirty="0" smtClean="0"/>
              <a:t>) successful.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Setup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Scenario: Verification support for strategic planning in NAS, with respect to convection</a:t>
            </a:r>
          </a:p>
          <a:p>
            <a:r>
              <a:rPr lang="en-US" sz="2800" dirty="0" smtClean="0"/>
              <a:t>Produce depictions, statistics, and diagnostics for weather and weather translation </a:t>
            </a:r>
          </a:p>
          <a:p>
            <a:r>
              <a:rPr lang="en-US" sz="2800" dirty="0" smtClean="0"/>
              <a:t>Specifically, convection translated via the </a:t>
            </a:r>
            <a:r>
              <a:rPr lang="en-US" sz="2800" dirty="0" err="1" smtClean="0"/>
              <a:t>Mincut</a:t>
            </a:r>
            <a:r>
              <a:rPr lang="en-US" sz="2800" dirty="0" smtClean="0"/>
              <a:t> bottleneck approach, currently under consideration for </a:t>
            </a:r>
            <a:r>
              <a:rPr lang="en-US" sz="2800" dirty="0" err="1" smtClean="0"/>
              <a:t>NextGen</a:t>
            </a:r>
            <a:r>
              <a:rPr lang="en-US" sz="2800" dirty="0" smtClean="0"/>
              <a:t> ATM planning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Strategic Planning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1148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90000"/>
              </a:lnSpc>
            </a:pPr>
            <a:endParaRPr lang="en-US" sz="19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Planners need forecasts that provide the following weather attributes relatively broad scales (ARTCC) over CONUS: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3273" dirty="0" smtClean="0"/>
              <a:t>Structure, </a:t>
            </a:r>
            <a:r>
              <a:rPr lang="en-US" sz="3273" dirty="0"/>
              <a:t>amount, location of convection 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endParaRPr lang="en-US" sz="3273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Implemented with the current set of management tools 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Airspace Flow Programs, Ground Delay Programs, etc.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endParaRPr lang="en-US" sz="3273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Primarily occurs during morning, with forecasts out to 6-hours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Key planning points: </a:t>
            </a:r>
            <a:r>
              <a:rPr lang="en-US" sz="3273" dirty="0" err="1" smtClean="0"/>
              <a:t>telcons</a:t>
            </a:r>
            <a:r>
              <a:rPr lang="en-US" sz="3273" dirty="0" smtClean="0"/>
              <a:t> </a:t>
            </a:r>
            <a:r>
              <a:rPr lang="en-US" sz="3273" dirty="0"/>
              <a:t>at 11z, 13z, 15z 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Typically before any significant convective initiation 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endParaRPr lang="en-US" sz="3273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73" dirty="0"/>
              <a:t>Strategic planners need significant confidence to commit to a convective impact mitigation plan (“go out on a limb”</a:t>
            </a:r>
            <a:r>
              <a:rPr lang="en-US" sz="3273" dirty="0" smtClean="0"/>
              <a:t>)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3273" dirty="0" smtClean="0"/>
              <a:t>Probabilistic forecasts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9/2/2009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WMO Symposium on Nowcasting</a:t>
            </a:r>
          </a:p>
        </p:txBody>
      </p:sp>
      <p:sp>
        <p:nvSpPr>
          <p:cNvPr id="77826" name="Rectangle 1026"/>
          <p:cNvSpPr>
            <a:spLocks noGrp="1"/>
          </p:cNvSpPr>
          <p:nvPr>
            <p:ph type="title"/>
          </p:nvPr>
        </p:nvSpPr>
        <p:spPr>
          <a:xfrm>
            <a:off x="414338" y="0"/>
            <a:ext cx="8223250" cy="1139825"/>
          </a:xfrm>
          <a:ln/>
        </p:spPr>
        <p:txBody>
          <a:bodyPr lIns="0" tIns="0" rIns="0" bIns="0"/>
          <a:lstStyle/>
          <a:p>
            <a:pPr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21 August 2009 AFP- ZOB</a:t>
            </a:r>
          </a:p>
        </p:txBody>
      </p:sp>
      <p:pic>
        <p:nvPicPr>
          <p:cNvPr id="77827" name="Picture 1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4600" y="1036638"/>
            <a:ext cx="6434138" cy="5811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2903538" y="1344613"/>
            <a:ext cx="828675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5638" algn="l"/>
              </a:tabLst>
            </a:pPr>
            <a:r>
              <a:rPr lang="en-GB">
                <a:solidFill>
                  <a:srgbClr val="000000"/>
                </a:solidFill>
                <a:latin typeface="Calibri" pitchFamily="34" charset="0"/>
                <a:ea typeface="DejaVu LGC Sans"/>
                <a:cs typeface="DejaVu LGC Sans"/>
              </a:rPr>
              <a:t>Sector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22300" y="622300"/>
            <a:ext cx="5181600" cy="5597525"/>
            <a:chOff x="432" y="432"/>
            <a:chExt cx="3599" cy="3887"/>
          </a:xfrm>
        </p:grpSpPr>
        <p:sp>
          <p:nvSpPr>
            <p:cNvPr id="35868" name="Line 3"/>
            <p:cNvSpPr>
              <a:spLocks noChangeShapeType="1"/>
            </p:cNvSpPr>
            <p:nvPr/>
          </p:nvSpPr>
          <p:spPr bwMode="auto">
            <a:xfrm>
              <a:off x="432" y="576"/>
              <a:ext cx="3600" cy="3744"/>
            </a:xfrm>
            <a:prstGeom prst="line">
              <a:avLst/>
            </a:prstGeom>
            <a:noFill/>
            <a:ln w="18360">
              <a:solidFill>
                <a:srgbClr val="23FF2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9" name="Text Box 4"/>
            <p:cNvSpPr txBox="1">
              <a:spLocks noChangeArrowheads="1"/>
            </p:cNvSpPr>
            <p:nvPr/>
          </p:nvSpPr>
          <p:spPr bwMode="auto">
            <a:xfrm>
              <a:off x="720" y="432"/>
              <a:ext cx="720" cy="2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tabLst>
                  <a:tab pos="655638" algn="l"/>
                </a:tabLst>
              </a:pPr>
              <a:r>
                <a:rPr lang="en-GB">
                  <a:solidFill>
                    <a:srgbClr val="000000"/>
                  </a:solidFill>
                  <a:latin typeface="Calibri" pitchFamily="34" charset="0"/>
                  <a:ea typeface="DejaVu LGC Sans"/>
                  <a:cs typeface="DejaVu LGC Sans"/>
                </a:rPr>
                <a:t>Jetway</a:t>
              </a:r>
            </a:p>
          </p:txBody>
        </p:sp>
        <p:cxnSp>
          <p:nvCxnSpPr>
            <p:cNvPr id="35870" name="AutoShape 5"/>
            <p:cNvCxnSpPr>
              <a:cxnSpLocks noChangeShapeType="1"/>
              <a:stCxn id="35869" idx="2"/>
            </p:cNvCxnSpPr>
            <p:nvPr/>
          </p:nvCxnSpPr>
          <p:spPr bwMode="auto">
            <a:xfrm flipH="1">
              <a:off x="850" y="650"/>
              <a:ext cx="230" cy="21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35844" name="AutoShape 6"/>
          <p:cNvCxnSpPr>
            <a:cxnSpLocks noChangeShapeType="1"/>
            <a:stCxn id="35842" idx="2"/>
          </p:cNvCxnSpPr>
          <p:nvPr/>
        </p:nvCxnSpPr>
        <p:spPr bwMode="auto">
          <a:xfrm flipH="1">
            <a:off x="3095625" y="1658938"/>
            <a:ext cx="222250" cy="35718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5845" name="Freeform 7"/>
          <p:cNvSpPr>
            <a:spLocks noChangeArrowheads="1"/>
          </p:cNvSpPr>
          <p:nvPr/>
        </p:nvSpPr>
        <p:spPr bwMode="auto">
          <a:xfrm>
            <a:off x="1036638" y="1244600"/>
            <a:ext cx="6427787" cy="3732213"/>
          </a:xfrm>
          <a:custGeom>
            <a:avLst/>
            <a:gdLst>
              <a:gd name="T0" fmla="*/ 2147483647 w 19686"/>
              <a:gd name="T1" fmla="*/ 0 h 11431"/>
              <a:gd name="T2" fmla="*/ 0 w 19686"/>
              <a:gd name="T3" fmla="*/ 2147483647 h 11431"/>
              <a:gd name="T4" fmla="*/ 2147483647 w 19686"/>
              <a:gd name="T5" fmla="*/ 2147483647 h 11431"/>
              <a:gd name="T6" fmla="*/ 2147483647 w 19686"/>
              <a:gd name="T7" fmla="*/ 2147483647 h 11431"/>
              <a:gd name="T8" fmla="*/ 2147483647 w 19686"/>
              <a:gd name="T9" fmla="*/ 2147483647 h 11431"/>
              <a:gd name="T10" fmla="*/ 2147483647 w 19686"/>
              <a:gd name="T11" fmla="*/ 2147483647 h 11431"/>
              <a:gd name="T12" fmla="*/ 2147483647 w 19686"/>
              <a:gd name="T13" fmla="*/ 0 h 114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686"/>
              <a:gd name="T22" fmla="*/ 0 h 11431"/>
              <a:gd name="T23" fmla="*/ 19686 w 19686"/>
              <a:gd name="T24" fmla="*/ 11431 h 114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686" h="11431">
                <a:moveTo>
                  <a:pt x="3175" y="0"/>
                </a:moveTo>
                <a:lnTo>
                  <a:pt x="0" y="3810"/>
                </a:lnTo>
                <a:lnTo>
                  <a:pt x="7620" y="11430"/>
                </a:lnTo>
                <a:lnTo>
                  <a:pt x="19685" y="10160"/>
                </a:lnTo>
                <a:lnTo>
                  <a:pt x="17145" y="5715"/>
                </a:lnTo>
                <a:lnTo>
                  <a:pt x="7620" y="5080"/>
                </a:lnTo>
                <a:lnTo>
                  <a:pt x="3175" y="0"/>
                </a:lnTo>
              </a:path>
            </a:pathLst>
          </a:cu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11163" y="1244600"/>
            <a:ext cx="7048500" cy="3730625"/>
            <a:chOff x="285" y="864"/>
            <a:chExt cx="4895" cy="2591"/>
          </a:xfrm>
        </p:grpSpPr>
        <p:sp>
          <p:nvSpPr>
            <p:cNvPr id="35863" name="Freeform 9"/>
            <p:cNvSpPr>
              <a:spLocks noChangeArrowheads="1"/>
            </p:cNvSpPr>
            <p:nvPr/>
          </p:nvSpPr>
          <p:spPr bwMode="auto">
            <a:xfrm>
              <a:off x="717" y="1613"/>
              <a:ext cx="1849" cy="1844"/>
            </a:xfrm>
            <a:custGeom>
              <a:avLst/>
              <a:gdLst>
                <a:gd name="T0" fmla="*/ 0 w 8155"/>
                <a:gd name="T1" fmla="*/ 0 h 8130"/>
                <a:gd name="T2" fmla="*/ 0 w 8155"/>
                <a:gd name="T3" fmla="*/ 0 h 8130"/>
                <a:gd name="T4" fmla="*/ 0 w 8155"/>
                <a:gd name="T5" fmla="*/ 0 h 8130"/>
                <a:gd name="T6" fmla="*/ 0 w 8155"/>
                <a:gd name="T7" fmla="*/ 0 h 81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55"/>
                <a:gd name="T13" fmla="*/ 0 h 8130"/>
                <a:gd name="T14" fmla="*/ 8155 w 8155"/>
                <a:gd name="T15" fmla="*/ 8130 h 81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55" h="8130">
                  <a:moveTo>
                    <a:pt x="452" y="0"/>
                  </a:moveTo>
                  <a:lnTo>
                    <a:pt x="0" y="509"/>
                  </a:lnTo>
                  <a:lnTo>
                    <a:pt x="7620" y="8129"/>
                  </a:lnTo>
                  <a:lnTo>
                    <a:pt x="8154" y="8066"/>
                  </a:lnTo>
                </a:path>
              </a:pathLst>
            </a:cu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4" name="Freeform 10"/>
            <p:cNvSpPr>
              <a:spLocks noChangeArrowheads="1"/>
            </p:cNvSpPr>
            <p:nvPr/>
          </p:nvSpPr>
          <p:spPr bwMode="auto">
            <a:xfrm>
              <a:off x="1370" y="864"/>
              <a:ext cx="3812" cy="2455"/>
            </a:xfrm>
            <a:custGeom>
              <a:avLst/>
              <a:gdLst>
                <a:gd name="T0" fmla="*/ 0 w 16809"/>
                <a:gd name="T1" fmla="*/ 0 h 10827"/>
                <a:gd name="T2" fmla="*/ 0 w 16809"/>
                <a:gd name="T3" fmla="*/ 0 h 10827"/>
                <a:gd name="T4" fmla="*/ 0 w 16809"/>
                <a:gd name="T5" fmla="*/ 0 h 10827"/>
                <a:gd name="T6" fmla="*/ 0 w 16809"/>
                <a:gd name="T7" fmla="*/ 0 h 10827"/>
                <a:gd name="T8" fmla="*/ 0 w 16809"/>
                <a:gd name="T9" fmla="*/ 0 h 10827"/>
                <a:gd name="T10" fmla="*/ 0 w 16809"/>
                <a:gd name="T11" fmla="*/ 0 h 108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09"/>
                <a:gd name="T19" fmla="*/ 0 h 10827"/>
                <a:gd name="T20" fmla="*/ 16809 w 16809"/>
                <a:gd name="T21" fmla="*/ 10827 h 108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09" h="10827">
                  <a:moveTo>
                    <a:pt x="10256" y="10826"/>
                  </a:moveTo>
                  <a:lnTo>
                    <a:pt x="16808" y="10160"/>
                  </a:lnTo>
                  <a:lnTo>
                    <a:pt x="14268" y="5715"/>
                  </a:lnTo>
                  <a:lnTo>
                    <a:pt x="4743" y="5080"/>
                  </a:lnTo>
                  <a:lnTo>
                    <a:pt x="298" y="0"/>
                  </a:lnTo>
                  <a:lnTo>
                    <a:pt x="0" y="357"/>
                  </a:lnTo>
                </a:path>
              </a:pathLst>
            </a:cu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5" name="Text Box 11"/>
            <p:cNvSpPr txBox="1">
              <a:spLocks noChangeArrowheads="1"/>
            </p:cNvSpPr>
            <p:nvPr/>
          </p:nvSpPr>
          <p:spPr bwMode="auto">
            <a:xfrm>
              <a:off x="285" y="2160"/>
              <a:ext cx="720" cy="2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tabLst>
                  <a:tab pos="655638" algn="l"/>
                </a:tabLst>
              </a:pPr>
              <a:r>
                <a:rPr lang="en-GB">
                  <a:solidFill>
                    <a:srgbClr val="000000"/>
                  </a:solidFill>
                  <a:latin typeface="Calibri" pitchFamily="34" charset="0"/>
                  <a:ea typeface="DejaVu LGC Sans"/>
                  <a:cs typeface="DejaVu LGC Sans"/>
                </a:rPr>
                <a:t>Corridor</a:t>
              </a:r>
            </a:p>
          </p:txBody>
        </p:sp>
        <p:cxnSp>
          <p:nvCxnSpPr>
            <p:cNvPr id="35866" name="AutoShape 12"/>
            <p:cNvCxnSpPr>
              <a:cxnSpLocks noChangeShapeType="1"/>
              <a:stCxn id="35865" idx="2"/>
            </p:cNvCxnSpPr>
            <p:nvPr/>
          </p:nvCxnSpPr>
          <p:spPr bwMode="auto">
            <a:xfrm flipV="1">
              <a:off x="645" y="2341"/>
              <a:ext cx="595" cy="3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867" name="AutoShape 13"/>
            <p:cNvCxnSpPr>
              <a:cxnSpLocks noChangeShapeType="1"/>
              <a:stCxn id="35865" idx="0"/>
            </p:cNvCxnSpPr>
            <p:nvPr/>
          </p:nvCxnSpPr>
          <p:spPr bwMode="auto">
            <a:xfrm flipV="1">
              <a:off x="645" y="1715"/>
              <a:ext cx="1431" cy="444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450975" y="4354513"/>
            <a:ext cx="1244600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5638" algn="l"/>
              </a:tabLst>
            </a:pPr>
            <a:r>
              <a:rPr lang="en-GB">
                <a:solidFill>
                  <a:srgbClr val="000000"/>
                </a:solidFill>
                <a:latin typeface="Calibri" pitchFamily="34" charset="0"/>
                <a:ea typeface="DejaVu LGC Sans"/>
                <a:cs typeface="DejaVu LGC Sans"/>
              </a:rPr>
              <a:t>Bottleneck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073275" y="2955925"/>
            <a:ext cx="1381125" cy="1973263"/>
            <a:chOff x="1440" y="2053"/>
            <a:chExt cx="959" cy="1370"/>
          </a:xfrm>
        </p:grpSpPr>
        <p:cxnSp>
          <p:nvCxnSpPr>
            <p:cNvPr id="35861" name="AutoShape 16"/>
            <p:cNvCxnSpPr>
              <a:cxnSpLocks noChangeShapeType="1"/>
            </p:cNvCxnSpPr>
            <p:nvPr/>
          </p:nvCxnSpPr>
          <p:spPr bwMode="auto">
            <a:xfrm flipH="1">
              <a:off x="1749" y="2053"/>
              <a:ext cx="650" cy="642"/>
            </a:xfrm>
            <a:prstGeom prst="straightConnector1">
              <a:avLst/>
            </a:prstGeom>
            <a:noFill/>
            <a:ln w="9525">
              <a:solidFill>
                <a:srgbClr val="FF9966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cxnSp>
          <p:nvCxnSpPr>
            <p:cNvPr id="35862" name="AutoShape 17"/>
            <p:cNvCxnSpPr>
              <a:cxnSpLocks noChangeShapeType="1"/>
              <a:stCxn id="3086" idx="2"/>
            </p:cNvCxnSpPr>
            <p:nvPr/>
          </p:nvCxnSpPr>
          <p:spPr bwMode="auto">
            <a:xfrm flipV="1">
              <a:off x="1440" y="2510"/>
              <a:ext cx="614" cy="732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073275" y="3005138"/>
            <a:ext cx="1660525" cy="1857375"/>
            <a:chOff x="1440" y="2087"/>
            <a:chExt cx="1153" cy="1289"/>
          </a:xfrm>
        </p:grpSpPr>
        <p:cxnSp>
          <p:nvCxnSpPr>
            <p:cNvPr id="35857" name="AutoShape 19"/>
            <p:cNvCxnSpPr>
              <a:cxnSpLocks noChangeShapeType="1"/>
              <a:stCxn id="35854" idx="2"/>
            </p:cNvCxnSpPr>
            <p:nvPr/>
          </p:nvCxnSpPr>
          <p:spPr bwMode="auto">
            <a:xfrm flipH="1">
              <a:off x="2146" y="2880"/>
              <a:ext cx="220" cy="213"/>
            </a:xfrm>
            <a:prstGeom prst="straightConnector1">
              <a:avLst/>
            </a:prstGeom>
            <a:noFill/>
            <a:ln w="9525">
              <a:solidFill>
                <a:srgbClr val="FF9966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cxnSp>
          <p:nvCxnSpPr>
            <p:cNvPr id="35858" name="AutoShape 20"/>
            <p:cNvCxnSpPr>
              <a:cxnSpLocks noChangeShapeType="1"/>
            </p:cNvCxnSpPr>
            <p:nvPr/>
          </p:nvCxnSpPr>
          <p:spPr bwMode="auto">
            <a:xfrm flipV="1">
              <a:off x="2575" y="2087"/>
              <a:ext cx="19" cy="217"/>
            </a:xfrm>
            <a:prstGeom prst="straightConnector1">
              <a:avLst/>
            </a:prstGeom>
            <a:noFill/>
            <a:ln w="9525">
              <a:solidFill>
                <a:srgbClr val="FF9966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9" name="AutoShape 21"/>
            <p:cNvCxnSpPr>
              <a:cxnSpLocks noChangeShapeType="1"/>
              <a:stCxn id="3086" idx="2"/>
            </p:cNvCxnSpPr>
            <p:nvPr/>
          </p:nvCxnSpPr>
          <p:spPr bwMode="auto">
            <a:xfrm flipV="1">
              <a:off x="1440" y="3118"/>
              <a:ext cx="808" cy="124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860" name="AutoShape 22"/>
            <p:cNvCxnSpPr>
              <a:cxnSpLocks noChangeShapeType="1"/>
              <a:stCxn id="3086" idx="0"/>
            </p:cNvCxnSpPr>
            <p:nvPr/>
          </p:nvCxnSpPr>
          <p:spPr bwMode="auto">
            <a:xfrm flipV="1">
              <a:off x="1440" y="2197"/>
              <a:ext cx="1036" cy="82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876550" y="2281238"/>
            <a:ext cx="2098675" cy="1865312"/>
            <a:chOff x="1998" y="1584"/>
            <a:chExt cx="1457" cy="1295"/>
          </a:xfrm>
        </p:grpSpPr>
        <p:sp>
          <p:nvSpPr>
            <p:cNvPr id="35854" name="Freeform 24"/>
            <p:cNvSpPr>
              <a:spLocks noChangeArrowheads="1"/>
            </p:cNvSpPr>
            <p:nvPr/>
          </p:nvSpPr>
          <p:spPr bwMode="auto">
            <a:xfrm>
              <a:off x="1967" y="2160"/>
              <a:ext cx="786" cy="720"/>
            </a:xfrm>
            <a:custGeom>
              <a:avLst/>
              <a:gdLst>
                <a:gd name="T0" fmla="*/ 0 w 3465"/>
                <a:gd name="T1" fmla="*/ 0 h 3176"/>
                <a:gd name="T2" fmla="*/ 0 w 3465"/>
                <a:gd name="T3" fmla="*/ 0 h 3176"/>
                <a:gd name="T4" fmla="*/ 0 w 3465"/>
                <a:gd name="T5" fmla="*/ 0 h 3176"/>
                <a:gd name="T6" fmla="*/ 0 w 3465"/>
                <a:gd name="T7" fmla="*/ 0 h 3176"/>
                <a:gd name="T8" fmla="*/ 0 w 3465"/>
                <a:gd name="T9" fmla="*/ 0 h 3176"/>
                <a:gd name="T10" fmla="*/ 0 w 3465"/>
                <a:gd name="T11" fmla="*/ 0 h 3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65"/>
                <a:gd name="T19" fmla="*/ 0 h 3176"/>
                <a:gd name="T20" fmla="*/ 3465 w 3465"/>
                <a:gd name="T21" fmla="*/ 3176 h 3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65" h="3176">
                  <a:moveTo>
                    <a:pt x="162" y="635"/>
                  </a:moveTo>
                  <a:cubicBezTo>
                    <a:pt x="0" y="1026"/>
                    <a:pt x="619" y="635"/>
                    <a:pt x="619" y="1270"/>
                  </a:cubicBezTo>
                  <a:cubicBezTo>
                    <a:pt x="2016" y="1905"/>
                    <a:pt x="924" y="2540"/>
                    <a:pt x="2067" y="3175"/>
                  </a:cubicBezTo>
                  <a:cubicBezTo>
                    <a:pt x="3464" y="2540"/>
                    <a:pt x="3464" y="1905"/>
                    <a:pt x="3337" y="1270"/>
                  </a:cubicBezTo>
                  <a:cubicBezTo>
                    <a:pt x="3389" y="635"/>
                    <a:pt x="2119" y="635"/>
                    <a:pt x="1484" y="635"/>
                  </a:cubicBezTo>
                  <a:cubicBezTo>
                    <a:pt x="976" y="635"/>
                    <a:pt x="619" y="0"/>
                    <a:pt x="162" y="635"/>
                  </a:cubicBezTo>
                </a:path>
              </a:pathLst>
            </a:custGeom>
            <a:solidFill>
              <a:srgbClr val="FF0000"/>
            </a:solidFill>
            <a:ln w="9525">
              <a:solidFill>
                <a:srgbClr val="FF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5" name="Text Box 25"/>
            <p:cNvSpPr txBox="1">
              <a:spLocks noChangeArrowheads="1"/>
            </p:cNvSpPr>
            <p:nvPr/>
          </p:nvSpPr>
          <p:spPr bwMode="auto">
            <a:xfrm>
              <a:off x="2736" y="1584"/>
              <a:ext cx="720" cy="2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tabLst>
                  <a:tab pos="655638" algn="l"/>
                </a:tabLst>
              </a:pPr>
              <a:r>
                <a:rPr lang="en-GB">
                  <a:solidFill>
                    <a:srgbClr val="000000"/>
                  </a:solidFill>
                  <a:latin typeface="Calibri" pitchFamily="34" charset="0"/>
                  <a:ea typeface="DejaVu LGC Sans"/>
                  <a:cs typeface="DejaVu LGC Sans"/>
                </a:rPr>
                <a:t>Hazard</a:t>
              </a:r>
            </a:p>
          </p:txBody>
        </p:sp>
        <p:cxnSp>
          <p:nvCxnSpPr>
            <p:cNvPr id="35856" name="AutoShape 26"/>
            <p:cNvCxnSpPr>
              <a:cxnSpLocks noChangeShapeType="1"/>
              <a:stCxn id="35855" idx="2"/>
            </p:cNvCxnSpPr>
            <p:nvPr/>
          </p:nvCxnSpPr>
          <p:spPr bwMode="auto">
            <a:xfrm flipH="1">
              <a:off x="2763" y="1802"/>
              <a:ext cx="332" cy="53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828675" y="5391150"/>
            <a:ext cx="2489200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</a:tabLst>
            </a:pPr>
            <a:r>
              <a:rPr lang="en-GB">
                <a:solidFill>
                  <a:srgbClr val="000000"/>
                </a:solidFill>
                <a:latin typeface="Calibri" pitchFamily="34" charset="0"/>
                <a:ea typeface="DejaVu LGC Sans"/>
                <a:cs typeface="DejaVu LGC Sans"/>
              </a:rPr>
              <a:t>Blockage Potential 0.5</a:t>
            </a:r>
          </a:p>
        </p:txBody>
      </p:sp>
      <p:sp>
        <p:nvSpPr>
          <p:cNvPr id="35852" name="Text Box 28"/>
          <p:cNvSpPr txBox="1">
            <a:spLocks noChangeArrowheads="1"/>
          </p:cNvSpPr>
          <p:nvPr/>
        </p:nvSpPr>
        <p:spPr bwMode="auto">
          <a:xfrm>
            <a:off x="3525838" y="414338"/>
            <a:ext cx="518318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endParaRPr lang="en-GB" sz="2000" b="1">
              <a:latin typeface="Calibri" pitchFamily="34" charset="0"/>
              <a:ea typeface="DejaVu LGC Sans"/>
              <a:cs typeface="DejaVu LGC Sans"/>
            </a:endParaRP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1786304" y="0"/>
            <a:ext cx="7065595" cy="1143000"/>
          </a:xfrm>
        </p:spPr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100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Mincut</a:t>
            </a:r>
            <a:r>
              <a:rPr lang="en-US" sz="41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Bottleneck Technique</a:t>
            </a:r>
            <a:endParaRPr lang="en-US" sz="41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hextest.gif"/>
          <p:cNvPicPr>
            <a:picLocks noGrp="1" noChangeAspect="1"/>
          </p:cNvPicPr>
          <p:nvPr>
            <p:ph idx="1"/>
          </p:nvPr>
        </p:nvPicPr>
        <p:blipFill>
          <a:blip r:embed="rId2"/>
          <a:srcRect l="-8379" r="-8379"/>
          <a:stretch>
            <a:fillRect/>
          </a:stretch>
        </p:blipFill>
        <p:spPr>
          <a:xfrm>
            <a:off x="457200" y="1063626"/>
            <a:ext cx="8229600" cy="5062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NEVS Demonstration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esrl.noaa.gov/nevs/demo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NNEW and NEVS in FY11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quality baseline of weather data</a:t>
            </a:r>
          </a:p>
          <a:p>
            <a:r>
              <a:rPr lang="en-US" dirty="0" smtClean="0"/>
              <a:t>Perform diagnostic tests of NNEW from consumer perspective</a:t>
            </a:r>
          </a:p>
          <a:p>
            <a:r>
              <a:rPr lang="en-US" dirty="0" smtClean="0"/>
              <a:t>Expand service concepts/implementation</a:t>
            </a:r>
          </a:p>
          <a:p>
            <a:pPr lvl="1"/>
            <a:r>
              <a:rPr lang="en-US" dirty="0" smtClean="0"/>
              <a:t>Lessons learned in FY10</a:t>
            </a:r>
          </a:p>
          <a:p>
            <a:pPr lvl="1"/>
            <a:r>
              <a:rPr lang="en-US" dirty="0" smtClean="0"/>
              <a:t>NEVS input needs</a:t>
            </a:r>
          </a:p>
          <a:p>
            <a:pPr lvl="1"/>
            <a:r>
              <a:rPr lang="en-US" dirty="0" smtClean="0"/>
              <a:t>NEVS output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Weather forecast quality information will play an important role in the success of </a:t>
            </a:r>
            <a:r>
              <a:rPr lang="en-US" dirty="0" err="1" smtClean="0"/>
              <a:t>NextGen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NEVS is designed to work within the framework of NNEW, and incorporate concepts to support effective air traffic management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FY10:  NEVS demonstrates interoperability with NNEW services in context of NAS strategic planning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FY11:  NEVS, a unique consumer, could: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Provide quality baseline of weather data in 4-D Cube/SAS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Perform diagnostic tests of NNEW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Expand service concepts/implementation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19827A-A66B-4D78-A92E-69C8B2CBDA5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8001000" cy="8382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1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NEVS Architecture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3013" name="Picture 4" descr="NEVS-Archite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8567738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Slide Number Placeholder 4"/>
          <p:cNvSpPr txBox="1">
            <a:spLocks/>
          </p:cNvSpPr>
          <p:nvPr/>
        </p:nvSpPr>
        <p:spPr bwMode="auto">
          <a:xfrm>
            <a:off x="67056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BC06FCB-4840-4FAE-BB92-7B5B7FFDF9DA}" type="slidenum">
              <a:rPr lang="en-US" sz="1200">
                <a:latin typeface="Rockwell"/>
              </a:rPr>
              <a:pPr algn="r"/>
              <a:t>20</a:t>
            </a:fld>
            <a:endParaRPr lang="en-US" sz="1200">
              <a:latin typeface="Rockwel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Tolerance Alert Scenario #1</a:t>
            </a:r>
          </a:p>
        </p:txBody>
      </p:sp>
      <p:pic>
        <p:nvPicPr>
          <p:cNvPr id="18435" name="Content Placeholder 4" descr="nevs_screen_shot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565400"/>
            <a:ext cx="4038600" cy="2595563"/>
          </a:xfrm>
        </p:spPr>
      </p:pic>
      <p:pic>
        <p:nvPicPr>
          <p:cNvPr id="18436" name="Content Placeholder 5" descr="nevs_screen_shot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2573338"/>
            <a:ext cx="4038600" cy="2579687"/>
          </a:xfrm>
        </p:spPr>
      </p:pic>
      <p:sp>
        <p:nvSpPr>
          <p:cNvPr id="7" name="Right Brace 6"/>
          <p:cNvSpPr/>
          <p:nvPr/>
        </p:nvSpPr>
        <p:spPr>
          <a:xfrm>
            <a:off x="7086600" y="3124200"/>
            <a:ext cx="152400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086600" y="4038600"/>
            <a:ext cx="709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i="1">
                <a:latin typeface="Calibri" pitchFamily="34" charset="0"/>
              </a:rPr>
              <a:t>tolerance </a:t>
            </a:r>
          </a:p>
          <a:p>
            <a:r>
              <a:rPr lang="en-US" sz="1000" i="1">
                <a:latin typeface="Calibri" pitchFamily="34" charset="0"/>
              </a:rPr>
              <a:t>exceeded</a:t>
            </a:r>
          </a:p>
        </p:txBody>
      </p:sp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1752600" y="5410200"/>
            <a:ext cx="1077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Plan view</a:t>
            </a:r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5943600" y="5334000"/>
            <a:ext cx="1781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Tolerance for</a:t>
            </a:r>
          </a:p>
          <a:p>
            <a:pPr algn="ctr"/>
            <a:r>
              <a:rPr lang="en-US">
                <a:latin typeface="Calibri" pitchFamily="34" charset="0"/>
              </a:rPr>
              <a:t>sector of interest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4400" y="1295400"/>
            <a:ext cx="73914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5425" indent="-2254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85750" algn="l"/>
              </a:tabLst>
              <a:defRPr/>
            </a:pPr>
            <a:r>
              <a:rPr lang="en-US" dirty="0">
                <a:latin typeface="+mn-lt"/>
              </a:rPr>
              <a:t>  A strategic plan based upon ARTCC capacity estimates has been made for 	New York and DC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A change in capacity beyond a certain tolerance will require reconfiguration</a:t>
            </a:r>
          </a:p>
        </p:txBody>
      </p:sp>
      <p:sp>
        <p:nvSpPr>
          <p:cNvPr id="18442" name="TextBox 12"/>
          <p:cNvSpPr txBox="1">
            <a:spLocks noChangeArrowheads="1"/>
          </p:cNvSpPr>
          <p:nvPr/>
        </p:nvSpPr>
        <p:spPr bwMode="auto">
          <a:xfrm>
            <a:off x="3076575" y="5867400"/>
            <a:ext cx="2943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Working NEVS Prototype </a:t>
            </a:r>
          </a:p>
          <a:p>
            <a:pPr algn="ctr"/>
            <a:r>
              <a:rPr lang="en-US" sz="1400">
                <a:latin typeface="Calibri" pitchFamily="34" charset="0"/>
              </a:rPr>
              <a:t>Example of Dashboard for FY10 Demo</a:t>
            </a:r>
          </a:p>
          <a:p>
            <a:pPr algn="ctr"/>
            <a:r>
              <a:rPr lang="en-US" sz="1200">
                <a:latin typeface="Calibri" pitchFamily="34" charset="0"/>
              </a:rPr>
              <a:t>(capacity estimates based upon</a:t>
            </a:r>
          </a:p>
          <a:p>
            <a:pPr algn="ctr"/>
            <a:r>
              <a:rPr lang="en-US" sz="1200">
                <a:latin typeface="Calibri" pitchFamily="34" charset="0"/>
              </a:rPr>
              <a:t>sector min-cut bottleneck algorithm)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Integration Plan</a:t>
            </a:r>
            <a:endParaRPr lang="en-US" dirty="0"/>
          </a:p>
        </p:txBody>
      </p:sp>
      <p:pic>
        <p:nvPicPr>
          <p:cNvPr id="4" name="Content Placeholder 3" descr="Integration Concept slide 2010 03 26 1415E 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1" y="1143000"/>
            <a:ext cx="7543800" cy="52578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C410-2DE2-4B0D-820C-7BC17EE5A0B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NEVS?</a:t>
            </a:r>
            <a:endParaRPr lang="en-US" dirty="0"/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Network-Enabled Verification Service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Utilizes advanced quality assessment techniques integrated with key aviation decision criteria to provide meteorological forecast quality of aviation weather products in the context of aviation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Measures value of products to planning processes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Adds value to air traffic management with specific capabilities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Support of synthesis of weather forecasts into the SAS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Real-time 4-D Cube weather forecast quality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QMS : Historical performance record of weather and translated weather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Alert to other services when quality tolerances exceeded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Research to Operations (RTO) evaluations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Designed to conform to NNEW standards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EEEB-7858-4AC1-978E-649E418AE4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NEVS in Weather Integration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C410-2DE2-4B0D-820C-7BC17EE5A0B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14400" y="990600"/>
            <a:ext cx="7772400" cy="5486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NextGen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19400" y="4648200"/>
            <a:ext cx="3429000" cy="1905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NEVS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Can 15"/>
          <p:cNvSpPr/>
          <p:nvPr/>
        </p:nvSpPr>
        <p:spPr>
          <a:xfrm>
            <a:off x="3048000" y="5029200"/>
            <a:ext cx="1143000" cy="1069848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Quality of </a:t>
            </a:r>
            <a:r>
              <a:rPr lang="en-US" sz="1200" b="1" dirty="0" err="1" smtClean="0">
                <a:solidFill>
                  <a:schemeClr val="tx1"/>
                </a:solidFill>
              </a:rPr>
              <a:t>Wx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Can 16"/>
          <p:cNvSpPr/>
          <p:nvPr/>
        </p:nvSpPr>
        <p:spPr>
          <a:xfrm>
            <a:off x="4800600" y="5029200"/>
            <a:ext cx="1143000" cy="1066800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Quality of Translated </a:t>
            </a:r>
            <a:r>
              <a:rPr lang="en-US" sz="1000" b="1" dirty="0" err="1" smtClean="0">
                <a:solidFill>
                  <a:schemeClr val="tx1"/>
                </a:solidFill>
              </a:rPr>
              <a:t>Wx</a:t>
            </a:r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33" name="Shape 32"/>
          <p:cNvCxnSpPr>
            <a:stCxn id="16" idx="2"/>
          </p:cNvCxnSpPr>
          <p:nvPr/>
        </p:nvCxnSpPr>
        <p:spPr>
          <a:xfrm rot="10800000">
            <a:off x="2286000" y="4114800"/>
            <a:ext cx="762000" cy="1449324"/>
          </a:xfrm>
          <a:prstGeom prst="bentConnector2">
            <a:avLst/>
          </a:prstGeom>
          <a:ln w="19050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66800" y="4495800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Performance </a:t>
            </a:r>
          </a:p>
          <a:p>
            <a:r>
              <a:rPr lang="en-US" sz="1200" b="1" dirty="0" smtClean="0"/>
              <a:t>Feedback of</a:t>
            </a:r>
          </a:p>
          <a:p>
            <a:r>
              <a:rPr lang="en-US" sz="1200" b="1" dirty="0" smtClean="0"/>
              <a:t>Cube Elements</a:t>
            </a:r>
            <a:endParaRPr lang="en-US" sz="1200" b="1" dirty="0"/>
          </a:p>
        </p:txBody>
      </p:sp>
      <p:sp>
        <p:nvSpPr>
          <p:cNvPr id="58" name="Left-Right Arrow 57"/>
          <p:cNvSpPr/>
          <p:nvPr/>
        </p:nvSpPr>
        <p:spPr>
          <a:xfrm>
            <a:off x="4114800" y="5410200"/>
            <a:ext cx="835152" cy="685800"/>
          </a:xfrm>
          <a:prstGeom prst="leftRightArrow">
            <a:avLst>
              <a:gd name="adj1" fmla="val 60465"/>
              <a:gd name="adj2" fmla="val 32558"/>
            </a:avLst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30338" y="5543490"/>
            <a:ext cx="822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Information</a:t>
            </a:r>
          </a:p>
          <a:p>
            <a:pPr algn="ctr"/>
            <a:r>
              <a:rPr lang="en-US" sz="1000" b="1" dirty="0" smtClean="0"/>
              <a:t>Exchange</a:t>
            </a:r>
            <a:endParaRPr lang="en-US" sz="1000" b="1" dirty="0"/>
          </a:p>
        </p:txBody>
      </p:sp>
      <p:sp>
        <p:nvSpPr>
          <p:cNvPr id="29" name="Cube 28"/>
          <p:cNvSpPr/>
          <p:nvPr/>
        </p:nvSpPr>
        <p:spPr>
          <a:xfrm>
            <a:off x="1447800" y="3276600"/>
            <a:ext cx="1219200" cy="838200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2057400" y="2667000"/>
            <a:ext cx="1295400" cy="1447800"/>
          </a:xfrm>
          <a:prstGeom prst="cube">
            <a:avLst>
              <a:gd name="adj" fmla="val 25665"/>
            </a:avLst>
          </a:prstGeom>
          <a:solidFill>
            <a:schemeClr val="accent6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>
            <a:off x="1295400" y="1828800"/>
            <a:ext cx="2362200" cy="2286000"/>
          </a:xfrm>
          <a:prstGeom prst="cube">
            <a:avLst>
              <a:gd name="adj" fmla="val 29293"/>
            </a:avLst>
          </a:prstGeom>
          <a:solidFill>
            <a:schemeClr val="accent1">
              <a:lumMod val="60000"/>
              <a:lumOff val="40000"/>
              <a:alpha val="39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4D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Wx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20355" y="2971800"/>
            <a:ext cx="539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SAS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434599" y="3581400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Performance</a:t>
            </a:r>
          </a:p>
          <a:p>
            <a:r>
              <a:rPr lang="en-US" sz="1200" b="1" dirty="0" smtClean="0"/>
              <a:t>Feedback</a:t>
            </a:r>
            <a:endParaRPr lang="en-US" sz="1200" b="1" dirty="0"/>
          </a:p>
        </p:txBody>
      </p:sp>
      <p:sp>
        <p:nvSpPr>
          <p:cNvPr id="50" name="Down Arrow 49"/>
          <p:cNvSpPr/>
          <p:nvPr/>
        </p:nvSpPr>
        <p:spPr>
          <a:xfrm rot="20400000">
            <a:off x="2990928" y="3854450"/>
            <a:ext cx="822960" cy="130187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4D Cube and SAS Weather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876800" y="1600200"/>
            <a:ext cx="2819400" cy="25146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Weather Translation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ATM Decision Support</a:t>
            </a: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400" b="1" i="1" dirty="0" smtClean="0">
                <a:solidFill>
                  <a:schemeClr val="tx1"/>
                </a:solidFill>
              </a:rPr>
              <a:t>Translation of Weather for use in Aviation Operations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52" name="Down Arrow 51"/>
          <p:cNvSpPr/>
          <p:nvPr/>
        </p:nvSpPr>
        <p:spPr>
          <a:xfrm>
            <a:off x="4953001" y="3810000"/>
            <a:ext cx="838199" cy="129380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Translated Weather</a:t>
            </a:r>
          </a:p>
        </p:txBody>
      </p:sp>
      <p:sp>
        <p:nvSpPr>
          <p:cNvPr id="51" name="Down Arrow 50"/>
          <p:cNvSpPr/>
          <p:nvPr/>
        </p:nvSpPr>
        <p:spPr>
          <a:xfrm rot="16200000">
            <a:off x="3925824" y="2779776"/>
            <a:ext cx="758952" cy="160019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SAS Forecast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48400" y="3352800"/>
            <a:ext cx="1143000" cy="6858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Performance Feedback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31" name="Shape 30"/>
          <p:cNvCxnSpPr>
            <a:stCxn id="17" idx="4"/>
            <a:endCxn id="20" idx="2"/>
          </p:cNvCxnSpPr>
          <p:nvPr/>
        </p:nvCxnSpPr>
        <p:spPr>
          <a:xfrm flipV="1">
            <a:off x="5943600" y="4038600"/>
            <a:ext cx="876300" cy="1524000"/>
          </a:xfrm>
          <a:prstGeom prst="bentConnector2">
            <a:avLst/>
          </a:prstGeom>
          <a:ln w="1905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10400" y="4419600"/>
            <a:ext cx="1219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Performance </a:t>
            </a:r>
          </a:p>
          <a:p>
            <a:r>
              <a:rPr lang="en-US" sz="1200" b="1" dirty="0" smtClean="0"/>
              <a:t>Feedback of</a:t>
            </a:r>
          </a:p>
          <a:p>
            <a:r>
              <a:rPr lang="en-US" sz="1200" b="1" dirty="0" smtClean="0"/>
              <a:t>Translated Weather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wmhncwd_192_15_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88" y="708025"/>
            <a:ext cx="444182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wmhncwd_192_15_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wmhncwd_192_15_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wmhncwd_192_15_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934200" cy="914400"/>
          </a:xfrm>
        </p:spPr>
        <p:txBody>
          <a:bodyPr/>
          <a:lstStyle/>
          <a:p>
            <a:pPr eaLnBrk="1" hangingPunct="1"/>
            <a:r>
              <a:rPr lang="en-US" sz="2700" smtClean="0"/>
              <a:t>Planning Scenario #1</a:t>
            </a:r>
            <a:br>
              <a:rPr lang="en-US" sz="2700" smtClean="0"/>
            </a:br>
            <a:r>
              <a:rPr lang="en-US" sz="2000" smtClean="0"/>
              <a:t>8/21 15Z 6-h lead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2514600" y="2819400"/>
            <a:ext cx="4206240" cy="374904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NEVS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NEVS Relationships in </a:t>
            </a:r>
            <a:r>
              <a:rPr lang="en-US" dirty="0" err="1" smtClean="0"/>
              <a:t>NextGen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1600200"/>
            <a:ext cx="1066800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Integration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14800" y="1219200"/>
            <a:ext cx="10668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QMS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371600"/>
            <a:ext cx="10668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RTO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4600" y="1371600"/>
            <a:ext cx="1066800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4D </a:t>
            </a:r>
            <a:r>
              <a:rPr lang="en-US" sz="1400" dirty="0" err="1" smtClean="0">
                <a:solidFill>
                  <a:schemeClr val="tx1"/>
                </a:solidFill>
              </a:rPr>
              <a:t>Wx</a:t>
            </a:r>
            <a:r>
              <a:rPr lang="en-US" sz="1400" dirty="0" smtClean="0">
                <a:solidFill>
                  <a:schemeClr val="tx1"/>
                </a:solidFill>
              </a:rPr>
              <a:t> Cube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0400" y="1676400"/>
            <a:ext cx="10668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JPDO </a:t>
            </a:r>
          </a:p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Policy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5029200"/>
            <a:ext cx="3962400" cy="1143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dirty="0" smtClean="0"/>
              <a:t>Infrastructure</a:t>
            </a:r>
            <a:endParaRPr lang="en-US" dirty="0"/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127170"/>
            <a:ext cx="1295400" cy="740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257800"/>
            <a:ext cx="1371600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2667000" y="3962400"/>
            <a:ext cx="3962400" cy="10668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dirty="0" smtClean="0"/>
              <a:t>Verification Core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667000" y="2895600"/>
            <a:ext cx="3962400" cy="10668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dirty="0" smtClean="0"/>
              <a:t>Services</a:t>
            </a:r>
            <a:endParaRPr lang="en-US" dirty="0"/>
          </a:p>
        </p:txBody>
      </p:sp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14800"/>
            <a:ext cx="10668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6200" y="4114800"/>
            <a:ext cx="1244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5715000" y="2971800"/>
            <a:ext cx="731520" cy="64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QMS</a:t>
            </a:r>
            <a:endParaRPr lang="en-US" sz="1600" b="1" dirty="0"/>
          </a:p>
        </p:txBody>
      </p:sp>
      <p:sp>
        <p:nvSpPr>
          <p:cNvPr id="18" name="Rectangle 17"/>
          <p:cNvSpPr/>
          <p:nvPr/>
        </p:nvSpPr>
        <p:spPr>
          <a:xfrm>
            <a:off x="4800600" y="2971800"/>
            <a:ext cx="731520" cy="6400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4D Cube</a:t>
            </a:r>
            <a:endParaRPr lang="en-US" sz="1600" b="1" dirty="0"/>
          </a:p>
        </p:txBody>
      </p:sp>
      <p:sp>
        <p:nvSpPr>
          <p:cNvPr id="19" name="Rectangle 18"/>
          <p:cNvSpPr/>
          <p:nvPr/>
        </p:nvSpPr>
        <p:spPr>
          <a:xfrm>
            <a:off x="3810000" y="2971800"/>
            <a:ext cx="731520" cy="64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Alert</a:t>
            </a:r>
            <a:endParaRPr lang="en-US" sz="1600" b="1" dirty="0"/>
          </a:p>
        </p:txBody>
      </p:sp>
      <p:sp>
        <p:nvSpPr>
          <p:cNvPr id="20" name="Rectangle 19"/>
          <p:cNvSpPr/>
          <p:nvPr/>
        </p:nvSpPr>
        <p:spPr>
          <a:xfrm>
            <a:off x="2819400" y="2971800"/>
            <a:ext cx="731520" cy="64008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/>
              <a:t>Synthesis</a:t>
            </a:r>
          </a:p>
          <a:p>
            <a:pPr algn="ctr"/>
            <a:r>
              <a:rPr lang="en-US" sz="1400" b="1" dirty="0" smtClean="0"/>
              <a:t>Input</a:t>
            </a:r>
            <a:endParaRPr lang="en-US" sz="1400" b="1" dirty="0"/>
          </a:p>
        </p:txBody>
      </p:sp>
      <p:sp>
        <p:nvSpPr>
          <p:cNvPr id="21" name="Up Arrow 20"/>
          <p:cNvSpPr/>
          <p:nvPr/>
        </p:nvSpPr>
        <p:spPr>
          <a:xfrm>
            <a:off x="3886200" y="4800600"/>
            <a:ext cx="1524000" cy="609600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i="1" dirty="0" smtClean="0"/>
              <a:t>Supports</a:t>
            </a:r>
            <a:endParaRPr lang="en-US" sz="1400" b="1" i="1" dirty="0"/>
          </a:p>
        </p:txBody>
      </p:sp>
      <p:sp>
        <p:nvSpPr>
          <p:cNvPr id="23" name="Up Arrow 22"/>
          <p:cNvSpPr/>
          <p:nvPr/>
        </p:nvSpPr>
        <p:spPr>
          <a:xfrm>
            <a:off x="3886200" y="3733800"/>
            <a:ext cx="1524000" cy="609600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i="1" dirty="0" smtClean="0"/>
              <a:t>Drives</a:t>
            </a:r>
            <a:endParaRPr lang="en-US" sz="1400" b="1" i="1" dirty="0"/>
          </a:p>
        </p:txBody>
      </p:sp>
      <p:cxnSp>
        <p:nvCxnSpPr>
          <p:cNvPr id="25" name="Straight Connector 24"/>
          <p:cNvCxnSpPr/>
          <p:nvPr/>
        </p:nvCxnSpPr>
        <p:spPr>
          <a:xfrm rot="16200000" flipV="1">
            <a:off x="2667000" y="2362200"/>
            <a:ext cx="914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1676400" y="2209800"/>
            <a:ext cx="1143000" cy="6858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1828800" y="2133600"/>
            <a:ext cx="2057400" cy="762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3352800" y="1981200"/>
            <a:ext cx="1524000" cy="914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V="1">
            <a:off x="4343400" y="2133600"/>
            <a:ext cx="1066800" cy="457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562600" y="2286000"/>
            <a:ext cx="1828800" cy="609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6200000" flipV="1">
            <a:off x="4838700" y="1866900"/>
            <a:ext cx="1066800" cy="990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248400" y="2209800"/>
            <a:ext cx="1295400" cy="68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 flipV="1">
            <a:off x="5181600" y="2133600"/>
            <a:ext cx="914400" cy="609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3162300" y="1943100"/>
            <a:ext cx="990600" cy="914400"/>
          </a:xfrm>
          <a:prstGeom prst="line">
            <a:avLst/>
          </a:prstGeom>
          <a:ln w="127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3505200" y="1905000"/>
            <a:ext cx="2209800" cy="99060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5638800" y="2438400"/>
            <a:ext cx="914400" cy="0"/>
          </a:xfrm>
          <a:prstGeom prst="lin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80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Weather </a:t>
            </a:r>
            <a:r>
              <a:rPr lang="en-US" dirty="0" smtClean="0">
                <a:solidFill>
                  <a:srgbClr val="C00000"/>
                </a:solidFill>
              </a:rPr>
              <a:t>Performance </a:t>
            </a:r>
            <a:r>
              <a:rPr lang="en-US" dirty="0" smtClean="0"/>
              <a:t>Information is Different</a:t>
            </a:r>
            <a:endParaRPr lang="en-US" dirty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4343400"/>
            <a:ext cx="2311400" cy="2311400"/>
          </a:xfrm>
          <a:noFill/>
        </p:spPr>
      </p:pic>
      <p:sp>
        <p:nvSpPr>
          <p:cNvPr id="16388" name="Content Placeholder 6"/>
          <p:cNvSpPr>
            <a:spLocks noGrp="1"/>
          </p:cNvSpPr>
          <p:nvPr>
            <p:ph sz="half" idx="2"/>
          </p:nvPr>
        </p:nvSpPr>
        <p:spPr>
          <a:xfrm>
            <a:off x="1066800" y="2080419"/>
            <a:ext cx="7620000" cy="4525962"/>
          </a:xfrm>
        </p:spPr>
        <p:txBody>
          <a:bodyPr/>
          <a:lstStyle/>
          <a:p>
            <a:r>
              <a:rPr lang="en-US" dirty="0" smtClean="0"/>
              <a:t>Weather forecast data is valid for a short period of time, then replaced with the next forecast</a:t>
            </a:r>
          </a:p>
          <a:p>
            <a:endParaRPr lang="en-US" dirty="0" smtClean="0"/>
          </a:p>
          <a:p>
            <a:r>
              <a:rPr lang="en-US" dirty="0" smtClean="0"/>
              <a:t>Performance information requires an appropriate long-term, stratified history of the forecast data for computing useful metrics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DF29-B61A-4527-8116-7C5B5600F0A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NEVS: A Unique Weather Information Consumer</a:t>
            </a:r>
            <a:endParaRPr lang="en-US" dirty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2971800"/>
            <a:ext cx="2311400" cy="2311400"/>
          </a:xfrm>
          <a:noFill/>
        </p:spPr>
      </p:pic>
      <p:sp>
        <p:nvSpPr>
          <p:cNvPr id="17412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830388"/>
            <a:ext cx="8458200" cy="4525962"/>
          </a:xfrm>
        </p:spPr>
        <p:txBody>
          <a:bodyPr>
            <a:normAutofit/>
          </a:bodyPr>
          <a:lstStyle/>
          <a:p>
            <a:r>
              <a:rPr lang="en-US" dirty="0" smtClean="0"/>
              <a:t>Production of performance information requires:</a:t>
            </a:r>
          </a:p>
          <a:p>
            <a:pPr lvl="1"/>
            <a:r>
              <a:rPr lang="en-US" dirty="0" smtClean="0"/>
              <a:t>Sophisticated data management strategy/implementation</a:t>
            </a:r>
          </a:p>
          <a:p>
            <a:pPr lvl="1"/>
            <a:r>
              <a:rPr lang="en-US" dirty="0" smtClean="0"/>
              <a:t>Integration of operational criteria with performance information </a:t>
            </a:r>
          </a:p>
          <a:p>
            <a:pPr lvl="1"/>
            <a:r>
              <a:rPr lang="en-US" dirty="0" smtClean="0"/>
              <a:t>Effective distribution of the performance information</a:t>
            </a:r>
          </a:p>
          <a:p>
            <a:r>
              <a:rPr lang="en-US" dirty="0" smtClean="0"/>
              <a:t>NEVS provides stress test for the NNEW services</a:t>
            </a:r>
          </a:p>
          <a:p>
            <a:pPr lvl="1"/>
            <a:r>
              <a:rPr lang="en-US" dirty="0" smtClean="0"/>
              <a:t>Volume and variety of weather data</a:t>
            </a:r>
          </a:p>
          <a:p>
            <a:pPr lvl="1"/>
            <a:r>
              <a:rPr lang="en-US" dirty="0" smtClean="0"/>
              <a:t>Data latency, aggregation of forecasts and observations</a:t>
            </a:r>
          </a:p>
          <a:p>
            <a:pPr lvl="1"/>
            <a:r>
              <a:rPr lang="en-US" dirty="0" smtClean="0"/>
              <a:t>Output data to consumers of performance information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A0C8-BD18-4779-A5AA-C7C36DADD0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691</Words>
  <Application>Microsoft Office PowerPoint</Application>
  <PresentationFormat>On-screen Show (4:3)</PresentationFormat>
  <Paragraphs>155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Network Enabled Verification Service (NEVS) in Support of NNEW Capability Evaluation</vt:lpstr>
      <vt:lpstr>Take Home Points</vt:lpstr>
      <vt:lpstr>Weather Integration Plan</vt:lpstr>
      <vt:lpstr>What is NEVS?</vt:lpstr>
      <vt:lpstr>NEVS in Weather Integration</vt:lpstr>
      <vt:lpstr>Planning Scenario #1 8/21 15Z 6-h lead</vt:lpstr>
      <vt:lpstr>NEVS Relationships in NextGen</vt:lpstr>
      <vt:lpstr>Weather Performance Information is Different</vt:lpstr>
      <vt:lpstr>NEVS: A Unique Weather Information Consumer</vt:lpstr>
      <vt:lpstr>NEVS in the FY10 Capability Evaluation Planned Configuration</vt:lpstr>
      <vt:lpstr>NEVS in the FY10 Capability Evaluation Actual  Configuration</vt:lpstr>
      <vt:lpstr>Demonstration Setup</vt:lpstr>
      <vt:lpstr>Strategic Planning</vt:lpstr>
      <vt:lpstr>21 August 2009 AFP- ZOB</vt:lpstr>
      <vt:lpstr>Mincut Bottleneck Technique</vt:lpstr>
      <vt:lpstr>Slide 16</vt:lpstr>
      <vt:lpstr>NEVS Demonstration</vt:lpstr>
      <vt:lpstr>NNEW and NEVS in FY11</vt:lpstr>
      <vt:lpstr>Appendix</vt:lpstr>
      <vt:lpstr>NEVS Architecture </vt:lpstr>
      <vt:lpstr>Tolerance Alert Scenario #1</vt:lpstr>
    </vt:vector>
  </TitlesOfParts>
  <Company>NOAA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Network Enabled Verification Service (NEVS) to Support of FAA Operations for NextGen</dc:title>
  <dc:creator>Sean Madine</dc:creator>
  <cp:lastModifiedBy>Jarrod Lichty</cp:lastModifiedBy>
  <cp:revision>42</cp:revision>
  <dcterms:created xsi:type="dcterms:W3CDTF">2010-09-20T21:18:45Z</dcterms:created>
  <dcterms:modified xsi:type="dcterms:W3CDTF">2010-09-27T13:42:11Z</dcterms:modified>
</cp:coreProperties>
</file>